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1" r:id="rId3"/>
    <p:sldId id="258" r:id="rId4"/>
    <p:sldId id="257" r:id="rId5"/>
    <p:sldId id="260" r:id="rId6"/>
    <p:sldId id="293" r:id="rId7"/>
    <p:sldId id="295" r:id="rId8"/>
    <p:sldId id="296" r:id="rId9"/>
    <p:sldId id="297" r:id="rId10"/>
    <p:sldId id="268" r:id="rId11"/>
    <p:sldId id="267"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7" r:id="rId25"/>
    <p:sldId id="288" r:id="rId26"/>
    <p:sldId id="289" r:id="rId27"/>
    <p:sldId id="290" r:id="rId28"/>
    <p:sldId id="263" r:id="rId29"/>
    <p:sldId id="264" r:id="rId30"/>
    <p:sldId id="265" r:id="rId31"/>
    <p:sldId id="294"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3" autoAdjust="0"/>
    <p:restoredTop sz="98270" autoAdjust="0"/>
  </p:normalViewPr>
  <p:slideViewPr>
    <p:cSldViewPr snapToGrid="0">
      <p:cViewPr>
        <p:scale>
          <a:sx n="81" d="100"/>
          <a:sy n="81" d="100"/>
        </p:scale>
        <p:origin x="-18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3A6A7-1A21-4E5D-A706-813E8F1622D6}"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1BACD366-D641-4332-9FC7-C67C53001DEF}">
      <dgm:prSet phldrT="[Texto]"/>
      <dgm:spPr>
        <a:solidFill>
          <a:srgbClr val="00B050"/>
        </a:solidFill>
      </dgm:spPr>
      <dgm:t>
        <a:bodyPr/>
        <a:lstStyle/>
        <a:p>
          <a:r>
            <a:rPr lang="es-CO" dirty="0" smtClean="0"/>
            <a:t>ESTRATEGIAS</a:t>
          </a:r>
          <a:endParaRPr lang="es-CO" dirty="0"/>
        </a:p>
      </dgm:t>
    </dgm:pt>
    <dgm:pt modelId="{7E57CD9D-DD64-43CE-9991-570CE4F314B2}" type="parTrans" cxnId="{B517A8EA-03FE-4173-838B-E1F2B4576DAE}">
      <dgm:prSet/>
      <dgm:spPr/>
      <dgm:t>
        <a:bodyPr/>
        <a:lstStyle/>
        <a:p>
          <a:endParaRPr lang="es-CO"/>
        </a:p>
      </dgm:t>
    </dgm:pt>
    <dgm:pt modelId="{29503E92-9260-496A-9F1C-D6CC62FB2EE1}" type="sibTrans" cxnId="{B517A8EA-03FE-4173-838B-E1F2B4576DAE}">
      <dgm:prSet/>
      <dgm:spPr/>
      <dgm:t>
        <a:bodyPr/>
        <a:lstStyle/>
        <a:p>
          <a:endParaRPr lang="es-CO"/>
        </a:p>
      </dgm:t>
    </dgm:pt>
    <dgm:pt modelId="{92DBA06C-CE61-42A6-B16B-E500A8A74E62}">
      <dgm:prSet phldrT="[Texto]"/>
      <dgm:spPr/>
      <dgm:t>
        <a:bodyPr/>
        <a:lstStyle/>
        <a:p>
          <a:r>
            <a:rPr lang="es-CO" dirty="0" smtClean="0"/>
            <a:t>EXPLORAR 360°</a:t>
          </a:r>
          <a:endParaRPr lang="es-CO" dirty="0"/>
        </a:p>
      </dgm:t>
    </dgm:pt>
    <dgm:pt modelId="{5668629E-4D38-4159-A1DC-A83903B35037}" type="parTrans" cxnId="{E5732717-9F4A-4A0C-9C68-C9D6D2FADC50}">
      <dgm:prSet/>
      <dgm:spPr/>
      <dgm:t>
        <a:bodyPr/>
        <a:lstStyle/>
        <a:p>
          <a:endParaRPr lang="es-CO"/>
        </a:p>
      </dgm:t>
    </dgm:pt>
    <dgm:pt modelId="{640DBA33-A036-4126-AA09-D17F41BE6505}" type="sibTrans" cxnId="{E5732717-9F4A-4A0C-9C68-C9D6D2FADC50}">
      <dgm:prSet/>
      <dgm:spPr/>
      <dgm:t>
        <a:bodyPr/>
        <a:lstStyle/>
        <a:p>
          <a:endParaRPr lang="es-CO"/>
        </a:p>
      </dgm:t>
    </dgm:pt>
    <dgm:pt modelId="{501CEF9D-6F94-4FF8-84F4-82D7B1038108}">
      <dgm:prSet phldrT="[Texto]"/>
      <dgm:spPr/>
      <dgm:t>
        <a:bodyPr/>
        <a:lstStyle/>
        <a:p>
          <a:r>
            <a:rPr lang="es-CO" dirty="0" smtClean="0"/>
            <a:t>Éxitos tempranos</a:t>
          </a:r>
          <a:endParaRPr lang="es-CO" dirty="0"/>
        </a:p>
      </dgm:t>
    </dgm:pt>
    <dgm:pt modelId="{1DB2CD3E-A4F2-44E3-A0CC-A0542E122E60}" type="parTrans" cxnId="{D720063A-8031-414B-9DBD-43CB0BB69F7C}">
      <dgm:prSet/>
      <dgm:spPr/>
      <dgm:t>
        <a:bodyPr/>
        <a:lstStyle/>
        <a:p>
          <a:endParaRPr lang="es-CO"/>
        </a:p>
      </dgm:t>
    </dgm:pt>
    <dgm:pt modelId="{1B9E4D30-97B5-4FD1-A201-79BC2797F646}" type="sibTrans" cxnId="{D720063A-8031-414B-9DBD-43CB0BB69F7C}">
      <dgm:prSet/>
      <dgm:spPr/>
      <dgm:t>
        <a:bodyPr/>
        <a:lstStyle/>
        <a:p>
          <a:endParaRPr lang="es-CO"/>
        </a:p>
      </dgm:t>
    </dgm:pt>
    <dgm:pt modelId="{12B9F91F-058B-4974-AEAF-DCE7BF51EE92}">
      <dgm:prSet phldrT="[Texto]"/>
      <dgm:spPr/>
      <dgm:t>
        <a:bodyPr/>
        <a:lstStyle/>
        <a:p>
          <a:r>
            <a:rPr lang="es-CO" dirty="0" smtClean="0"/>
            <a:t>Esqueleto caminante</a:t>
          </a:r>
          <a:endParaRPr lang="es-CO" dirty="0"/>
        </a:p>
      </dgm:t>
    </dgm:pt>
    <dgm:pt modelId="{7DEE6EBA-3B70-4959-B58D-014296E95B84}" type="parTrans" cxnId="{B14CBFDC-7DF8-4F3C-ADBC-6A3F161E1507}">
      <dgm:prSet/>
      <dgm:spPr/>
      <dgm:t>
        <a:bodyPr/>
        <a:lstStyle/>
        <a:p>
          <a:endParaRPr lang="es-CO"/>
        </a:p>
      </dgm:t>
    </dgm:pt>
    <dgm:pt modelId="{444FB81D-8394-4730-87EE-2F6450AAE775}" type="sibTrans" cxnId="{B14CBFDC-7DF8-4F3C-ADBC-6A3F161E1507}">
      <dgm:prSet/>
      <dgm:spPr/>
      <dgm:t>
        <a:bodyPr/>
        <a:lstStyle/>
        <a:p>
          <a:endParaRPr lang="es-CO"/>
        </a:p>
      </dgm:t>
    </dgm:pt>
    <dgm:pt modelId="{2CF4C80E-4EB8-433F-88CB-02DA141AEB86}">
      <dgm:prSet phldrT="[Texto]"/>
      <dgm:spPr/>
      <dgm:t>
        <a:bodyPr/>
        <a:lstStyle/>
        <a:p>
          <a:r>
            <a:rPr lang="es-CO" dirty="0" smtClean="0"/>
            <a:t>Re arquitectura incremental</a:t>
          </a:r>
          <a:endParaRPr lang="es-CO" dirty="0"/>
        </a:p>
      </dgm:t>
    </dgm:pt>
    <dgm:pt modelId="{674BD22D-B8F9-4974-BFDD-C8C02C9A66BF}" type="parTrans" cxnId="{C404A50F-47A7-4957-BF11-06BF65DDDE92}">
      <dgm:prSet/>
      <dgm:spPr/>
      <dgm:t>
        <a:bodyPr/>
        <a:lstStyle/>
        <a:p>
          <a:endParaRPr lang="es-CO"/>
        </a:p>
      </dgm:t>
    </dgm:pt>
    <dgm:pt modelId="{916BFE1F-8A78-4056-A428-B2E0185D830A}" type="sibTrans" cxnId="{C404A50F-47A7-4957-BF11-06BF65DDDE92}">
      <dgm:prSet/>
      <dgm:spPr/>
      <dgm:t>
        <a:bodyPr/>
        <a:lstStyle/>
        <a:p>
          <a:endParaRPr lang="es-CO"/>
        </a:p>
      </dgm:t>
    </dgm:pt>
    <dgm:pt modelId="{2BB3B9C0-1657-4539-B9D6-20B647C4E744}">
      <dgm:prSet phldrT="[Texto]"/>
      <dgm:spPr/>
      <dgm:t>
        <a:bodyPr/>
        <a:lstStyle/>
        <a:p>
          <a:r>
            <a:rPr lang="es-CO" dirty="0" smtClean="0"/>
            <a:t>Radiadores de información</a:t>
          </a:r>
          <a:endParaRPr lang="es-CO" dirty="0"/>
        </a:p>
      </dgm:t>
    </dgm:pt>
    <dgm:pt modelId="{7DA2E567-8E81-4DE7-BC50-2F4ACF12902B}" type="parTrans" cxnId="{890979A1-70B5-4FC5-9D77-F6A4BB835FAA}">
      <dgm:prSet/>
      <dgm:spPr/>
      <dgm:t>
        <a:bodyPr/>
        <a:lstStyle/>
        <a:p>
          <a:endParaRPr lang="es-CO"/>
        </a:p>
      </dgm:t>
    </dgm:pt>
    <dgm:pt modelId="{B9F4602B-10A7-41E7-8EA8-B457B4CF6ECC}" type="sibTrans" cxnId="{890979A1-70B5-4FC5-9D77-F6A4BB835FAA}">
      <dgm:prSet/>
      <dgm:spPr/>
      <dgm:t>
        <a:bodyPr/>
        <a:lstStyle/>
        <a:p>
          <a:endParaRPr lang="es-CO"/>
        </a:p>
      </dgm:t>
    </dgm:pt>
    <dgm:pt modelId="{CC5AE901-0385-49E0-A2F5-2751E1396F27}" type="pres">
      <dgm:prSet presAssocID="{69B3A6A7-1A21-4E5D-A706-813E8F1622D6}" presName="Name0" presStyleCnt="0">
        <dgm:presLayoutVars>
          <dgm:chMax val="1"/>
          <dgm:dir/>
          <dgm:animLvl val="ctr"/>
          <dgm:resizeHandles val="exact"/>
        </dgm:presLayoutVars>
      </dgm:prSet>
      <dgm:spPr/>
      <dgm:t>
        <a:bodyPr/>
        <a:lstStyle/>
        <a:p>
          <a:endParaRPr lang="es-CO"/>
        </a:p>
      </dgm:t>
    </dgm:pt>
    <dgm:pt modelId="{AB48F16B-EEC6-465D-A374-D429DA10A7D7}" type="pres">
      <dgm:prSet presAssocID="{1BACD366-D641-4332-9FC7-C67C53001DEF}" presName="centerShape" presStyleLbl="node0" presStyleIdx="0" presStyleCnt="1"/>
      <dgm:spPr/>
      <dgm:t>
        <a:bodyPr/>
        <a:lstStyle/>
        <a:p>
          <a:endParaRPr lang="es-CO"/>
        </a:p>
      </dgm:t>
    </dgm:pt>
    <dgm:pt modelId="{D142FFAF-AF95-470B-8103-980CE0C73363}" type="pres">
      <dgm:prSet presAssocID="{5668629E-4D38-4159-A1DC-A83903B35037}" presName="parTrans" presStyleLbl="sibTrans2D1" presStyleIdx="0" presStyleCnt="5"/>
      <dgm:spPr/>
      <dgm:t>
        <a:bodyPr/>
        <a:lstStyle/>
        <a:p>
          <a:endParaRPr lang="es-CO"/>
        </a:p>
      </dgm:t>
    </dgm:pt>
    <dgm:pt modelId="{265B4A86-0B41-4347-9171-33C7CD334DE1}" type="pres">
      <dgm:prSet presAssocID="{5668629E-4D38-4159-A1DC-A83903B35037}" presName="connectorText" presStyleLbl="sibTrans2D1" presStyleIdx="0" presStyleCnt="5"/>
      <dgm:spPr/>
      <dgm:t>
        <a:bodyPr/>
        <a:lstStyle/>
        <a:p>
          <a:endParaRPr lang="es-CO"/>
        </a:p>
      </dgm:t>
    </dgm:pt>
    <dgm:pt modelId="{286552DD-2CEA-47F1-9F8F-BAE4AECC8FC5}" type="pres">
      <dgm:prSet presAssocID="{92DBA06C-CE61-42A6-B16B-E500A8A74E62}" presName="node" presStyleLbl="node1" presStyleIdx="0" presStyleCnt="5">
        <dgm:presLayoutVars>
          <dgm:bulletEnabled val="1"/>
        </dgm:presLayoutVars>
      </dgm:prSet>
      <dgm:spPr/>
      <dgm:t>
        <a:bodyPr/>
        <a:lstStyle/>
        <a:p>
          <a:endParaRPr lang="es-CO"/>
        </a:p>
      </dgm:t>
    </dgm:pt>
    <dgm:pt modelId="{2B52EF7E-4A95-4DF4-9DEE-7ABE4CDADC5C}" type="pres">
      <dgm:prSet presAssocID="{1DB2CD3E-A4F2-44E3-A0CC-A0542E122E60}" presName="parTrans" presStyleLbl="sibTrans2D1" presStyleIdx="1" presStyleCnt="5"/>
      <dgm:spPr/>
      <dgm:t>
        <a:bodyPr/>
        <a:lstStyle/>
        <a:p>
          <a:endParaRPr lang="es-CO"/>
        </a:p>
      </dgm:t>
    </dgm:pt>
    <dgm:pt modelId="{BC5F761D-7FEA-4035-9B67-2AFAA7448313}" type="pres">
      <dgm:prSet presAssocID="{1DB2CD3E-A4F2-44E3-A0CC-A0542E122E60}" presName="connectorText" presStyleLbl="sibTrans2D1" presStyleIdx="1" presStyleCnt="5"/>
      <dgm:spPr/>
      <dgm:t>
        <a:bodyPr/>
        <a:lstStyle/>
        <a:p>
          <a:endParaRPr lang="es-CO"/>
        </a:p>
      </dgm:t>
    </dgm:pt>
    <dgm:pt modelId="{0E9DF917-3D53-4790-B985-5F9BA6CA8A07}" type="pres">
      <dgm:prSet presAssocID="{501CEF9D-6F94-4FF8-84F4-82D7B1038108}" presName="node" presStyleLbl="node1" presStyleIdx="1" presStyleCnt="5">
        <dgm:presLayoutVars>
          <dgm:bulletEnabled val="1"/>
        </dgm:presLayoutVars>
      </dgm:prSet>
      <dgm:spPr/>
      <dgm:t>
        <a:bodyPr/>
        <a:lstStyle/>
        <a:p>
          <a:endParaRPr lang="es-CO"/>
        </a:p>
      </dgm:t>
    </dgm:pt>
    <dgm:pt modelId="{09DE7739-D182-42A3-8192-901E56408545}" type="pres">
      <dgm:prSet presAssocID="{7DEE6EBA-3B70-4959-B58D-014296E95B84}" presName="parTrans" presStyleLbl="sibTrans2D1" presStyleIdx="2" presStyleCnt="5"/>
      <dgm:spPr/>
      <dgm:t>
        <a:bodyPr/>
        <a:lstStyle/>
        <a:p>
          <a:endParaRPr lang="es-CO"/>
        </a:p>
      </dgm:t>
    </dgm:pt>
    <dgm:pt modelId="{8E994D84-1F08-4258-832E-D822BC9A9DFE}" type="pres">
      <dgm:prSet presAssocID="{7DEE6EBA-3B70-4959-B58D-014296E95B84}" presName="connectorText" presStyleLbl="sibTrans2D1" presStyleIdx="2" presStyleCnt="5"/>
      <dgm:spPr/>
      <dgm:t>
        <a:bodyPr/>
        <a:lstStyle/>
        <a:p>
          <a:endParaRPr lang="es-CO"/>
        </a:p>
      </dgm:t>
    </dgm:pt>
    <dgm:pt modelId="{8F3028F4-5D09-4802-9463-FA97104B3FE0}" type="pres">
      <dgm:prSet presAssocID="{12B9F91F-058B-4974-AEAF-DCE7BF51EE92}" presName="node" presStyleLbl="node1" presStyleIdx="2" presStyleCnt="5">
        <dgm:presLayoutVars>
          <dgm:bulletEnabled val="1"/>
        </dgm:presLayoutVars>
      </dgm:prSet>
      <dgm:spPr/>
      <dgm:t>
        <a:bodyPr/>
        <a:lstStyle/>
        <a:p>
          <a:endParaRPr lang="es-CO"/>
        </a:p>
      </dgm:t>
    </dgm:pt>
    <dgm:pt modelId="{B0EBCEBB-338E-4C41-9EDD-D781E9BA0461}" type="pres">
      <dgm:prSet presAssocID="{674BD22D-B8F9-4974-BFDD-C8C02C9A66BF}" presName="parTrans" presStyleLbl="sibTrans2D1" presStyleIdx="3" presStyleCnt="5"/>
      <dgm:spPr/>
      <dgm:t>
        <a:bodyPr/>
        <a:lstStyle/>
        <a:p>
          <a:endParaRPr lang="es-CO"/>
        </a:p>
      </dgm:t>
    </dgm:pt>
    <dgm:pt modelId="{76F2CBAB-13BB-4AFD-97B4-3531A113F3B9}" type="pres">
      <dgm:prSet presAssocID="{674BD22D-B8F9-4974-BFDD-C8C02C9A66BF}" presName="connectorText" presStyleLbl="sibTrans2D1" presStyleIdx="3" presStyleCnt="5"/>
      <dgm:spPr/>
      <dgm:t>
        <a:bodyPr/>
        <a:lstStyle/>
        <a:p>
          <a:endParaRPr lang="es-CO"/>
        </a:p>
      </dgm:t>
    </dgm:pt>
    <dgm:pt modelId="{B7832B34-5ADC-4663-B62D-3B462589FFBB}" type="pres">
      <dgm:prSet presAssocID="{2CF4C80E-4EB8-433F-88CB-02DA141AEB86}" presName="node" presStyleLbl="node1" presStyleIdx="3" presStyleCnt="5">
        <dgm:presLayoutVars>
          <dgm:bulletEnabled val="1"/>
        </dgm:presLayoutVars>
      </dgm:prSet>
      <dgm:spPr/>
      <dgm:t>
        <a:bodyPr/>
        <a:lstStyle/>
        <a:p>
          <a:endParaRPr lang="es-CO"/>
        </a:p>
      </dgm:t>
    </dgm:pt>
    <dgm:pt modelId="{4A7F23CE-602E-4E95-ACE0-CD3E569B4327}" type="pres">
      <dgm:prSet presAssocID="{7DA2E567-8E81-4DE7-BC50-2F4ACF12902B}" presName="parTrans" presStyleLbl="sibTrans2D1" presStyleIdx="4" presStyleCnt="5"/>
      <dgm:spPr/>
      <dgm:t>
        <a:bodyPr/>
        <a:lstStyle/>
        <a:p>
          <a:endParaRPr lang="es-CO"/>
        </a:p>
      </dgm:t>
    </dgm:pt>
    <dgm:pt modelId="{10CB37BF-5550-412D-B274-B8D28E823D03}" type="pres">
      <dgm:prSet presAssocID="{7DA2E567-8E81-4DE7-BC50-2F4ACF12902B}" presName="connectorText" presStyleLbl="sibTrans2D1" presStyleIdx="4" presStyleCnt="5"/>
      <dgm:spPr/>
      <dgm:t>
        <a:bodyPr/>
        <a:lstStyle/>
        <a:p>
          <a:endParaRPr lang="es-CO"/>
        </a:p>
      </dgm:t>
    </dgm:pt>
    <dgm:pt modelId="{91943939-3088-411F-BB3A-21A801C50286}" type="pres">
      <dgm:prSet presAssocID="{2BB3B9C0-1657-4539-B9D6-20B647C4E744}" presName="node" presStyleLbl="node1" presStyleIdx="4" presStyleCnt="5">
        <dgm:presLayoutVars>
          <dgm:bulletEnabled val="1"/>
        </dgm:presLayoutVars>
      </dgm:prSet>
      <dgm:spPr/>
      <dgm:t>
        <a:bodyPr/>
        <a:lstStyle/>
        <a:p>
          <a:endParaRPr lang="es-CO"/>
        </a:p>
      </dgm:t>
    </dgm:pt>
  </dgm:ptLst>
  <dgm:cxnLst>
    <dgm:cxn modelId="{D720063A-8031-414B-9DBD-43CB0BB69F7C}" srcId="{1BACD366-D641-4332-9FC7-C67C53001DEF}" destId="{501CEF9D-6F94-4FF8-84F4-82D7B1038108}" srcOrd="1" destOrd="0" parTransId="{1DB2CD3E-A4F2-44E3-A0CC-A0542E122E60}" sibTransId="{1B9E4D30-97B5-4FD1-A201-79BC2797F646}"/>
    <dgm:cxn modelId="{B517A8EA-03FE-4173-838B-E1F2B4576DAE}" srcId="{69B3A6A7-1A21-4E5D-A706-813E8F1622D6}" destId="{1BACD366-D641-4332-9FC7-C67C53001DEF}" srcOrd="0" destOrd="0" parTransId="{7E57CD9D-DD64-43CE-9991-570CE4F314B2}" sibTransId="{29503E92-9260-496A-9F1C-D6CC62FB2EE1}"/>
    <dgm:cxn modelId="{925F34FE-7B9A-4B6D-8019-BAD95DCA8FFD}" type="presOf" srcId="{7DEE6EBA-3B70-4959-B58D-014296E95B84}" destId="{09DE7739-D182-42A3-8192-901E56408545}" srcOrd="0" destOrd="0" presId="urn:microsoft.com/office/officeart/2005/8/layout/radial5"/>
    <dgm:cxn modelId="{40D07B3F-C27D-4184-B98E-43265EB2737C}" type="presOf" srcId="{12B9F91F-058B-4974-AEAF-DCE7BF51EE92}" destId="{8F3028F4-5D09-4802-9463-FA97104B3FE0}" srcOrd="0" destOrd="0" presId="urn:microsoft.com/office/officeart/2005/8/layout/radial5"/>
    <dgm:cxn modelId="{39A44171-9769-40DD-BA27-A18F2D52EE51}" type="presOf" srcId="{501CEF9D-6F94-4FF8-84F4-82D7B1038108}" destId="{0E9DF917-3D53-4790-B985-5F9BA6CA8A07}" srcOrd="0" destOrd="0" presId="urn:microsoft.com/office/officeart/2005/8/layout/radial5"/>
    <dgm:cxn modelId="{79529A0F-B17A-46BD-8373-8A29795302E6}" type="presOf" srcId="{1DB2CD3E-A4F2-44E3-A0CC-A0542E122E60}" destId="{2B52EF7E-4A95-4DF4-9DEE-7ABE4CDADC5C}" srcOrd="0" destOrd="0" presId="urn:microsoft.com/office/officeart/2005/8/layout/radial5"/>
    <dgm:cxn modelId="{ABF8BDD2-80A7-4656-9CFF-0F948B4FAFBB}" type="presOf" srcId="{5668629E-4D38-4159-A1DC-A83903B35037}" destId="{D142FFAF-AF95-470B-8103-980CE0C73363}" srcOrd="0" destOrd="0" presId="urn:microsoft.com/office/officeart/2005/8/layout/radial5"/>
    <dgm:cxn modelId="{B14CBFDC-7DF8-4F3C-ADBC-6A3F161E1507}" srcId="{1BACD366-D641-4332-9FC7-C67C53001DEF}" destId="{12B9F91F-058B-4974-AEAF-DCE7BF51EE92}" srcOrd="2" destOrd="0" parTransId="{7DEE6EBA-3B70-4959-B58D-014296E95B84}" sibTransId="{444FB81D-8394-4730-87EE-2F6450AAE775}"/>
    <dgm:cxn modelId="{B1CCE9B3-44FC-47E9-89EE-46A148D2C5C3}" type="presOf" srcId="{674BD22D-B8F9-4974-BFDD-C8C02C9A66BF}" destId="{B0EBCEBB-338E-4C41-9EDD-D781E9BA0461}" srcOrd="0" destOrd="0" presId="urn:microsoft.com/office/officeart/2005/8/layout/radial5"/>
    <dgm:cxn modelId="{FA8553E7-457D-44E7-B972-F8AD1245AC74}" type="presOf" srcId="{2CF4C80E-4EB8-433F-88CB-02DA141AEB86}" destId="{B7832B34-5ADC-4663-B62D-3B462589FFBB}" srcOrd="0" destOrd="0" presId="urn:microsoft.com/office/officeart/2005/8/layout/radial5"/>
    <dgm:cxn modelId="{EB47AD6F-9253-4CAE-8C77-00346C156993}" type="presOf" srcId="{1BACD366-D641-4332-9FC7-C67C53001DEF}" destId="{AB48F16B-EEC6-465D-A374-D429DA10A7D7}" srcOrd="0" destOrd="0" presId="urn:microsoft.com/office/officeart/2005/8/layout/radial5"/>
    <dgm:cxn modelId="{890979A1-70B5-4FC5-9D77-F6A4BB835FAA}" srcId="{1BACD366-D641-4332-9FC7-C67C53001DEF}" destId="{2BB3B9C0-1657-4539-B9D6-20B647C4E744}" srcOrd="4" destOrd="0" parTransId="{7DA2E567-8E81-4DE7-BC50-2F4ACF12902B}" sibTransId="{B9F4602B-10A7-41E7-8EA8-B457B4CF6ECC}"/>
    <dgm:cxn modelId="{C404A50F-47A7-4957-BF11-06BF65DDDE92}" srcId="{1BACD366-D641-4332-9FC7-C67C53001DEF}" destId="{2CF4C80E-4EB8-433F-88CB-02DA141AEB86}" srcOrd="3" destOrd="0" parTransId="{674BD22D-B8F9-4974-BFDD-C8C02C9A66BF}" sibTransId="{916BFE1F-8A78-4056-A428-B2E0185D830A}"/>
    <dgm:cxn modelId="{C27C917D-6F69-4D99-9F7F-6FAA271B57CF}" type="presOf" srcId="{92DBA06C-CE61-42A6-B16B-E500A8A74E62}" destId="{286552DD-2CEA-47F1-9F8F-BAE4AECC8FC5}" srcOrd="0" destOrd="0" presId="urn:microsoft.com/office/officeart/2005/8/layout/radial5"/>
    <dgm:cxn modelId="{CD49FA9C-66D7-47F0-AB90-15CA5D1F2436}" type="presOf" srcId="{674BD22D-B8F9-4974-BFDD-C8C02C9A66BF}" destId="{76F2CBAB-13BB-4AFD-97B4-3531A113F3B9}" srcOrd="1" destOrd="0" presId="urn:microsoft.com/office/officeart/2005/8/layout/radial5"/>
    <dgm:cxn modelId="{A49239E1-AA1B-4CF8-9EC1-A648921CD33F}" type="presOf" srcId="{69B3A6A7-1A21-4E5D-A706-813E8F1622D6}" destId="{CC5AE901-0385-49E0-A2F5-2751E1396F27}" srcOrd="0" destOrd="0" presId="urn:microsoft.com/office/officeart/2005/8/layout/radial5"/>
    <dgm:cxn modelId="{8BBB8A1B-A536-45DA-A02D-2C9DE8B525D3}" type="presOf" srcId="{1DB2CD3E-A4F2-44E3-A0CC-A0542E122E60}" destId="{BC5F761D-7FEA-4035-9B67-2AFAA7448313}" srcOrd="1" destOrd="0" presId="urn:microsoft.com/office/officeart/2005/8/layout/radial5"/>
    <dgm:cxn modelId="{CC7BB51E-284B-4709-9C66-A556A43C26DF}" type="presOf" srcId="{7DA2E567-8E81-4DE7-BC50-2F4ACF12902B}" destId="{10CB37BF-5550-412D-B274-B8D28E823D03}" srcOrd="1" destOrd="0" presId="urn:microsoft.com/office/officeart/2005/8/layout/radial5"/>
    <dgm:cxn modelId="{E5732717-9F4A-4A0C-9C68-C9D6D2FADC50}" srcId="{1BACD366-D641-4332-9FC7-C67C53001DEF}" destId="{92DBA06C-CE61-42A6-B16B-E500A8A74E62}" srcOrd="0" destOrd="0" parTransId="{5668629E-4D38-4159-A1DC-A83903B35037}" sibTransId="{640DBA33-A036-4126-AA09-D17F41BE6505}"/>
    <dgm:cxn modelId="{E8E4AA49-C2B1-4D72-BC71-B817B6FF3148}" type="presOf" srcId="{5668629E-4D38-4159-A1DC-A83903B35037}" destId="{265B4A86-0B41-4347-9171-33C7CD334DE1}" srcOrd="1" destOrd="0" presId="urn:microsoft.com/office/officeart/2005/8/layout/radial5"/>
    <dgm:cxn modelId="{4E1FCA26-CA2E-4EC3-81EE-4B1E3932E6AA}" type="presOf" srcId="{7DEE6EBA-3B70-4959-B58D-014296E95B84}" destId="{8E994D84-1F08-4258-832E-D822BC9A9DFE}" srcOrd="1" destOrd="0" presId="urn:microsoft.com/office/officeart/2005/8/layout/radial5"/>
    <dgm:cxn modelId="{00A25724-297A-418D-AEED-A6D1D387CF10}" type="presOf" srcId="{7DA2E567-8E81-4DE7-BC50-2F4ACF12902B}" destId="{4A7F23CE-602E-4E95-ACE0-CD3E569B4327}" srcOrd="0" destOrd="0" presId="urn:microsoft.com/office/officeart/2005/8/layout/radial5"/>
    <dgm:cxn modelId="{B62FEE13-21D5-411B-89E2-E9E741B6955E}" type="presOf" srcId="{2BB3B9C0-1657-4539-B9D6-20B647C4E744}" destId="{91943939-3088-411F-BB3A-21A801C50286}" srcOrd="0" destOrd="0" presId="urn:microsoft.com/office/officeart/2005/8/layout/radial5"/>
    <dgm:cxn modelId="{AA52114B-5862-4518-8142-136EE37D27E0}" type="presParOf" srcId="{CC5AE901-0385-49E0-A2F5-2751E1396F27}" destId="{AB48F16B-EEC6-465D-A374-D429DA10A7D7}" srcOrd="0" destOrd="0" presId="urn:microsoft.com/office/officeart/2005/8/layout/radial5"/>
    <dgm:cxn modelId="{81EE66E5-EC8A-41E9-B3F2-90DFDEAB2AF7}" type="presParOf" srcId="{CC5AE901-0385-49E0-A2F5-2751E1396F27}" destId="{D142FFAF-AF95-470B-8103-980CE0C73363}" srcOrd="1" destOrd="0" presId="urn:microsoft.com/office/officeart/2005/8/layout/radial5"/>
    <dgm:cxn modelId="{9BAE9EE6-983F-4ADE-809A-BDDCB6A4148D}" type="presParOf" srcId="{D142FFAF-AF95-470B-8103-980CE0C73363}" destId="{265B4A86-0B41-4347-9171-33C7CD334DE1}" srcOrd="0" destOrd="0" presId="urn:microsoft.com/office/officeart/2005/8/layout/radial5"/>
    <dgm:cxn modelId="{9F28671E-761B-44FF-8864-AFE45324931C}" type="presParOf" srcId="{CC5AE901-0385-49E0-A2F5-2751E1396F27}" destId="{286552DD-2CEA-47F1-9F8F-BAE4AECC8FC5}" srcOrd="2" destOrd="0" presId="urn:microsoft.com/office/officeart/2005/8/layout/radial5"/>
    <dgm:cxn modelId="{4CE8E36A-E545-4B16-BFD5-AD91D18A6F66}" type="presParOf" srcId="{CC5AE901-0385-49E0-A2F5-2751E1396F27}" destId="{2B52EF7E-4A95-4DF4-9DEE-7ABE4CDADC5C}" srcOrd="3" destOrd="0" presId="urn:microsoft.com/office/officeart/2005/8/layout/radial5"/>
    <dgm:cxn modelId="{C923D382-F4F5-4816-BD19-5A637C7B24EC}" type="presParOf" srcId="{2B52EF7E-4A95-4DF4-9DEE-7ABE4CDADC5C}" destId="{BC5F761D-7FEA-4035-9B67-2AFAA7448313}" srcOrd="0" destOrd="0" presId="urn:microsoft.com/office/officeart/2005/8/layout/radial5"/>
    <dgm:cxn modelId="{28CD4A2E-CC55-4680-B744-DD12050DD8D4}" type="presParOf" srcId="{CC5AE901-0385-49E0-A2F5-2751E1396F27}" destId="{0E9DF917-3D53-4790-B985-5F9BA6CA8A07}" srcOrd="4" destOrd="0" presId="urn:microsoft.com/office/officeart/2005/8/layout/radial5"/>
    <dgm:cxn modelId="{94D039C4-5D7C-47BD-8829-F8B5618237C8}" type="presParOf" srcId="{CC5AE901-0385-49E0-A2F5-2751E1396F27}" destId="{09DE7739-D182-42A3-8192-901E56408545}" srcOrd="5" destOrd="0" presId="urn:microsoft.com/office/officeart/2005/8/layout/radial5"/>
    <dgm:cxn modelId="{7C8D6356-23DC-4EE5-A67E-CEDB9FF285AA}" type="presParOf" srcId="{09DE7739-D182-42A3-8192-901E56408545}" destId="{8E994D84-1F08-4258-832E-D822BC9A9DFE}" srcOrd="0" destOrd="0" presId="urn:microsoft.com/office/officeart/2005/8/layout/radial5"/>
    <dgm:cxn modelId="{AE87DD00-0C0A-4DCF-B948-1015B3DC6036}" type="presParOf" srcId="{CC5AE901-0385-49E0-A2F5-2751E1396F27}" destId="{8F3028F4-5D09-4802-9463-FA97104B3FE0}" srcOrd="6" destOrd="0" presId="urn:microsoft.com/office/officeart/2005/8/layout/radial5"/>
    <dgm:cxn modelId="{7C31B25D-81B4-40E3-BB66-59A349619639}" type="presParOf" srcId="{CC5AE901-0385-49E0-A2F5-2751E1396F27}" destId="{B0EBCEBB-338E-4C41-9EDD-D781E9BA0461}" srcOrd="7" destOrd="0" presId="urn:microsoft.com/office/officeart/2005/8/layout/radial5"/>
    <dgm:cxn modelId="{CF982A43-10F9-4FFC-BD3E-03502AFD1E93}" type="presParOf" srcId="{B0EBCEBB-338E-4C41-9EDD-D781E9BA0461}" destId="{76F2CBAB-13BB-4AFD-97B4-3531A113F3B9}" srcOrd="0" destOrd="0" presId="urn:microsoft.com/office/officeart/2005/8/layout/radial5"/>
    <dgm:cxn modelId="{4B89FF53-E559-4865-BB34-3B432794E9CA}" type="presParOf" srcId="{CC5AE901-0385-49E0-A2F5-2751E1396F27}" destId="{B7832B34-5ADC-4663-B62D-3B462589FFBB}" srcOrd="8" destOrd="0" presId="urn:microsoft.com/office/officeart/2005/8/layout/radial5"/>
    <dgm:cxn modelId="{1DBEA9DD-8CE1-4AB2-8639-1DE3C70ABF17}" type="presParOf" srcId="{CC5AE901-0385-49E0-A2F5-2751E1396F27}" destId="{4A7F23CE-602E-4E95-ACE0-CD3E569B4327}" srcOrd="9" destOrd="0" presId="urn:microsoft.com/office/officeart/2005/8/layout/radial5"/>
    <dgm:cxn modelId="{9334A083-F87B-47F1-B769-7DA82986E609}" type="presParOf" srcId="{4A7F23CE-602E-4E95-ACE0-CD3E569B4327}" destId="{10CB37BF-5550-412D-B274-B8D28E823D03}" srcOrd="0" destOrd="0" presId="urn:microsoft.com/office/officeart/2005/8/layout/radial5"/>
    <dgm:cxn modelId="{B0BB8195-28E8-4B8F-8A55-57BBE6E84B55}" type="presParOf" srcId="{CC5AE901-0385-49E0-A2F5-2751E1396F27}" destId="{91943939-3088-411F-BB3A-21A801C50286}"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t>Explorar 360º</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CE15387C-EE5F-4105-BA8B-A347DF048E4B}" type="presOf" srcId="{400E2739-D93B-4A2E-A3B2-FD96F1E94C63}" destId="{564A86E7-D05F-4EEC-A257-CDC31A064FBA}" srcOrd="0" destOrd="0" presId="urn:microsoft.com/office/officeart/2005/8/layout/radial5"/>
    <dgm:cxn modelId="{40549B11-064B-412D-8CB0-A2D68ADD6015}" type="presOf" srcId="{CEEA016B-FD64-484B-80B2-3F9E52EAFAA3}" destId="{022BAB7C-DEF4-43C2-929B-92864B33AFD5}" srcOrd="0" destOrd="0" presId="urn:microsoft.com/office/officeart/2005/8/layout/radial5"/>
    <dgm:cxn modelId="{EB4F9AA9-0FE5-4FC4-B5DA-08B46C35EA72}" type="presOf" srcId="{400E2739-D93B-4A2E-A3B2-FD96F1E94C63}" destId="{9FD6A227-8714-414E-AF5B-DF08A663506F}" srcOrd="1"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C20E95F4-45D5-492B-A56D-379B6E3F3C53}" type="presOf" srcId="{2F5C16F4-48A4-4571-86EA-F2D32A6221EE}" destId="{DC034650-7F92-40B9-8969-C322DAE5430E}" srcOrd="0"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F1244305-7337-44CA-BD3F-D2DC32506051}" type="presOf" srcId="{F9BDACC7-0B48-4B5B-AF82-828BF49D2355}" destId="{53F7596B-2991-4C29-A477-C3E494C606B7}" srcOrd="0" destOrd="0" presId="urn:microsoft.com/office/officeart/2005/8/layout/radial5"/>
    <dgm:cxn modelId="{F9114341-A203-4B3E-B862-D4CE3238CD50}" type="presParOf" srcId="{022BAB7C-DEF4-43C2-929B-92864B33AFD5}" destId="{53F7596B-2991-4C29-A477-C3E494C606B7}" srcOrd="0" destOrd="0" presId="urn:microsoft.com/office/officeart/2005/8/layout/radial5"/>
    <dgm:cxn modelId="{54CF14CA-A09F-4038-B216-A4D0875A479E}" type="presParOf" srcId="{022BAB7C-DEF4-43C2-929B-92864B33AFD5}" destId="{564A86E7-D05F-4EEC-A257-CDC31A064FBA}" srcOrd="1" destOrd="0" presId="urn:microsoft.com/office/officeart/2005/8/layout/radial5"/>
    <dgm:cxn modelId="{52B0B27F-B735-4217-9C7C-04E9A29375C7}" type="presParOf" srcId="{564A86E7-D05F-4EEC-A257-CDC31A064FBA}" destId="{9FD6A227-8714-414E-AF5B-DF08A663506F}" srcOrd="0" destOrd="0" presId="urn:microsoft.com/office/officeart/2005/8/layout/radial5"/>
    <dgm:cxn modelId="{8EABAEF2-0668-42A4-8F8A-9AE27DC655BD}"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t>Éxito temprano</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014AFB37-3DFF-424F-9014-E6A87AFF2688}" type="presOf" srcId="{F9BDACC7-0B48-4B5B-AF82-828BF49D2355}" destId="{53F7596B-2991-4C29-A477-C3E494C606B7}" srcOrd="0" destOrd="0" presId="urn:microsoft.com/office/officeart/2005/8/layout/radial5"/>
    <dgm:cxn modelId="{EE2135C6-3133-4F8E-BD18-35647F81C555}" type="presOf" srcId="{400E2739-D93B-4A2E-A3B2-FD96F1E94C63}" destId="{9FD6A227-8714-414E-AF5B-DF08A663506F}" srcOrd="1"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0C4AF075-5DC1-43A1-94C5-75768913CE47}" srcId="{CEEA016B-FD64-484B-80B2-3F9E52EAFAA3}" destId="{F9BDACC7-0B48-4B5B-AF82-828BF49D2355}" srcOrd="0" destOrd="0" parTransId="{6AAB03E5-CDC4-4DCC-B64D-9A9BE417FAC1}" sibTransId="{ECE2D37F-7C9B-4895-B383-7897A8D5632C}"/>
    <dgm:cxn modelId="{689AE8D5-EA98-4711-8D02-17F3640C5F85}" type="presOf" srcId="{2F5C16F4-48A4-4571-86EA-F2D32A6221EE}" destId="{DC034650-7F92-40B9-8969-C322DAE5430E}" srcOrd="0" destOrd="0" presId="urn:microsoft.com/office/officeart/2005/8/layout/radial5"/>
    <dgm:cxn modelId="{638C8056-FB33-4E61-903B-70BE12BFF1C7}" type="presOf" srcId="{CEEA016B-FD64-484B-80B2-3F9E52EAFAA3}" destId="{022BAB7C-DEF4-43C2-929B-92864B33AFD5}" srcOrd="0" destOrd="0" presId="urn:microsoft.com/office/officeart/2005/8/layout/radial5"/>
    <dgm:cxn modelId="{F2602481-AE2D-4C56-99E9-89068B65BC08}" type="presOf" srcId="{400E2739-D93B-4A2E-A3B2-FD96F1E94C63}" destId="{564A86E7-D05F-4EEC-A257-CDC31A064FBA}" srcOrd="0" destOrd="0" presId="urn:microsoft.com/office/officeart/2005/8/layout/radial5"/>
    <dgm:cxn modelId="{B23C28D3-51CD-4E3A-AE5D-9169B08FFF59}" type="presParOf" srcId="{022BAB7C-DEF4-43C2-929B-92864B33AFD5}" destId="{53F7596B-2991-4C29-A477-C3E494C606B7}" srcOrd="0" destOrd="0" presId="urn:microsoft.com/office/officeart/2005/8/layout/radial5"/>
    <dgm:cxn modelId="{30191F13-2780-48FF-B28F-379E300B0254}" type="presParOf" srcId="{022BAB7C-DEF4-43C2-929B-92864B33AFD5}" destId="{564A86E7-D05F-4EEC-A257-CDC31A064FBA}" srcOrd="1" destOrd="0" presId="urn:microsoft.com/office/officeart/2005/8/layout/radial5"/>
    <dgm:cxn modelId="{2E300DFA-710E-4D78-8B38-48F48C5E6F3B}" type="presParOf" srcId="{564A86E7-D05F-4EEC-A257-CDC31A064FBA}" destId="{9FD6A227-8714-414E-AF5B-DF08A663506F}" srcOrd="0" destOrd="0" presId="urn:microsoft.com/office/officeart/2005/8/layout/radial5"/>
    <dgm:cxn modelId="{9DF28BA5-70A8-4DEB-BCEA-4DB36F75B904}"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Esqueleto caminante</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34B5FC1C-FDAB-4F19-86D8-D3079D2DCC18}" type="presOf" srcId="{400E2739-D93B-4A2E-A3B2-FD96F1E94C63}" destId="{564A86E7-D05F-4EEC-A257-CDC31A064FBA}"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7CBD7340-2AF6-44DC-8199-04EA7D97EDD0}" type="presOf" srcId="{F9BDACC7-0B48-4B5B-AF82-828BF49D2355}" destId="{53F7596B-2991-4C29-A477-C3E494C606B7}" srcOrd="0" destOrd="0" presId="urn:microsoft.com/office/officeart/2005/8/layout/radial5"/>
    <dgm:cxn modelId="{731A76FE-2585-4F37-BB3E-19C4942A9AD4}" type="presOf" srcId="{CEEA016B-FD64-484B-80B2-3F9E52EAFAA3}" destId="{022BAB7C-DEF4-43C2-929B-92864B33AFD5}" srcOrd="0" destOrd="0" presId="urn:microsoft.com/office/officeart/2005/8/layout/radial5"/>
    <dgm:cxn modelId="{AEF60C27-7C22-41CF-A9EE-ECC757FA289D}" type="presOf" srcId="{400E2739-D93B-4A2E-A3B2-FD96F1E94C63}" destId="{9FD6A227-8714-414E-AF5B-DF08A663506F}" srcOrd="1"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88A2CE5E-B596-4E52-8EE4-88D7529F84C4}" type="presOf" srcId="{2F5C16F4-48A4-4571-86EA-F2D32A6221EE}" destId="{DC034650-7F92-40B9-8969-C322DAE5430E}" srcOrd="0" destOrd="0" presId="urn:microsoft.com/office/officeart/2005/8/layout/radial5"/>
    <dgm:cxn modelId="{08D4054E-C264-4713-A1FB-8E0ADAA8038F}" type="presParOf" srcId="{022BAB7C-DEF4-43C2-929B-92864B33AFD5}" destId="{53F7596B-2991-4C29-A477-C3E494C606B7}" srcOrd="0" destOrd="0" presId="urn:microsoft.com/office/officeart/2005/8/layout/radial5"/>
    <dgm:cxn modelId="{A1CB6E3B-BD15-478A-A6F5-302AA18B4277}" type="presParOf" srcId="{022BAB7C-DEF4-43C2-929B-92864B33AFD5}" destId="{564A86E7-D05F-4EEC-A257-CDC31A064FBA}" srcOrd="1" destOrd="0" presId="urn:microsoft.com/office/officeart/2005/8/layout/radial5"/>
    <dgm:cxn modelId="{0C2BFE18-14C2-4DA6-BB59-4BBDC376EA08}" type="presParOf" srcId="{564A86E7-D05F-4EEC-A257-CDC31A064FBA}" destId="{9FD6A227-8714-414E-AF5B-DF08A663506F}" srcOrd="0" destOrd="0" presId="urn:microsoft.com/office/officeart/2005/8/layout/radial5"/>
    <dgm:cxn modelId="{51826CB3-7C89-4293-847B-9DD732428360}"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Re arquitectura incremental</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4EFEA61C-8B30-44F2-B5EE-8A49C2735726}" type="presOf" srcId="{CEEA016B-FD64-484B-80B2-3F9E52EAFAA3}" destId="{022BAB7C-DEF4-43C2-929B-92864B33AFD5}" srcOrd="0" destOrd="0" presId="urn:microsoft.com/office/officeart/2005/8/layout/radial5"/>
    <dgm:cxn modelId="{33686469-C46C-4A78-8F3E-F5B1735ED505}" type="presOf" srcId="{400E2739-D93B-4A2E-A3B2-FD96F1E94C63}" destId="{9FD6A227-8714-414E-AF5B-DF08A663506F}" srcOrd="1" destOrd="0" presId="urn:microsoft.com/office/officeart/2005/8/layout/radial5"/>
    <dgm:cxn modelId="{E52338A9-9064-4B6C-9683-AEDBF8A84F3A}" type="presOf" srcId="{400E2739-D93B-4A2E-A3B2-FD96F1E94C63}" destId="{564A86E7-D05F-4EEC-A257-CDC31A064FBA}" srcOrd="0" destOrd="0" presId="urn:microsoft.com/office/officeart/2005/8/layout/radial5"/>
    <dgm:cxn modelId="{1A4E74CF-6543-4C10-8C79-B83F605EAD25}" type="presOf" srcId="{2F5C16F4-48A4-4571-86EA-F2D32A6221EE}" destId="{DC034650-7F92-40B9-8969-C322DAE5430E}" srcOrd="0" destOrd="0" presId="urn:microsoft.com/office/officeart/2005/8/layout/radial5"/>
    <dgm:cxn modelId="{7B33A0D6-BD7E-4B87-B3BF-EDD14A28616F}" type="presOf" srcId="{F9BDACC7-0B48-4B5B-AF82-828BF49D2355}" destId="{53F7596B-2991-4C29-A477-C3E494C606B7}"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0C4AF075-5DC1-43A1-94C5-75768913CE47}" srcId="{CEEA016B-FD64-484B-80B2-3F9E52EAFAA3}" destId="{F9BDACC7-0B48-4B5B-AF82-828BF49D2355}" srcOrd="0" destOrd="0" parTransId="{6AAB03E5-CDC4-4DCC-B64D-9A9BE417FAC1}" sibTransId="{ECE2D37F-7C9B-4895-B383-7897A8D5632C}"/>
    <dgm:cxn modelId="{3D639A92-AC7C-4AC1-AA81-A7AD1B168713}" type="presParOf" srcId="{022BAB7C-DEF4-43C2-929B-92864B33AFD5}" destId="{53F7596B-2991-4C29-A477-C3E494C606B7}" srcOrd="0" destOrd="0" presId="urn:microsoft.com/office/officeart/2005/8/layout/radial5"/>
    <dgm:cxn modelId="{71DABFDF-66DD-435A-B0BC-56EEC77AA939}" type="presParOf" srcId="{022BAB7C-DEF4-43C2-929B-92864B33AFD5}" destId="{564A86E7-D05F-4EEC-A257-CDC31A064FBA}" srcOrd="1" destOrd="0" presId="urn:microsoft.com/office/officeart/2005/8/layout/radial5"/>
    <dgm:cxn modelId="{32AD0DD1-3558-4A68-9967-2B461A64AD88}" type="presParOf" srcId="{564A86E7-D05F-4EEC-A257-CDC31A064FBA}" destId="{9FD6A227-8714-414E-AF5B-DF08A663506F}" srcOrd="0" destOrd="0" presId="urn:microsoft.com/office/officeart/2005/8/layout/radial5"/>
    <dgm:cxn modelId="{F9725FCE-7E06-42FF-8D1E-65B675E7D2B0}"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Radiadores de información</a:t>
          </a:r>
          <a:endParaRPr lang="es-CO" dirty="0"/>
        </a:p>
      </dgm:t>
    </dgm:pt>
    <dgm:pt modelId="{25193469-6657-40DB-AFC1-06AE1243F533}" type="sibTrans" cxnId="{57A4BF3F-294A-40ED-A4A7-446A759365DD}">
      <dgm:prSet/>
      <dgm:spPr/>
      <dgm:t>
        <a:bodyPr/>
        <a:lstStyle/>
        <a:p>
          <a:endParaRPr lang="es-CO"/>
        </a:p>
      </dgm:t>
    </dgm:pt>
    <dgm:pt modelId="{400E2739-D93B-4A2E-A3B2-FD96F1E94C63}" type="par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E3F74265-9F1E-4BE7-A372-B729B8553231}" type="presOf" srcId="{400E2739-D93B-4A2E-A3B2-FD96F1E94C63}" destId="{9FD6A227-8714-414E-AF5B-DF08A663506F}" srcOrd="1" destOrd="0" presId="urn:microsoft.com/office/officeart/2005/8/layout/radial5"/>
    <dgm:cxn modelId="{DA1AF066-E64B-4C08-A724-E50E89C9769D}" type="presOf" srcId="{2F5C16F4-48A4-4571-86EA-F2D32A6221EE}" destId="{DC034650-7F92-40B9-8969-C322DAE5430E}"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ACBB9684-E76B-419D-932D-000FE8CB0EA4}" type="presOf" srcId="{F9BDACC7-0B48-4B5B-AF82-828BF49D2355}" destId="{53F7596B-2991-4C29-A477-C3E494C606B7}" srcOrd="0" destOrd="0" presId="urn:microsoft.com/office/officeart/2005/8/layout/radial5"/>
    <dgm:cxn modelId="{36F7A04C-9204-4945-A011-905323C36E77}" type="presOf" srcId="{400E2739-D93B-4A2E-A3B2-FD96F1E94C63}" destId="{564A86E7-D05F-4EEC-A257-CDC31A064FBA}" srcOrd="0"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92F8CA75-AAD3-4D85-983E-ECAB74F649D7}" type="presOf" srcId="{CEEA016B-FD64-484B-80B2-3F9E52EAFAA3}" destId="{022BAB7C-DEF4-43C2-929B-92864B33AFD5}" srcOrd="0" destOrd="0" presId="urn:microsoft.com/office/officeart/2005/8/layout/radial5"/>
    <dgm:cxn modelId="{19340620-0AFE-402C-8BF7-1704CD66857D}" type="presParOf" srcId="{022BAB7C-DEF4-43C2-929B-92864B33AFD5}" destId="{53F7596B-2991-4C29-A477-C3E494C606B7}" srcOrd="0" destOrd="0" presId="urn:microsoft.com/office/officeart/2005/8/layout/radial5"/>
    <dgm:cxn modelId="{E9162755-152A-47F7-86FD-F392E83B3B25}" type="presParOf" srcId="{022BAB7C-DEF4-43C2-929B-92864B33AFD5}" destId="{564A86E7-D05F-4EEC-A257-CDC31A064FBA}" srcOrd="1" destOrd="0" presId="urn:microsoft.com/office/officeart/2005/8/layout/radial5"/>
    <dgm:cxn modelId="{805DE2A4-049D-49CA-894A-E33643EA322B}" type="presParOf" srcId="{564A86E7-D05F-4EEC-A257-CDC31A064FBA}" destId="{9FD6A227-8714-414E-AF5B-DF08A663506F}" srcOrd="0" destOrd="0" presId="urn:microsoft.com/office/officeart/2005/8/layout/radial5"/>
    <dgm:cxn modelId="{6F1EA8CC-78ED-4FCD-9F42-4A702DB1437B}"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8F16B-EEC6-465D-A374-D429DA10A7D7}">
      <dsp:nvSpPr>
        <dsp:cNvPr id="0" name=""/>
        <dsp:cNvSpPr/>
      </dsp:nvSpPr>
      <dsp:spPr>
        <a:xfrm>
          <a:off x="4170833" y="1725730"/>
          <a:ext cx="1229052" cy="1229052"/>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ESTRATEGIAS</a:t>
          </a:r>
          <a:endParaRPr lang="es-CO" sz="900" kern="1200" dirty="0"/>
        </a:p>
      </dsp:txBody>
      <dsp:txXfrm>
        <a:off x="4350823" y="1905720"/>
        <a:ext cx="869072" cy="869072"/>
      </dsp:txXfrm>
    </dsp:sp>
    <dsp:sp modelId="{D142FFAF-AF95-470B-8103-980CE0C73363}">
      <dsp:nvSpPr>
        <dsp:cNvPr id="0" name=""/>
        <dsp:cNvSpPr/>
      </dsp:nvSpPr>
      <dsp:spPr>
        <a:xfrm rot="16200000">
          <a:off x="4654309" y="1276944"/>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4693624" y="1399834"/>
        <a:ext cx="183470" cy="250727"/>
      </dsp:txXfrm>
    </dsp:sp>
    <dsp:sp modelId="{286552DD-2CEA-47F1-9F8F-BAE4AECC8FC5}">
      <dsp:nvSpPr>
        <dsp:cNvPr id="0" name=""/>
        <dsp:cNvSpPr/>
      </dsp:nvSpPr>
      <dsp:spPr>
        <a:xfrm>
          <a:off x="4170833" y="2149"/>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EXPLORAR 360°</a:t>
          </a:r>
          <a:endParaRPr lang="es-CO" sz="900" kern="1200" dirty="0"/>
        </a:p>
      </dsp:txBody>
      <dsp:txXfrm>
        <a:off x="4350823" y="182139"/>
        <a:ext cx="869072" cy="869072"/>
      </dsp:txXfrm>
    </dsp:sp>
    <dsp:sp modelId="{2B52EF7E-4A95-4DF4-9DEE-7ABE4CDADC5C}">
      <dsp:nvSpPr>
        <dsp:cNvPr id="0" name=""/>
        <dsp:cNvSpPr/>
      </dsp:nvSpPr>
      <dsp:spPr>
        <a:xfrm rot="20520000">
          <a:off x="5466866" y="1867301"/>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5468790" y="1963025"/>
        <a:ext cx="183470" cy="250727"/>
      </dsp:txXfrm>
    </dsp:sp>
    <dsp:sp modelId="{0E9DF917-3D53-4790-B985-5F9BA6CA8A07}">
      <dsp:nvSpPr>
        <dsp:cNvPr id="0" name=""/>
        <dsp:cNvSpPr/>
      </dsp:nvSpPr>
      <dsp:spPr>
        <a:xfrm>
          <a:off x="5810056" y="1193114"/>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Éxitos tempranos</a:t>
          </a:r>
          <a:endParaRPr lang="es-CO" sz="900" kern="1200" dirty="0"/>
        </a:p>
      </dsp:txBody>
      <dsp:txXfrm>
        <a:off x="5990046" y="1373104"/>
        <a:ext cx="869072" cy="869072"/>
      </dsp:txXfrm>
    </dsp:sp>
    <dsp:sp modelId="{09DE7739-D182-42A3-8192-901E56408545}">
      <dsp:nvSpPr>
        <dsp:cNvPr id="0" name=""/>
        <dsp:cNvSpPr/>
      </dsp:nvSpPr>
      <dsp:spPr>
        <a:xfrm rot="3240000">
          <a:off x="5156497" y="2822519"/>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5172703" y="2874287"/>
        <a:ext cx="183470" cy="250727"/>
      </dsp:txXfrm>
    </dsp:sp>
    <dsp:sp modelId="{8F3028F4-5D09-4802-9463-FA97104B3FE0}">
      <dsp:nvSpPr>
        <dsp:cNvPr id="0" name=""/>
        <dsp:cNvSpPr/>
      </dsp:nvSpPr>
      <dsp:spPr>
        <a:xfrm>
          <a:off x="5183929" y="3120136"/>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Esqueleto caminante</a:t>
          </a:r>
          <a:endParaRPr lang="es-CO" sz="900" kern="1200" dirty="0"/>
        </a:p>
      </dsp:txBody>
      <dsp:txXfrm>
        <a:off x="5363919" y="3300126"/>
        <a:ext cx="869072" cy="869072"/>
      </dsp:txXfrm>
    </dsp:sp>
    <dsp:sp modelId="{B0EBCEBB-338E-4C41-9EDD-D781E9BA0461}">
      <dsp:nvSpPr>
        <dsp:cNvPr id="0" name=""/>
        <dsp:cNvSpPr/>
      </dsp:nvSpPr>
      <dsp:spPr>
        <a:xfrm rot="7560000">
          <a:off x="4152122" y="2822519"/>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rot="10800000">
        <a:off x="4214546" y="2874287"/>
        <a:ext cx="183470" cy="250727"/>
      </dsp:txXfrm>
    </dsp:sp>
    <dsp:sp modelId="{B7832B34-5ADC-4663-B62D-3B462589FFBB}">
      <dsp:nvSpPr>
        <dsp:cNvPr id="0" name=""/>
        <dsp:cNvSpPr/>
      </dsp:nvSpPr>
      <dsp:spPr>
        <a:xfrm>
          <a:off x="3157738" y="3120136"/>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Re arquitectura incremental</a:t>
          </a:r>
          <a:endParaRPr lang="es-CO" sz="900" kern="1200" dirty="0"/>
        </a:p>
      </dsp:txBody>
      <dsp:txXfrm>
        <a:off x="3337728" y="3300126"/>
        <a:ext cx="869072" cy="869072"/>
      </dsp:txXfrm>
    </dsp:sp>
    <dsp:sp modelId="{4A7F23CE-602E-4E95-ACE0-CD3E569B4327}">
      <dsp:nvSpPr>
        <dsp:cNvPr id="0" name=""/>
        <dsp:cNvSpPr/>
      </dsp:nvSpPr>
      <dsp:spPr>
        <a:xfrm rot="11880000">
          <a:off x="3841753" y="1867301"/>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rot="10800000">
        <a:off x="3918459" y="1963025"/>
        <a:ext cx="183470" cy="250727"/>
      </dsp:txXfrm>
    </dsp:sp>
    <dsp:sp modelId="{91943939-3088-411F-BB3A-21A801C50286}">
      <dsp:nvSpPr>
        <dsp:cNvPr id="0" name=""/>
        <dsp:cNvSpPr/>
      </dsp:nvSpPr>
      <dsp:spPr>
        <a:xfrm>
          <a:off x="2531610" y="1193114"/>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Radiadores de información</a:t>
          </a:r>
          <a:endParaRPr lang="es-CO" sz="900" kern="1200" dirty="0"/>
        </a:p>
      </dsp:txBody>
      <dsp:txXfrm>
        <a:off x="2711600" y="1373104"/>
        <a:ext cx="869072" cy="869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Explorar 360º</a:t>
          </a:r>
          <a:endParaRPr lang="es-CO" sz="2000" kern="1200" dirty="0"/>
        </a:p>
      </dsp:txBody>
      <dsp:txXfrm>
        <a:off x="1508560" y="266888"/>
        <a:ext cx="1280559" cy="1280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Éxito temprano</a:t>
          </a:r>
          <a:endParaRPr lang="es-CO" sz="2000" kern="1200" dirty="0"/>
        </a:p>
      </dsp:txBody>
      <dsp:txXfrm>
        <a:off x="1508560" y="266888"/>
        <a:ext cx="1280559" cy="1280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effectLst/>
            </a:rPr>
            <a:t>Esqueleto caminante</a:t>
          </a:r>
          <a:endParaRPr lang="es-CO" sz="2000" kern="1200" dirty="0"/>
        </a:p>
      </dsp:txBody>
      <dsp:txXfrm>
        <a:off x="1508560" y="266888"/>
        <a:ext cx="1280559" cy="12805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328230" y="2704777"/>
          <a:ext cx="1641218" cy="1641218"/>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t>Estrategias</a:t>
          </a:r>
          <a:endParaRPr lang="es-CO" sz="1800" kern="1200" dirty="0"/>
        </a:p>
      </dsp:txBody>
      <dsp:txXfrm>
        <a:off x="1568581" y="2945128"/>
        <a:ext cx="1160516" cy="1160516"/>
      </dsp:txXfrm>
    </dsp:sp>
    <dsp:sp modelId="{564A86E7-D05F-4EEC-A257-CDC31A064FBA}">
      <dsp:nvSpPr>
        <dsp:cNvPr id="0" name=""/>
        <dsp:cNvSpPr/>
      </dsp:nvSpPr>
      <dsp:spPr>
        <a:xfrm rot="16200000">
          <a:off x="1973745" y="2105314"/>
          <a:ext cx="350189" cy="558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CO" sz="1500" kern="1200"/>
        </a:p>
      </dsp:txBody>
      <dsp:txXfrm>
        <a:off x="2026274" y="2269446"/>
        <a:ext cx="245132" cy="334808"/>
      </dsp:txXfrm>
    </dsp:sp>
    <dsp:sp modelId="{DC034650-7F92-40B9-8969-C322DAE5430E}">
      <dsp:nvSpPr>
        <dsp:cNvPr id="0" name=""/>
        <dsp:cNvSpPr/>
      </dsp:nvSpPr>
      <dsp:spPr>
        <a:xfrm>
          <a:off x="1129489" y="5342"/>
          <a:ext cx="2038701" cy="203870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effectLst/>
            </a:rPr>
            <a:t>Re arquitectura incremental</a:t>
          </a:r>
          <a:endParaRPr lang="es-CO" sz="1800" kern="1200" dirty="0"/>
        </a:p>
      </dsp:txBody>
      <dsp:txXfrm>
        <a:off x="1428050" y="303903"/>
        <a:ext cx="1441579" cy="1441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328230" y="2704777"/>
          <a:ext cx="1641218" cy="1641218"/>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t>Estrategias</a:t>
          </a:r>
          <a:endParaRPr lang="es-CO" sz="1800" kern="1200" dirty="0"/>
        </a:p>
      </dsp:txBody>
      <dsp:txXfrm>
        <a:off x="1568581" y="2945128"/>
        <a:ext cx="1160516" cy="1160516"/>
      </dsp:txXfrm>
    </dsp:sp>
    <dsp:sp modelId="{564A86E7-D05F-4EEC-A257-CDC31A064FBA}">
      <dsp:nvSpPr>
        <dsp:cNvPr id="0" name=""/>
        <dsp:cNvSpPr/>
      </dsp:nvSpPr>
      <dsp:spPr>
        <a:xfrm rot="16200000">
          <a:off x="1973745" y="2105314"/>
          <a:ext cx="350189" cy="558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CO" sz="1500" kern="1200"/>
        </a:p>
      </dsp:txBody>
      <dsp:txXfrm>
        <a:off x="2026274" y="2269446"/>
        <a:ext cx="245132" cy="334808"/>
      </dsp:txXfrm>
    </dsp:sp>
    <dsp:sp modelId="{DC034650-7F92-40B9-8969-C322DAE5430E}">
      <dsp:nvSpPr>
        <dsp:cNvPr id="0" name=""/>
        <dsp:cNvSpPr/>
      </dsp:nvSpPr>
      <dsp:spPr>
        <a:xfrm>
          <a:off x="1129489" y="5342"/>
          <a:ext cx="2038701" cy="203870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effectLst/>
            </a:rPr>
            <a:t>Radiadores de información</a:t>
          </a:r>
          <a:endParaRPr lang="es-CO" sz="1800" kern="1200" dirty="0"/>
        </a:p>
      </dsp:txBody>
      <dsp:txXfrm>
        <a:off x="1428050" y="303903"/>
        <a:ext cx="1441579" cy="144157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D6EF3AC-39C4-49C8-9CBE-B14FB9F01243}" type="datetimeFigureOut">
              <a:rPr lang="es-CO" smtClean="0"/>
              <a:t>23/11/2015</a:t>
            </a:fld>
            <a:endParaRPr lang="es-CO"/>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E40324B-4AD2-4639-896D-6F211B4F18AF}" type="slidenum">
              <a:rPr lang="es-CO" smtClean="0"/>
              <a:t>‹Nº›</a:t>
            </a:fld>
            <a:endParaRPr lang="es-CO"/>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23/11/2015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23/11/2015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23/11/2015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D6EF3AC-39C4-49C8-9CBE-B14FB9F01243}" type="datetimeFigureOut">
              <a:rPr lang="es-CO" smtClean="0"/>
              <a:t>23/11/2015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EF3AC-39C4-49C8-9CBE-B14FB9F01243}" type="datetimeFigureOut">
              <a:rPr lang="es-CO" smtClean="0"/>
              <a:t>23/11/2015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D6EF3AC-39C4-49C8-9CBE-B14FB9F01243}" type="datetimeFigureOut">
              <a:rPr lang="es-CO" smtClean="0"/>
              <a:t>23/11/2015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E40324B-4AD2-4639-896D-6F211B4F18AF}" type="slidenum">
              <a:rPr lang="es-CO" smtClean="0"/>
              <a:t>‹Nº›</a:t>
            </a:fld>
            <a:endParaRPr lang="es-CO"/>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D6EF3AC-39C4-49C8-9CBE-B14FB9F01243}" type="datetimeFigureOut">
              <a:rPr lang="es-CO" smtClean="0"/>
              <a:t>23/11/2015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E40324B-4AD2-4639-896D-6F211B4F18AF}" type="slidenum">
              <a:rPr lang="es-CO" smtClean="0"/>
              <a:t>‹Nº›</a:t>
            </a:fld>
            <a:endParaRPr lang="es-CO"/>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EF3AC-39C4-49C8-9CBE-B14FB9F01243}" type="datetimeFigureOut">
              <a:rPr lang="es-CO" smtClean="0"/>
              <a:t>23/11/2015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6EF3AC-39C4-49C8-9CBE-B14FB9F01243}" type="datetimeFigureOut">
              <a:rPr lang="es-CO" smtClean="0"/>
              <a:t>23/11/2015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6EF3AC-39C4-49C8-9CBE-B14FB9F01243}" type="datetimeFigureOut">
              <a:rPr lang="es-CO" smtClean="0"/>
              <a:t>23/11/2015</a:t>
            </a:fld>
            <a:endParaRPr lang="es-C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6D6EF3AC-39C4-49C8-9CBE-B14FB9F01243}" type="datetimeFigureOut">
              <a:rPr lang="es-CO" smtClean="0"/>
              <a:t>23/11/2015</a:t>
            </a:fld>
            <a:endParaRPr lang="es-CO"/>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s-CO"/>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3E40324B-4AD2-4639-896D-6F211B4F18AF}"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b="1" dirty="0" smtClean="0"/>
              <a:t>METODOLOGIA CRYSTAL CLEAR</a:t>
            </a:r>
            <a:endParaRPr lang="es-CO" dirty="0"/>
          </a:p>
        </p:txBody>
      </p:sp>
      <p:sp>
        <p:nvSpPr>
          <p:cNvPr id="3" name="Subtítulo 2"/>
          <p:cNvSpPr>
            <a:spLocks noGrp="1"/>
          </p:cNvSpPr>
          <p:nvPr>
            <p:ph type="subTitle" idx="1"/>
          </p:nvPr>
        </p:nvSpPr>
        <p:spPr/>
        <p:txBody>
          <a:bodyPr>
            <a:normAutofit fontScale="85000" lnSpcReduction="10000"/>
          </a:bodyPr>
          <a:lstStyle/>
          <a:p>
            <a:r>
              <a:rPr lang="es-ES" sz="2000" dirty="0" smtClean="0"/>
              <a:t>HUMBERTO ANDRÉS CORREA</a:t>
            </a:r>
          </a:p>
          <a:p>
            <a:r>
              <a:rPr lang="es-ES" sz="2000" dirty="0" smtClean="0"/>
              <a:t>MOISÉS URUEÑA CALDERÓN</a:t>
            </a:r>
          </a:p>
          <a:p>
            <a:r>
              <a:rPr lang="es-ES" sz="2000" dirty="0" smtClean="0"/>
              <a:t>EFRÉN RUEDA VEGA</a:t>
            </a:r>
          </a:p>
          <a:p>
            <a:r>
              <a:rPr lang="es-ES" sz="2000" dirty="0" smtClean="0"/>
              <a:t>WLMER BUITRAGO</a:t>
            </a:r>
          </a:p>
          <a:p>
            <a:r>
              <a:rPr lang="es-ES" sz="2000" dirty="0" smtClean="0"/>
              <a:t>ALEXANDER MUÑOZ LINARES</a:t>
            </a:r>
          </a:p>
          <a:p>
            <a:r>
              <a:rPr lang="es-ES" sz="2000" dirty="0" smtClean="0"/>
              <a:t>CRISTIAN  SANTAMARÍA AGUILAR</a:t>
            </a:r>
          </a:p>
          <a:p>
            <a:endParaRPr lang="es-CO" sz="2000" dirty="0"/>
          </a:p>
        </p:txBody>
      </p:sp>
    </p:spTree>
    <p:extLst>
      <p:ext uri="{BB962C8B-B14F-4D97-AF65-F5344CB8AC3E}">
        <p14:creationId xmlns:p14="http://schemas.microsoft.com/office/powerpoint/2010/main" val="145014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56105"/>
            <a:ext cx="6217920" cy="3416935"/>
          </a:xfrm>
        </p:spPr>
        <p:txBody>
          <a:bodyPr>
            <a:normAutofit fontScale="92500" lnSpcReduction="10000"/>
          </a:bodyPr>
          <a:lstStyle/>
          <a:p>
            <a:pPr algn="just">
              <a:buFont typeface="Wingdings" panose="05000000000000000000" pitchFamily="2" charset="2"/>
              <a:buChar char="v"/>
            </a:pPr>
            <a:endParaRPr lang="es-CO" dirty="0" smtClean="0">
              <a:effectLst/>
            </a:endParaRPr>
          </a:p>
          <a:p>
            <a:pPr algn="just">
              <a:buFont typeface="Wingdings" panose="05000000000000000000" pitchFamily="2" charset="2"/>
              <a:buChar char="v"/>
            </a:pPr>
            <a:r>
              <a:rPr lang="es-CO" dirty="0" smtClean="0">
                <a:effectLst/>
              </a:rPr>
              <a:t>Crystal también incluye un conjunto de principios para adaptar las diferentes metodologías según las circunstancias del proyecto. </a:t>
            </a:r>
          </a:p>
          <a:p>
            <a:pPr marL="0" indent="0">
              <a:buNone/>
            </a:pPr>
            <a:endParaRPr lang="es-CO" dirty="0" smtClean="0">
              <a:effectLst/>
            </a:endParaRPr>
          </a:p>
          <a:p>
            <a:pPr algn="just">
              <a:buFont typeface="Wingdings" panose="05000000000000000000" pitchFamily="2" charset="2"/>
              <a:buChar char="v"/>
            </a:pPr>
            <a:r>
              <a:rPr lang="es-CO" dirty="0" smtClean="0">
                <a:effectLst/>
              </a:rPr>
              <a:t>Cada una de las metodologías de la familia Crystal tiene asignado un color, cuanto más oscura sea su tonalidad, más compleja es la metodología.</a:t>
            </a:r>
            <a:endParaRPr lang="es-CO" dirty="0"/>
          </a:p>
        </p:txBody>
      </p:sp>
      <p:sp>
        <p:nvSpPr>
          <p:cNvPr id="2" name="Título 1"/>
          <p:cNvSpPr>
            <a:spLocks noGrp="1"/>
          </p:cNvSpPr>
          <p:nvPr>
            <p:ph type="title"/>
          </p:nvPr>
        </p:nvSpPr>
        <p:spPr/>
        <p:txBody>
          <a:bodyPr/>
          <a:lstStyle/>
          <a:p>
            <a:r>
              <a:rPr lang="es-CO" dirty="0" smtClean="0">
                <a:effectLst/>
              </a:rPr>
              <a:t>  </a:t>
            </a:r>
            <a:r>
              <a:rPr lang="es-CO" sz="4800" dirty="0" smtClean="0"/>
              <a:t>METODOLOGIA CRISTAL CLEAR</a:t>
            </a:r>
            <a:endParaRPr lang="es-CO" sz="4800" dirty="0"/>
          </a:p>
        </p:txBody>
      </p:sp>
      <p:pic>
        <p:nvPicPr>
          <p:cNvPr id="6" name="Imagen 5"/>
          <p:cNvPicPr>
            <a:picLocks noChangeAspect="1"/>
          </p:cNvPicPr>
          <p:nvPr/>
        </p:nvPicPr>
        <p:blipFill rotWithShape="1">
          <a:blip r:embed="rId2"/>
          <a:srcRect l="15600" t="30119" r="34150" b="10622"/>
          <a:stretch/>
        </p:blipFill>
        <p:spPr>
          <a:xfrm>
            <a:off x="7284720" y="2266413"/>
            <a:ext cx="4693920" cy="3113711"/>
          </a:xfrm>
          <a:prstGeom prst="rect">
            <a:avLst/>
          </a:prstGeom>
        </p:spPr>
      </p:pic>
    </p:spTree>
    <p:extLst>
      <p:ext uri="{BB962C8B-B14F-4D97-AF65-F5344CB8AC3E}">
        <p14:creationId xmlns:p14="http://schemas.microsoft.com/office/powerpoint/2010/main" val="415108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181600" cy="4351338"/>
          </a:xfrm>
        </p:spPr>
        <p:txBody>
          <a:bodyPr>
            <a:normAutofit/>
          </a:bodyPr>
          <a:lstStyle/>
          <a:p>
            <a:pPr marL="0" indent="0">
              <a:buNone/>
            </a:pPr>
            <a:endParaRPr lang="es-CO" dirty="0" smtClean="0">
              <a:effectLst/>
            </a:endParaRPr>
          </a:p>
          <a:p>
            <a:pPr marL="0" indent="0" algn="just">
              <a:buNone/>
            </a:pPr>
            <a:r>
              <a:rPr lang="es-CO" dirty="0" smtClean="0">
                <a:effectLst/>
              </a:rPr>
              <a:t>Crystal sugiere que escoger un color de la metodología para un proyecto en función de su criticidad y tamaño. Los proyectos más grandes suelen necesitar una mayor coordinación y metodologías más complejas que los proyectos más pequeños. Cuanto más crítico sea el sistema que queremos desarrollar.</a:t>
            </a:r>
          </a:p>
          <a:p>
            <a:endParaRPr lang="es-CO" dirty="0"/>
          </a:p>
        </p:txBody>
      </p:sp>
      <p:sp>
        <p:nvSpPr>
          <p:cNvPr id="2" name="Título 1"/>
          <p:cNvSpPr>
            <a:spLocks noGrp="1"/>
          </p:cNvSpPr>
          <p:nvPr>
            <p:ph type="title"/>
          </p:nvPr>
        </p:nvSpPr>
        <p:spPr/>
        <p:txBody>
          <a:bodyPr>
            <a:normAutofit/>
          </a:bodyPr>
          <a:lstStyle/>
          <a:p>
            <a:r>
              <a:rPr lang="es-CO" sz="4400" b="1" dirty="0" smtClean="0"/>
              <a:t>METODOLOGIA CRYSTAL CLEAR</a:t>
            </a:r>
            <a:endParaRPr lang="es-CO" sz="4400" b="1" dirty="0"/>
          </a:p>
        </p:txBody>
      </p:sp>
      <p:pic>
        <p:nvPicPr>
          <p:cNvPr id="4" name="Imagen 3"/>
          <p:cNvPicPr>
            <a:picLocks noChangeAspect="1"/>
          </p:cNvPicPr>
          <p:nvPr/>
        </p:nvPicPr>
        <p:blipFill rotWithShape="1">
          <a:blip r:embed="rId2"/>
          <a:srcRect l="15600" t="30119" r="34150" b="10622"/>
          <a:stretch/>
        </p:blipFill>
        <p:spPr>
          <a:xfrm>
            <a:off x="6400800" y="2191385"/>
            <a:ext cx="4693920" cy="3113711"/>
          </a:xfrm>
          <a:prstGeom prst="rect">
            <a:avLst/>
          </a:prstGeom>
        </p:spPr>
      </p:pic>
    </p:spTree>
    <p:extLst>
      <p:ext uri="{BB962C8B-B14F-4D97-AF65-F5344CB8AC3E}">
        <p14:creationId xmlns:p14="http://schemas.microsoft.com/office/powerpoint/2010/main" val="12183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v"/>
            </a:pPr>
            <a:r>
              <a:rPr lang="es-CO" b="1" dirty="0" smtClean="0">
                <a:effectLst/>
              </a:rPr>
              <a:t>Entrega</a:t>
            </a:r>
            <a:r>
              <a:rPr lang="es-CO" dirty="0" smtClean="0">
                <a:effectLst/>
              </a:rPr>
              <a:t> </a:t>
            </a:r>
            <a:r>
              <a:rPr lang="es-CO" b="1" dirty="0" smtClean="0">
                <a:effectLst/>
              </a:rPr>
              <a:t>frecuente</a:t>
            </a:r>
            <a:r>
              <a:rPr lang="es-CO" dirty="0" smtClean="0">
                <a:effectLst/>
              </a:rPr>
              <a:t>.</a:t>
            </a:r>
          </a:p>
          <a:p>
            <a:pPr marL="0" indent="0" algn="just">
              <a:buNone/>
            </a:pPr>
            <a:r>
              <a:rPr lang="es-CO" dirty="0" smtClean="0">
                <a:effectLst/>
              </a:rPr>
              <a:t>El  software se debe entregar a los clientes con cierta frecuencia. Esta frecuencia podrá ser  diaria, semanal, o mensual dependiendo del tamaño del proyecto.</a:t>
            </a:r>
          </a:p>
          <a:p>
            <a:pPr marL="0" indent="0">
              <a:buNone/>
            </a:pPr>
            <a:endParaRPr lang="es-ES" dirty="0"/>
          </a:p>
          <a:p>
            <a:pPr marL="0" indent="0">
              <a:buNone/>
            </a:pPr>
            <a:endParaRPr lang="es-CO" dirty="0" smtClean="0"/>
          </a:p>
          <a:p>
            <a:pPr>
              <a:buFont typeface="Wingdings" panose="05000000000000000000" pitchFamily="2" charset="2"/>
              <a:buChar char="v"/>
            </a:pPr>
            <a:r>
              <a:rPr lang="es-CO" b="1" dirty="0" smtClean="0">
                <a:effectLst/>
              </a:rPr>
              <a:t>Mejora</a:t>
            </a:r>
            <a:r>
              <a:rPr lang="es-CO" dirty="0" smtClean="0">
                <a:effectLst/>
              </a:rPr>
              <a:t> </a:t>
            </a:r>
            <a:r>
              <a:rPr lang="es-CO" b="1" dirty="0" smtClean="0">
                <a:effectLst/>
              </a:rPr>
              <a:t>reflexiva</a:t>
            </a:r>
            <a:r>
              <a:rPr lang="es-CO" dirty="0" smtClean="0">
                <a:effectLst/>
              </a:rPr>
              <a:t>.</a:t>
            </a:r>
          </a:p>
          <a:p>
            <a:pPr marL="0" indent="0" algn="just">
              <a:buNone/>
            </a:pPr>
            <a:r>
              <a:rPr lang="es-CO" dirty="0" smtClean="0"/>
              <a:t>Hay que t</a:t>
            </a:r>
            <a:r>
              <a:rPr lang="es-CO" dirty="0" smtClean="0">
                <a:effectLst/>
              </a:rPr>
              <a:t>omarse un momento para analizar </a:t>
            </a:r>
            <a:r>
              <a:rPr lang="es-CO" dirty="0"/>
              <a:t>y</a:t>
            </a:r>
            <a:r>
              <a:rPr lang="es-CO" dirty="0" smtClean="0">
                <a:effectLst/>
              </a:rPr>
              <a:t> mirar  bien lo qué se está haciendo, en el proyecto reflexionando, discutiendo y recolectando notas</a:t>
            </a:r>
            <a:r>
              <a:rPr lang="es-CO" dirty="0" smtClean="0"/>
              <a:t> </a:t>
            </a:r>
            <a:r>
              <a:rPr lang="es-CO" dirty="0"/>
              <a:t>(unas pocas horas cada semana o una vez al </a:t>
            </a:r>
            <a:r>
              <a:rPr lang="es-CO" dirty="0" smtClean="0"/>
              <a:t>mes es lo recomendado).</a:t>
            </a:r>
            <a:endParaRPr lang="es-CO" dirty="0" smtClean="0">
              <a:effectLst/>
            </a:endParaRPr>
          </a:p>
          <a:p>
            <a:endParaRPr lang="es-CO" dirty="0"/>
          </a:p>
        </p:txBody>
      </p:sp>
      <p:sp>
        <p:nvSpPr>
          <p:cNvPr id="2" name="Título 1"/>
          <p:cNvSpPr>
            <a:spLocks noGrp="1"/>
          </p:cNvSpPr>
          <p:nvPr>
            <p:ph type="title"/>
          </p:nvPr>
        </p:nvSpPr>
        <p:spPr/>
        <p:txBody>
          <a:bodyPr>
            <a:normAutofit fontScale="90000"/>
          </a:bodyPr>
          <a:lstStyle/>
          <a:p>
            <a:pPr algn="ctr"/>
            <a:r>
              <a:rPr lang="es-ES" b="1" dirty="0" smtClean="0"/>
              <a:t>VALORES O PROPIEDADES CC</a:t>
            </a:r>
            <a:endParaRPr lang="es-CO" b="1" dirty="0"/>
          </a:p>
        </p:txBody>
      </p:sp>
    </p:spTree>
    <p:extLst>
      <p:ext uri="{BB962C8B-B14F-4D97-AF65-F5344CB8AC3E}">
        <p14:creationId xmlns:p14="http://schemas.microsoft.com/office/powerpoint/2010/main" val="265293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buFont typeface="Wingdings" panose="05000000000000000000" pitchFamily="2" charset="2"/>
              <a:buChar char="v"/>
            </a:pPr>
            <a:r>
              <a:rPr lang="es-CO" b="1" dirty="0" smtClean="0">
                <a:effectLst/>
              </a:rPr>
              <a:t>Comunicación</a:t>
            </a:r>
            <a:r>
              <a:rPr lang="es-CO" dirty="0" smtClean="0">
                <a:effectLst/>
              </a:rPr>
              <a:t> </a:t>
            </a:r>
            <a:r>
              <a:rPr lang="es-CO" b="1" dirty="0" smtClean="0">
                <a:effectLst/>
              </a:rPr>
              <a:t>osmótica</a:t>
            </a:r>
            <a:r>
              <a:rPr lang="es-CO" dirty="0" smtClean="0">
                <a:effectLst/>
              </a:rPr>
              <a:t>.</a:t>
            </a:r>
          </a:p>
          <a:p>
            <a:pPr marL="0" indent="0" algn="just">
              <a:buNone/>
            </a:pPr>
            <a:r>
              <a:rPr lang="es-CO" dirty="0" smtClean="0">
                <a:effectLst/>
              </a:rPr>
              <a:t>Hace referencia a que el equipo de trabajo este integrado en el mismo cuarto u habitación para poder así aclarar dudas o debatir algún tema en especial.  Se recomienda disponer en la sala de un experto diseñador sénior para discutir los asuntos pertinentes al tema a tratar.</a:t>
            </a:r>
          </a:p>
          <a:p>
            <a:pPr marL="0" indent="0">
              <a:buNone/>
            </a:pPr>
            <a:endParaRPr lang="es-CO" dirty="0" smtClean="0">
              <a:effectLst/>
            </a:endParaRPr>
          </a:p>
          <a:p>
            <a:pPr>
              <a:buFont typeface="Wingdings" panose="05000000000000000000" pitchFamily="2" charset="2"/>
              <a:buChar char="v"/>
            </a:pPr>
            <a:r>
              <a:rPr lang="es-CO" b="1" dirty="0" smtClean="0">
                <a:effectLst/>
              </a:rPr>
              <a:t>Seguridad</a:t>
            </a:r>
            <a:r>
              <a:rPr lang="es-CO" dirty="0" smtClean="0">
                <a:effectLst/>
              </a:rPr>
              <a:t> </a:t>
            </a:r>
            <a:r>
              <a:rPr lang="es-CO" b="1" dirty="0" smtClean="0">
                <a:effectLst/>
              </a:rPr>
              <a:t>personal</a:t>
            </a:r>
          </a:p>
          <a:p>
            <a:pPr marL="0" indent="0" algn="just">
              <a:buNone/>
            </a:pPr>
            <a:r>
              <a:rPr lang="es-CO" dirty="0" smtClean="0">
                <a:effectLst/>
              </a:rPr>
              <a:t>Se recomienda hablar con los compañeros  de trabajo cuando se presente algún inconveniente dentro del </a:t>
            </a:r>
            <a:r>
              <a:rPr lang="es-CO" dirty="0" smtClean="0"/>
              <a:t>equipo de trabajo</a:t>
            </a:r>
            <a:r>
              <a:rPr lang="es-CO" dirty="0"/>
              <a:t> </a:t>
            </a:r>
            <a:r>
              <a:rPr lang="es-CO" dirty="0" smtClean="0"/>
              <a:t>para cultivar</a:t>
            </a:r>
            <a:r>
              <a:rPr lang="es-CO" dirty="0" smtClean="0">
                <a:effectLst/>
              </a:rPr>
              <a:t> la confianza y el </a:t>
            </a:r>
            <a:r>
              <a:rPr lang="es-CO" dirty="0" smtClean="0"/>
              <a:t>respeto para </a:t>
            </a:r>
            <a:r>
              <a:rPr lang="es-CO" dirty="0" err="1" smtClean="0"/>
              <a:t>asi</a:t>
            </a:r>
            <a:r>
              <a:rPr lang="es-CO" dirty="0" smtClean="0"/>
              <a:t> tener claro que es muy importante obtener los resultados esperados de forma conjunta</a:t>
            </a:r>
            <a:r>
              <a:rPr lang="es-CO" dirty="0" smtClean="0">
                <a:effectLst/>
              </a:rPr>
              <a:t>. </a:t>
            </a:r>
            <a:r>
              <a:rPr lang="es-CO" dirty="0" smtClean="0"/>
              <a:t>Así las</a:t>
            </a:r>
            <a:r>
              <a:rPr lang="es-CO" dirty="0" smtClean="0">
                <a:effectLst/>
              </a:rPr>
              <a:t> equivocaciones e incapacidades de </a:t>
            </a:r>
            <a:r>
              <a:rPr lang="es-CO" dirty="0" smtClean="0"/>
              <a:t>algún miembro del equipo</a:t>
            </a:r>
            <a:r>
              <a:rPr lang="es-CO" dirty="0" smtClean="0">
                <a:effectLst/>
              </a:rPr>
              <a:t>, podrán ser cubiertas por los demás integrantes de este.</a:t>
            </a: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66019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v"/>
            </a:pPr>
            <a:endParaRPr lang="es-CO" dirty="0" smtClean="0">
              <a:effectLst/>
            </a:endParaRPr>
          </a:p>
          <a:p>
            <a:pPr>
              <a:buFont typeface="Wingdings" panose="05000000000000000000" pitchFamily="2" charset="2"/>
              <a:buChar char="v"/>
            </a:pPr>
            <a:r>
              <a:rPr lang="es-CO" b="1" dirty="0" smtClean="0">
                <a:effectLst/>
              </a:rPr>
              <a:t>Foco</a:t>
            </a:r>
            <a:r>
              <a:rPr lang="es-CO" dirty="0" smtClean="0">
                <a:effectLst/>
              </a:rPr>
              <a:t>.</a:t>
            </a:r>
          </a:p>
          <a:p>
            <a:pPr marL="0" indent="0" algn="just">
              <a:buNone/>
            </a:pPr>
            <a:r>
              <a:rPr lang="es-CO" dirty="0" smtClean="0">
                <a:effectLst/>
              </a:rPr>
              <a:t>Hay que tener muy claro lo que se esta haciendo con la tranquilidad y el tiempo necesario para hacerlo. </a:t>
            </a:r>
            <a:endParaRPr lang="es-ES" dirty="0"/>
          </a:p>
          <a:p>
            <a:pPr marL="0" indent="0">
              <a:buNone/>
            </a:pPr>
            <a:endParaRPr lang="es-CO" dirty="0"/>
          </a:p>
          <a:p>
            <a:pPr>
              <a:buFont typeface="Wingdings" panose="05000000000000000000" pitchFamily="2" charset="2"/>
              <a:buChar char="v"/>
            </a:pPr>
            <a:r>
              <a:rPr lang="es-CO" b="1" dirty="0" smtClean="0">
                <a:effectLst/>
              </a:rPr>
              <a:t>Fácil acceso a usuarios expertos.</a:t>
            </a:r>
          </a:p>
          <a:p>
            <a:pPr marL="0" indent="0" algn="just">
              <a:buNone/>
            </a:pPr>
            <a:r>
              <a:rPr lang="es-CO" dirty="0" smtClean="0"/>
              <a:t>Se debe tener </a:t>
            </a:r>
            <a:r>
              <a:rPr lang="es-CO" dirty="0" smtClean="0">
                <a:effectLst/>
              </a:rPr>
              <a:t>comunicación con expertos desarrolladores.  Si surgen dudas del </a:t>
            </a:r>
            <a:r>
              <a:rPr lang="es-CO" dirty="0" smtClean="0"/>
              <a:t>uso del sistema, estas no deberían pasar de tres </a:t>
            </a:r>
            <a:r>
              <a:rPr lang="es-CO" dirty="0" err="1" smtClean="0"/>
              <a:t>dias</a:t>
            </a:r>
            <a:r>
              <a:rPr lang="es-CO" dirty="0" smtClean="0"/>
              <a:t> en ser resueltas</a:t>
            </a:r>
            <a:r>
              <a:rPr lang="es-CO" dirty="0" smtClean="0">
                <a:effectLst/>
              </a:rPr>
              <a:t>. </a:t>
            </a:r>
          </a:p>
          <a:p>
            <a:pPr marL="0" indent="0">
              <a:buNone/>
            </a:pPr>
            <a:endParaRPr lang="es-CO" dirty="0" smtClean="0">
              <a:effectLst/>
            </a:endParaRP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332730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v"/>
            </a:pPr>
            <a:endParaRPr lang="es-CO" dirty="0" smtClean="0">
              <a:effectLst/>
            </a:endParaRPr>
          </a:p>
          <a:p>
            <a:pPr>
              <a:buFont typeface="Wingdings" panose="05000000000000000000" pitchFamily="2" charset="2"/>
              <a:buChar char="v"/>
            </a:pPr>
            <a:endParaRPr lang="es-CO" dirty="0" smtClean="0">
              <a:effectLst/>
            </a:endParaRPr>
          </a:p>
          <a:p>
            <a:pPr algn="just">
              <a:buFont typeface="Wingdings" panose="05000000000000000000" pitchFamily="2" charset="2"/>
              <a:buChar char="v"/>
            </a:pPr>
            <a:r>
              <a:rPr lang="es-CO" b="1" dirty="0" smtClean="0">
                <a:effectLst/>
              </a:rPr>
              <a:t>Ambiente técnico con pruebas automatizadas, gestión de la configuración e integración frecuente.</a:t>
            </a:r>
          </a:p>
          <a:p>
            <a:pPr marL="0" indent="0" algn="just">
              <a:buNone/>
            </a:pPr>
            <a:r>
              <a:rPr lang="es-ES" dirty="0" smtClean="0">
                <a:effectLst/>
              </a:rPr>
              <a:t>Si podemos dejar corriendo las pruebas de nuestro proyecto sin estar todo el tiempo presentes, esto nos ahorrara mucho tiempo y facilitara el poder estar probando el código constantemente.</a:t>
            </a:r>
            <a:endParaRPr lang="es-CO" dirty="0" smtClean="0">
              <a:effectLst/>
            </a:endParaRP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361538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745602855"/>
              </p:ext>
            </p:extLst>
          </p:nvPr>
        </p:nvGraphicFramePr>
        <p:xfrm>
          <a:off x="1310640" y="2103341"/>
          <a:ext cx="95707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normAutofit/>
          </a:bodyPr>
          <a:lstStyle/>
          <a:p>
            <a:pPr algn="ctr"/>
            <a:r>
              <a:rPr lang="es-CO" b="1" dirty="0" smtClean="0"/>
              <a:t>ESTRATEGIAS CC</a:t>
            </a:r>
            <a:endParaRPr lang="es-CO" b="1" dirty="0"/>
          </a:p>
        </p:txBody>
      </p:sp>
    </p:spTree>
    <p:extLst>
      <p:ext uri="{BB962C8B-B14F-4D97-AF65-F5344CB8AC3E}">
        <p14:creationId xmlns:p14="http://schemas.microsoft.com/office/powerpoint/2010/main" val="360691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85409151"/>
              </p:ext>
            </p:extLst>
          </p:nvPr>
        </p:nvGraphicFramePr>
        <p:xfrm>
          <a:off x="322385" y="2083532"/>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2554545"/>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Exploración de 360°.</a:t>
            </a:r>
          </a:p>
          <a:p>
            <a:endParaRPr lang="es-CO" sz="2000" dirty="0" smtClean="0">
              <a:effectLst/>
            </a:endParaRPr>
          </a:p>
          <a:p>
            <a:pPr algn="just"/>
            <a:r>
              <a:rPr lang="es-CO" sz="2000" dirty="0" smtClean="0"/>
              <a:t>En un proyecto se debe v</a:t>
            </a:r>
            <a:r>
              <a:rPr lang="es-CO" sz="2000" dirty="0" smtClean="0">
                <a:effectLst/>
              </a:rPr>
              <a:t>eriﬁcar o tomar una muestra del valor de negocios del proyecto, los requerimientos, el modelo de dominio, la tecnología, el plan del proyecto y el proceso.</a:t>
            </a:r>
            <a:endParaRPr lang="es-CO" sz="2000" dirty="0">
              <a:effectLst/>
            </a:endParaRPr>
          </a:p>
        </p:txBody>
      </p:sp>
    </p:spTree>
    <p:extLst>
      <p:ext uri="{BB962C8B-B14F-4D97-AF65-F5344CB8AC3E}">
        <p14:creationId xmlns:p14="http://schemas.microsoft.com/office/powerpoint/2010/main" val="259312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33790971"/>
              </p:ext>
            </p:extLst>
          </p:nvPr>
        </p:nvGraphicFramePr>
        <p:xfrm>
          <a:off x="592015" y="2234476"/>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286232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Éxito temprano.</a:t>
            </a:r>
          </a:p>
          <a:p>
            <a:endParaRPr lang="es-CO" sz="2000" dirty="0" smtClean="0">
              <a:effectLst/>
            </a:endParaRPr>
          </a:p>
          <a:p>
            <a:pPr algn="just"/>
            <a:r>
              <a:rPr lang="es-ES" sz="2000" dirty="0" smtClean="0"/>
              <a:t>Hace referencia  a que en un proyecto de software la victoria temprana es el fragmento de código que se va creando con éxito aumentando así la satisfacción y confianza del grupo.</a:t>
            </a:r>
            <a:endParaRPr lang="es-CO" sz="2000" dirty="0">
              <a:effectLst/>
            </a:endParaRPr>
          </a:p>
        </p:txBody>
      </p:sp>
    </p:spTree>
    <p:extLst>
      <p:ext uri="{BB962C8B-B14F-4D97-AF65-F5344CB8AC3E}">
        <p14:creationId xmlns:p14="http://schemas.microsoft.com/office/powerpoint/2010/main" val="310748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901767865"/>
              </p:ext>
            </p:extLst>
          </p:nvPr>
        </p:nvGraphicFramePr>
        <p:xfrm>
          <a:off x="322384" y="2060087"/>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193899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Esqueleto caminante.</a:t>
            </a:r>
          </a:p>
          <a:p>
            <a:endParaRPr lang="es-CO" sz="2000" dirty="0" smtClean="0">
              <a:effectLst/>
            </a:endParaRPr>
          </a:p>
          <a:p>
            <a:pPr algn="just"/>
            <a:r>
              <a:rPr lang="es-CO" sz="2000" dirty="0" smtClean="0">
                <a:effectLst/>
              </a:rPr>
              <a:t>Es una pequeña implementación del sistema que debe ser simple pero completa.</a:t>
            </a:r>
            <a:endParaRPr lang="es-CO" sz="2000" dirty="0">
              <a:effectLst/>
            </a:endParaRPr>
          </a:p>
        </p:txBody>
      </p:sp>
    </p:spTree>
    <p:extLst>
      <p:ext uri="{BB962C8B-B14F-4D97-AF65-F5344CB8AC3E}">
        <p14:creationId xmlns:p14="http://schemas.microsoft.com/office/powerpoint/2010/main" val="143988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endParaRPr lang="es-ES" dirty="0" smtClean="0"/>
          </a:p>
          <a:p>
            <a:pPr algn="just"/>
            <a:r>
              <a:rPr lang="es-ES" dirty="0" smtClean="0"/>
              <a:t>Fue creada a principios de los años 90.</a:t>
            </a:r>
          </a:p>
          <a:p>
            <a:pPr algn="just"/>
            <a:r>
              <a:rPr lang="es-ES" dirty="0" smtClean="0"/>
              <a:t>Alistair Cockburn es su desarrollador.</a:t>
            </a:r>
          </a:p>
          <a:p>
            <a:pPr algn="just"/>
            <a:r>
              <a:rPr lang="es-ES" dirty="0" smtClean="0"/>
              <a:t>Nace con el objetivo de dar solución a problemas que presentaba la organización IBM en el desarrollo de un proyecto en esos momentos y  que otras metodologías como la Scrum o XP no se adaptaban bien a esas necesidades.</a:t>
            </a:r>
            <a:endParaRPr lang="es-CO" dirty="0"/>
          </a:p>
        </p:txBody>
      </p:sp>
      <p:sp>
        <p:nvSpPr>
          <p:cNvPr id="3" name="2 Título"/>
          <p:cNvSpPr>
            <a:spLocks noGrp="1"/>
          </p:cNvSpPr>
          <p:nvPr>
            <p:ph type="title"/>
          </p:nvPr>
        </p:nvSpPr>
        <p:spPr/>
        <p:txBody>
          <a:bodyPr/>
          <a:lstStyle/>
          <a:p>
            <a:r>
              <a:rPr lang="es-ES" b="1" dirty="0" smtClean="0"/>
              <a:t>HISTORIA</a:t>
            </a:r>
            <a:endParaRPr lang="es-CO" b="1" dirty="0"/>
          </a:p>
        </p:txBody>
      </p:sp>
    </p:spTree>
    <p:extLst>
      <p:ext uri="{BB962C8B-B14F-4D97-AF65-F5344CB8AC3E}">
        <p14:creationId xmlns:p14="http://schemas.microsoft.com/office/powerpoint/2010/main" val="285509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740487385"/>
              </p:ext>
            </p:extLst>
          </p:nvPr>
        </p:nvGraphicFramePr>
        <p:xfrm>
          <a:off x="287215" y="2095256"/>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a:xfrm>
            <a:off x="964879" y="534987"/>
            <a:ext cx="10341684" cy="1054250"/>
          </a:xfrm>
        </p:spPr>
        <p:txBody>
          <a:bodyPr/>
          <a:lstStyle/>
          <a:p>
            <a:pPr algn="ctr"/>
            <a:r>
              <a:rPr lang="es-CO" b="1" dirty="0"/>
              <a:t>ESTRATEGIAS</a:t>
            </a:r>
            <a:endParaRPr lang="es-CO" dirty="0"/>
          </a:p>
        </p:txBody>
      </p:sp>
      <p:sp>
        <p:nvSpPr>
          <p:cNvPr id="5" name="Rectángulo 4"/>
          <p:cNvSpPr/>
          <p:nvPr/>
        </p:nvSpPr>
        <p:spPr>
          <a:xfrm>
            <a:off x="4800600" y="2234476"/>
            <a:ext cx="5349240" cy="3170099"/>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Rearquitectura incremental.</a:t>
            </a:r>
          </a:p>
          <a:p>
            <a:endParaRPr lang="es-CO" sz="2000" dirty="0" smtClean="0">
              <a:effectLst/>
            </a:endParaRPr>
          </a:p>
          <a:p>
            <a:pPr algn="just"/>
            <a:r>
              <a:rPr lang="es-CO" sz="2000" dirty="0" smtClean="0">
                <a:effectLst/>
              </a:rPr>
              <a:t>En el desarrollo del sistema no es recomendable interrumpir su desarrollo para hacer correcciones en su arquitectura ya que es mejor que ella evolucione en etapas, manteniendo el sistema en ejecución mientras se hacen las modificaciones.</a:t>
            </a:r>
            <a:endParaRPr lang="es-CO" sz="2000" dirty="0">
              <a:effectLst/>
            </a:endParaRPr>
          </a:p>
        </p:txBody>
      </p:sp>
    </p:spTree>
    <p:extLst>
      <p:ext uri="{BB962C8B-B14F-4D97-AF65-F5344CB8AC3E}">
        <p14:creationId xmlns:p14="http://schemas.microsoft.com/office/powerpoint/2010/main" val="187684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925905108"/>
              </p:ext>
            </p:extLst>
          </p:nvPr>
        </p:nvGraphicFramePr>
        <p:xfrm>
          <a:off x="357553" y="2106979"/>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a:t>ESTRATEGIAS</a:t>
            </a:r>
            <a:endParaRPr lang="es-CO" dirty="0"/>
          </a:p>
        </p:txBody>
      </p:sp>
      <p:sp>
        <p:nvSpPr>
          <p:cNvPr id="5" name="Rectángulo 4"/>
          <p:cNvSpPr/>
          <p:nvPr/>
        </p:nvSpPr>
        <p:spPr>
          <a:xfrm>
            <a:off x="4800600" y="2234476"/>
            <a:ext cx="5349240" cy="286232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Radiadores de información</a:t>
            </a:r>
          </a:p>
          <a:p>
            <a:endParaRPr lang="es-CO" sz="2000" dirty="0" smtClean="0">
              <a:effectLst/>
            </a:endParaRPr>
          </a:p>
          <a:p>
            <a:pPr algn="just"/>
            <a:r>
              <a:rPr lang="es-CO" sz="2000" dirty="0" smtClean="0">
                <a:effectLst/>
              </a:rPr>
              <a:t>Técnica muy usada en equipos de desarrollo ágil. Se utilizan tableros de pared o electrónicos que visualizan información importante de los proyectos. </a:t>
            </a:r>
            <a:r>
              <a:rPr lang="es-CO" sz="2000" dirty="0" smtClean="0"/>
              <a:t>Deben ser visibles.</a:t>
            </a:r>
            <a:endParaRPr lang="es-CO" sz="2000" dirty="0">
              <a:effectLst/>
            </a:endParaRPr>
          </a:p>
        </p:txBody>
      </p:sp>
    </p:spTree>
    <p:extLst>
      <p:ext uri="{BB962C8B-B14F-4D97-AF65-F5344CB8AC3E}">
        <p14:creationId xmlns:p14="http://schemas.microsoft.com/office/powerpoint/2010/main" val="291740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40000" lnSpcReduction="20000"/>
          </a:bodyPr>
          <a:lstStyle/>
          <a:p>
            <a:pPr>
              <a:buFont typeface="Wingdings" panose="05000000000000000000" pitchFamily="2" charset="2"/>
              <a:buChar char="v"/>
            </a:pPr>
            <a:endParaRPr lang="es-CO" sz="3600" dirty="0" smtClean="0">
              <a:effectLst/>
            </a:endParaRPr>
          </a:p>
          <a:p>
            <a:pPr>
              <a:buFont typeface="Wingdings" panose="05000000000000000000" pitchFamily="2" charset="2"/>
              <a:buChar char="Ø"/>
            </a:pPr>
            <a:r>
              <a:rPr lang="es-CO" sz="7000" dirty="0" smtClean="0">
                <a:effectLst/>
              </a:rPr>
              <a:t>Entrevistas de proyectos.</a:t>
            </a:r>
          </a:p>
          <a:p>
            <a:pPr marL="0" indent="0">
              <a:buNone/>
            </a:pPr>
            <a:endParaRPr lang="es-CO" sz="7000" dirty="0" smtClean="0">
              <a:effectLst/>
            </a:endParaRPr>
          </a:p>
          <a:p>
            <a:pPr>
              <a:buFont typeface="Wingdings" panose="05000000000000000000" pitchFamily="2" charset="2"/>
              <a:buChar char="Ø"/>
            </a:pPr>
            <a:r>
              <a:rPr lang="es-CO" sz="7000" dirty="0" smtClean="0">
                <a:effectLst/>
              </a:rPr>
              <a:t>Talleres de reflexión.</a:t>
            </a:r>
          </a:p>
          <a:p>
            <a:pPr>
              <a:buFont typeface="Wingdings" panose="05000000000000000000" pitchFamily="2" charset="2"/>
              <a:buChar char="v"/>
            </a:pPr>
            <a:endParaRPr lang="es-ES" sz="7000" dirty="0"/>
          </a:p>
          <a:p>
            <a:pPr>
              <a:buFont typeface="Wingdings" panose="05000000000000000000" pitchFamily="2" charset="2"/>
              <a:buChar char="Ø"/>
            </a:pPr>
            <a:r>
              <a:rPr lang="es-ES" sz="7000" dirty="0" smtClean="0">
                <a:effectLst/>
              </a:rPr>
              <a:t>Planeamiento Blitz</a:t>
            </a:r>
          </a:p>
          <a:p>
            <a:pPr>
              <a:buFont typeface="Wingdings" panose="05000000000000000000" pitchFamily="2" charset="2"/>
              <a:buChar char="v"/>
            </a:pPr>
            <a:endParaRPr lang="es-ES" sz="7000" dirty="0"/>
          </a:p>
          <a:p>
            <a:pPr>
              <a:buFont typeface="Wingdings" panose="05000000000000000000" pitchFamily="2" charset="2"/>
              <a:buChar char="Ø"/>
            </a:pPr>
            <a:r>
              <a:rPr lang="es-ES" sz="7000" dirty="0" smtClean="0">
                <a:effectLst/>
              </a:rPr>
              <a:t>Estimación Delphi</a:t>
            </a:r>
            <a:endParaRPr lang="es-CO" sz="7000" dirty="0" smtClean="0">
              <a:effectLst/>
            </a:endParaRPr>
          </a:p>
          <a:p>
            <a:pPr>
              <a:buFont typeface="Wingdings" panose="05000000000000000000" pitchFamily="2" charset="2"/>
              <a:buChar char="v"/>
            </a:pPr>
            <a:endParaRPr lang="es-ES" sz="3600" dirty="0"/>
          </a:p>
          <a:p>
            <a:pPr>
              <a:buFont typeface="Wingdings" panose="05000000000000000000" pitchFamily="2" charset="2"/>
              <a:buChar char="v"/>
            </a:pPr>
            <a:endParaRPr lang="es-CO" sz="3600" dirty="0" smtClean="0">
              <a:effectLst/>
            </a:endParaRPr>
          </a:p>
          <a:p>
            <a:pPr marL="0" indent="0">
              <a:buNone/>
            </a:pPr>
            <a:r>
              <a:rPr lang="es-CO" dirty="0" smtClean="0">
                <a:effectLst/>
              </a:rPr>
              <a:t> </a:t>
            </a:r>
            <a:endParaRPr lang="es-CO" dirty="0"/>
          </a:p>
        </p:txBody>
      </p:sp>
      <p:sp>
        <p:nvSpPr>
          <p:cNvPr id="2" name="Título 1"/>
          <p:cNvSpPr>
            <a:spLocks noGrp="1"/>
          </p:cNvSpPr>
          <p:nvPr>
            <p:ph type="title"/>
          </p:nvPr>
        </p:nvSpPr>
        <p:spPr/>
        <p:txBody>
          <a:bodyPr>
            <a:normAutofit/>
          </a:bodyPr>
          <a:lstStyle/>
          <a:p>
            <a:pPr algn="ctr"/>
            <a:r>
              <a:rPr lang="es-CO" b="1" dirty="0" smtClean="0"/>
              <a:t>TÉCNICAS</a:t>
            </a:r>
            <a:endParaRPr lang="es-CO" b="1"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354" y="2379785"/>
            <a:ext cx="4208583" cy="3200400"/>
          </a:xfrm>
          <a:prstGeom prst="rect">
            <a:avLst/>
          </a:prstGeom>
        </p:spPr>
      </p:pic>
    </p:spTree>
    <p:extLst>
      <p:ext uri="{BB962C8B-B14F-4D97-AF65-F5344CB8AC3E}">
        <p14:creationId xmlns:p14="http://schemas.microsoft.com/office/powerpoint/2010/main" val="34729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Ø"/>
            </a:pPr>
            <a:r>
              <a:rPr lang="es-CO" sz="2800" dirty="0" smtClean="0">
                <a:effectLst/>
              </a:rPr>
              <a:t>Encuentros diarios de a pie</a:t>
            </a:r>
          </a:p>
          <a:p>
            <a:pPr marL="0" indent="0">
              <a:buNone/>
            </a:pPr>
            <a:endParaRPr lang="es-CO" sz="2800" dirty="0" smtClean="0"/>
          </a:p>
          <a:p>
            <a:pPr>
              <a:buFont typeface="Wingdings" panose="05000000000000000000" pitchFamily="2" charset="2"/>
              <a:buChar char="Ø"/>
            </a:pPr>
            <a:r>
              <a:rPr lang="es-CO" sz="2800" dirty="0" smtClean="0">
                <a:effectLst/>
              </a:rPr>
              <a:t>Miniatura de procesos.</a:t>
            </a:r>
          </a:p>
          <a:p>
            <a:pPr>
              <a:buFont typeface="Wingdings" panose="05000000000000000000" pitchFamily="2" charset="2"/>
              <a:buChar char="v"/>
            </a:pPr>
            <a:endParaRPr lang="es-ES" sz="2800" dirty="0"/>
          </a:p>
          <a:p>
            <a:pPr>
              <a:buFont typeface="Wingdings" panose="05000000000000000000" pitchFamily="2" charset="2"/>
              <a:buChar char="Ø"/>
            </a:pPr>
            <a:r>
              <a:rPr lang="es-ES" sz="2800" dirty="0" smtClean="0">
                <a:effectLst/>
              </a:rPr>
              <a:t>Gráficos de quemado.</a:t>
            </a:r>
          </a:p>
          <a:p>
            <a:pPr>
              <a:buFont typeface="Wingdings" panose="05000000000000000000" pitchFamily="2" charset="2"/>
              <a:buChar char="v"/>
            </a:pPr>
            <a:endParaRPr lang="es-ES" sz="2800" dirty="0"/>
          </a:p>
          <a:p>
            <a:pPr>
              <a:buFont typeface="Wingdings" panose="05000000000000000000" pitchFamily="2" charset="2"/>
              <a:buChar char="Ø"/>
            </a:pPr>
            <a:r>
              <a:rPr lang="es-ES" sz="2800" dirty="0" smtClean="0">
                <a:effectLst/>
              </a:rPr>
              <a:t>Programación lado a lado.</a:t>
            </a:r>
            <a:endParaRPr lang="es-CO" sz="2800" dirty="0" smtClean="0">
              <a:effectLst/>
            </a:endParaRPr>
          </a:p>
        </p:txBody>
      </p:sp>
      <p:sp>
        <p:nvSpPr>
          <p:cNvPr id="2" name="Título 1"/>
          <p:cNvSpPr>
            <a:spLocks noGrp="1"/>
          </p:cNvSpPr>
          <p:nvPr>
            <p:ph type="title"/>
          </p:nvPr>
        </p:nvSpPr>
        <p:spPr/>
        <p:txBody>
          <a:bodyPr/>
          <a:lstStyle/>
          <a:p>
            <a:pPr algn="ctr"/>
            <a:r>
              <a:rPr lang="es-CO" b="1" dirty="0" smtClean="0"/>
              <a:t>TÉCNICAS</a:t>
            </a:r>
            <a:endParaRPr lang="es-CO"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369" y="2379784"/>
            <a:ext cx="4208583" cy="3329353"/>
          </a:xfrm>
          <a:prstGeom prst="rect">
            <a:avLst/>
          </a:prstGeom>
        </p:spPr>
      </p:pic>
    </p:spTree>
    <p:extLst>
      <p:ext uri="{BB962C8B-B14F-4D97-AF65-F5344CB8AC3E}">
        <p14:creationId xmlns:p14="http://schemas.microsoft.com/office/powerpoint/2010/main" val="412371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Planificación por etapas.</a:t>
            </a:r>
          </a:p>
          <a:p>
            <a:pPr marL="0" indent="0">
              <a:buNone/>
            </a:pPr>
            <a:endParaRPr lang="es-CO" dirty="0" smtClean="0">
              <a:effectLst/>
            </a:endParaRPr>
          </a:p>
          <a:p>
            <a:pPr marL="0" indent="0" algn="just">
              <a:buNone/>
            </a:pPr>
            <a:r>
              <a:rPr lang="es-CO" dirty="0" smtClean="0">
                <a:effectLst/>
              </a:rPr>
              <a:t>Básicamente consiste en la planificación del siguiente incremento del sistema. La planificación debe finalizar con una versión ejecutable cada tres o cuatro meses como máximo. El equipo selecciona los requisitos que serán implementados en el incremento y planifican lo que creen que serán capaces de hacer.</a:t>
            </a:r>
          </a:p>
          <a:p>
            <a:pPr marL="0" indent="0" algn="just">
              <a:buNone/>
            </a:pPr>
            <a:endParaRPr lang="es-CO" dirty="0"/>
          </a:p>
        </p:txBody>
      </p:sp>
      <p:sp>
        <p:nvSpPr>
          <p:cNvPr id="6" name="Título 5"/>
          <p:cNvSpPr>
            <a:spLocks noGrp="1"/>
          </p:cNvSpPr>
          <p:nvPr>
            <p:ph type="title"/>
          </p:nvPr>
        </p:nvSpPr>
        <p:spPr/>
        <p:txBody>
          <a:bodyPr/>
          <a:lstStyle/>
          <a:p>
            <a:r>
              <a:rPr lang="es-ES" sz="4400" b="1" dirty="0" smtClean="0"/>
              <a:t>PRACTICAS MAS COMUNES CC</a:t>
            </a:r>
            <a:endParaRPr lang="es-CO" sz="4400" dirty="0"/>
          </a:p>
        </p:txBody>
      </p:sp>
    </p:spTree>
    <p:extLst>
      <p:ext uri="{BB962C8B-B14F-4D97-AF65-F5344CB8AC3E}">
        <p14:creationId xmlns:p14="http://schemas.microsoft.com/office/powerpoint/2010/main" val="43366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Revisiones y resúmenes.</a:t>
            </a:r>
          </a:p>
          <a:p>
            <a:pPr marL="0" indent="0">
              <a:buNone/>
            </a:pPr>
            <a:endParaRPr lang="es-CO" dirty="0" smtClean="0">
              <a:effectLst/>
            </a:endParaRPr>
          </a:p>
          <a:p>
            <a:pPr marL="0" indent="0" algn="just">
              <a:buNone/>
            </a:pPr>
            <a:r>
              <a:rPr lang="es-CO" dirty="0" smtClean="0">
                <a:effectLst/>
              </a:rPr>
              <a:t>Cada incremento consta de diferentes iteraciones y cada iteración incluye las siguientes actividades: construcción, demostración y resumen de los objetivos del incremento.</a:t>
            </a:r>
          </a:p>
          <a:p>
            <a:pPr marL="0" indent="0" algn="just">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258590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Monitorización.</a:t>
            </a:r>
          </a:p>
          <a:p>
            <a:pPr marL="0" indent="0">
              <a:buNone/>
            </a:pPr>
            <a:endParaRPr lang="es-CO" dirty="0" smtClean="0">
              <a:effectLst/>
            </a:endParaRPr>
          </a:p>
          <a:p>
            <a:pPr marL="0" indent="0" algn="just">
              <a:buNone/>
            </a:pPr>
            <a:r>
              <a:rPr lang="es-CO" dirty="0" smtClean="0">
                <a:effectLst/>
              </a:rPr>
              <a:t>Los progresos del proyecto son monitorizados a partir delas diferentes entregas del equipo durante el proceso de desarrollo. </a:t>
            </a:r>
          </a:p>
          <a:p>
            <a:pPr marL="0" indent="0" algn="just">
              <a:buNone/>
            </a:pPr>
            <a:r>
              <a:rPr lang="es-CO" dirty="0" smtClean="0">
                <a:effectLst/>
              </a:rPr>
              <a:t>El progreso se mide con los hitos clave y la estabilidad de las fases (muy inestable, fluctúa y lo suficiente estable para revisar).</a:t>
            </a:r>
          </a:p>
          <a:p>
            <a:pPr marL="0" indent="0" algn="just">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149773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lgn="just">
              <a:buFont typeface="Wingdings" panose="05000000000000000000" pitchFamily="2" charset="2"/>
              <a:buChar char="q"/>
            </a:pPr>
            <a:r>
              <a:rPr lang="es-CO" dirty="0" smtClean="0">
                <a:effectLst/>
              </a:rPr>
              <a:t>Paralelismo y flujo.</a:t>
            </a:r>
          </a:p>
          <a:p>
            <a:pPr marL="0" indent="0" algn="just">
              <a:buNone/>
            </a:pPr>
            <a:r>
              <a:rPr lang="es-CO" dirty="0" smtClean="0">
                <a:effectLst/>
              </a:rPr>
              <a:t>Cuando el monitor de estabilidad nos indica un estado lo suficientemente estable para su revisión, entonces es el momento para pasar a la siguiente tarea. Con tal de poder llevar esto a cabo, los equipos de seguimiento y arquitectura deben revisar sus planes de trabajo, su estabilidad y sincronización.</a:t>
            </a:r>
          </a:p>
          <a:p>
            <a:pPr marL="0" indent="0">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1639156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33146"/>
            <a:ext cx="10515600" cy="4743817"/>
          </a:xfrm>
        </p:spPr>
        <p:txBody>
          <a:bodyPr>
            <a:normAutofit lnSpcReduction="10000"/>
          </a:bodyPr>
          <a:lstStyle/>
          <a:p>
            <a:pPr>
              <a:buFont typeface="Wingdings" panose="05000000000000000000" pitchFamily="2" charset="2"/>
              <a:buChar char="v"/>
            </a:pPr>
            <a:endParaRPr lang="es-CO" dirty="0" smtClean="0"/>
          </a:p>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Patrocinador Ejecutivo (Executive Sponsor):</a:t>
            </a:r>
          </a:p>
          <a:p>
            <a:pPr marL="0" indent="0" algn="just">
              <a:buNone/>
            </a:pPr>
            <a:r>
              <a:rPr lang="es-CO" dirty="0" smtClean="0"/>
              <a:t>Produce la Declaración de Misión con Prioridades de Compromiso. </a:t>
            </a:r>
          </a:p>
          <a:p>
            <a:pPr marL="0" indent="0">
              <a:buNone/>
            </a:pPr>
            <a:endParaRPr lang="es-CO" dirty="0" smtClean="0"/>
          </a:p>
          <a:p>
            <a:pPr>
              <a:buFont typeface="Wingdings" panose="05000000000000000000" pitchFamily="2" charset="2"/>
              <a:buChar char="ü"/>
            </a:pPr>
            <a:r>
              <a:rPr lang="es-CO" dirty="0" smtClean="0"/>
              <a:t>Diseñador Principal (Lead Designer)</a:t>
            </a:r>
          </a:p>
          <a:p>
            <a:pPr marL="0" indent="0">
              <a:buNone/>
            </a:pPr>
            <a:r>
              <a:rPr lang="es-CO" dirty="0"/>
              <a:t>Produce la Descripción Arquitectónica. Se supone que debe ser al menos un  profesional de Nivel </a:t>
            </a:r>
            <a:r>
              <a:rPr lang="es-CO" dirty="0" smtClean="0"/>
              <a:t>3.</a:t>
            </a:r>
          </a:p>
          <a:p>
            <a:pPr marL="0" indent="0">
              <a:buNone/>
            </a:pPr>
            <a:endParaRPr lang="es-CO" dirty="0"/>
          </a:p>
          <a:p>
            <a:pPr>
              <a:buFont typeface="Wingdings" panose="05000000000000000000" pitchFamily="2" charset="2"/>
              <a:buChar char="ü"/>
            </a:pPr>
            <a:r>
              <a:rPr lang="es-CO" dirty="0" smtClean="0"/>
              <a:t>Usuario Experto (Ambassador User) </a:t>
            </a:r>
          </a:p>
          <a:p>
            <a:pPr marL="0" indent="0">
              <a:buNone/>
            </a:pPr>
            <a:r>
              <a:rPr lang="es-CO" dirty="0"/>
              <a:t>Junto con el Experto en Negocios produce la Lista de Actores ­ Objetivos y el  Archivo de Casos de Uso y Requerimientos.</a:t>
            </a:r>
          </a:p>
        </p:txBody>
      </p:sp>
      <p:sp>
        <p:nvSpPr>
          <p:cNvPr id="2" name="Título 1"/>
          <p:cNvSpPr>
            <a:spLocks noGrp="1"/>
          </p:cNvSpPr>
          <p:nvPr>
            <p:ph type="title"/>
          </p:nvPr>
        </p:nvSpPr>
        <p:spPr/>
        <p:txBody>
          <a:bodyPr/>
          <a:lstStyle/>
          <a:p>
            <a:r>
              <a:rPr lang="es-CO" b="1" dirty="0" smtClean="0"/>
              <a:t>ROLES </a:t>
            </a:r>
            <a:endParaRPr lang="es-CO" b="1" dirty="0"/>
          </a:p>
        </p:txBody>
      </p:sp>
    </p:spTree>
    <p:extLst>
      <p:ext uri="{BB962C8B-B14F-4D97-AF65-F5344CB8AC3E}">
        <p14:creationId xmlns:p14="http://schemas.microsoft.com/office/powerpoint/2010/main" val="59724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6669" y="1825625"/>
            <a:ext cx="11007969" cy="4351338"/>
          </a:xfrm>
        </p:spPr>
        <p:txBody>
          <a:bodyPr>
            <a:normAutofit lnSpcReduction="10000"/>
          </a:bodyPr>
          <a:lstStyle/>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Diseñador ­ Programador</a:t>
            </a:r>
            <a:r>
              <a:rPr lang="es-CO" dirty="0"/>
              <a:t> </a:t>
            </a:r>
            <a:r>
              <a:rPr lang="es-CO" dirty="0" smtClean="0"/>
              <a:t>(Designer Programmer)</a:t>
            </a:r>
          </a:p>
          <a:p>
            <a:pPr marL="411480" lvl="1" indent="0">
              <a:buNone/>
            </a:pPr>
            <a:r>
              <a:rPr lang="es-CO" dirty="0" smtClean="0"/>
              <a:t>Produce, junto con el diseñador principal, los borradores de pantallas. </a:t>
            </a:r>
          </a:p>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Coordinador (Coordinator)</a:t>
            </a:r>
            <a:endParaRPr lang="es-CO" dirty="0"/>
          </a:p>
          <a:p>
            <a:pPr marL="411480" lvl="1" indent="0">
              <a:buNone/>
            </a:pPr>
            <a:r>
              <a:rPr lang="es-CO" dirty="0"/>
              <a:t>Con la ayuda del equipo, produce el </a:t>
            </a:r>
            <a:r>
              <a:rPr lang="es-CO" dirty="0" smtClean="0"/>
              <a:t>mapa</a:t>
            </a:r>
            <a:r>
              <a:rPr lang="es-CO" dirty="0"/>
              <a:t> de </a:t>
            </a:r>
            <a:r>
              <a:rPr lang="es-CO" dirty="0" smtClean="0"/>
              <a:t>proyecto</a:t>
            </a:r>
            <a:r>
              <a:rPr lang="es-CO" dirty="0"/>
              <a:t>, el </a:t>
            </a:r>
            <a:r>
              <a:rPr lang="es-CO" dirty="0" smtClean="0"/>
              <a:t>plan</a:t>
            </a:r>
            <a:r>
              <a:rPr lang="es-CO" dirty="0"/>
              <a:t> de </a:t>
            </a:r>
            <a:r>
              <a:rPr lang="es-CO" dirty="0" smtClean="0"/>
              <a:t>entrega</a:t>
            </a:r>
            <a:r>
              <a:rPr lang="es-CO" dirty="0"/>
              <a:t>,  </a:t>
            </a:r>
            <a:r>
              <a:rPr lang="es-CO" dirty="0" smtClean="0"/>
              <a:t>y el</a:t>
            </a:r>
            <a:r>
              <a:rPr lang="es-CO" dirty="0"/>
              <a:t> </a:t>
            </a:r>
            <a:r>
              <a:rPr lang="es-CO" dirty="0" smtClean="0"/>
              <a:t>estado</a:t>
            </a:r>
            <a:r>
              <a:rPr lang="es-CO" dirty="0"/>
              <a:t>  del </a:t>
            </a:r>
            <a:r>
              <a:rPr lang="es-CO" dirty="0" smtClean="0"/>
              <a:t>proyecto</a:t>
            </a:r>
            <a:r>
              <a:rPr lang="es-CO" dirty="0"/>
              <a:t>. </a:t>
            </a:r>
          </a:p>
          <a:p>
            <a:pPr marL="0" indent="0">
              <a:buNone/>
            </a:pPr>
            <a:endParaRPr lang="es-CO" dirty="0" smtClean="0"/>
          </a:p>
          <a:p>
            <a:pPr>
              <a:buFont typeface="Wingdings" panose="05000000000000000000" pitchFamily="2" charset="2"/>
              <a:buChar char="ü"/>
            </a:pPr>
            <a:r>
              <a:rPr lang="es-CO" dirty="0" smtClean="0"/>
              <a:t>Experto en Negocios (Business Expert)</a:t>
            </a:r>
          </a:p>
          <a:p>
            <a:pPr marL="411480" lvl="1" indent="0">
              <a:buNone/>
            </a:pPr>
            <a:r>
              <a:rPr lang="es-CO" dirty="0" smtClean="0"/>
              <a:t>Junto con el usuario experto produce la lista de actores ­ objetivos.</a:t>
            </a:r>
          </a:p>
          <a:p>
            <a:pPr marL="0" indent="0">
              <a:buNone/>
            </a:pPr>
            <a:r>
              <a:rPr lang="es-CO" dirty="0" smtClean="0"/>
              <a:t> </a:t>
            </a:r>
          </a:p>
          <a:p>
            <a:endParaRPr lang="es-CO" dirty="0"/>
          </a:p>
        </p:txBody>
      </p:sp>
      <p:sp>
        <p:nvSpPr>
          <p:cNvPr id="2" name="Título 1"/>
          <p:cNvSpPr>
            <a:spLocks noGrp="1"/>
          </p:cNvSpPr>
          <p:nvPr>
            <p:ph type="title"/>
          </p:nvPr>
        </p:nvSpPr>
        <p:spPr>
          <a:xfrm>
            <a:off x="1081453" y="458255"/>
            <a:ext cx="10058400" cy="1609344"/>
          </a:xfrm>
        </p:spPr>
        <p:txBody>
          <a:bodyPr/>
          <a:lstStyle/>
          <a:p>
            <a:r>
              <a:rPr lang="es-CO" b="1" dirty="0" smtClean="0"/>
              <a:t>ROLES </a:t>
            </a:r>
            <a:endParaRPr lang="es-CO" dirty="0"/>
          </a:p>
        </p:txBody>
      </p:sp>
    </p:spTree>
    <p:extLst>
      <p:ext uri="{BB962C8B-B14F-4D97-AF65-F5344CB8AC3E}">
        <p14:creationId xmlns:p14="http://schemas.microsoft.com/office/powerpoint/2010/main" val="363870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54637"/>
            <a:ext cx="91861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s-ES" altLang="es-CO" dirty="0" smtClean="0">
                <a:solidFill>
                  <a:schemeClr val="tx1"/>
                </a:solidFill>
              </a:rPr>
              <a:t>Por medio de este manifiesto se ha llegado a valorar:</a:t>
            </a: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CO" altLang="es-CO" b="0" i="0" u="none" strike="noStrike" cap="none" normalizeH="0" baseline="0" dirty="0" smtClean="0">
                <a:ln>
                  <a:noFill/>
                </a:ln>
                <a:solidFill>
                  <a:schemeClr val="tx1"/>
                </a:solidFill>
                <a:effectLst/>
              </a:rPr>
              <a:t>A los individuos e interacciones sobre procesos y herramientas</a:t>
            </a:r>
            <a:r>
              <a:rPr kumimoji="0" lang="es-CO" altLang="es-CO"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Al software funcionando sobre la documentación extensiva.</a:t>
            </a:r>
            <a:r>
              <a:rPr kumimoji="0" lang="es-CO" altLang="es-CO" b="0" i="0" u="none" strike="noStrike" cap="none" normalizeH="0" baseline="0" dirty="0" smtClean="0">
                <a:ln>
                  <a:noFill/>
                </a:ln>
                <a:solidFill>
                  <a:schemeClr val="tx1"/>
                </a:solidFill>
                <a:effectLst/>
              </a:rPr>
              <a:t>. </a:t>
            </a: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La colaboración con el cliente sobre la negociación contractual</a:t>
            </a:r>
            <a:r>
              <a:rPr kumimoji="0" lang="es-CO" altLang="es-CO" b="0" i="0" u="none" strike="noStrike" cap="none" normalizeH="0" baseline="0" dirty="0" smtClean="0">
                <a:ln>
                  <a:noFill/>
                </a:ln>
                <a:solidFill>
                  <a:schemeClr val="tx1"/>
                </a:solidFill>
                <a:effectLst/>
              </a:rPr>
              <a:t>. </a:t>
            </a: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R</a:t>
            </a:r>
            <a:r>
              <a:rPr kumimoji="0" lang="es-CO" altLang="es-CO" b="0" i="0" u="none" strike="noStrike" cap="none" normalizeH="0" baseline="0" dirty="0" smtClean="0">
                <a:ln>
                  <a:noFill/>
                </a:ln>
                <a:solidFill>
                  <a:schemeClr val="tx1"/>
                </a:solidFill>
                <a:effectLst/>
              </a:rPr>
              <a:t>espuesta ante el cambio</a:t>
            </a:r>
            <a:r>
              <a:rPr kumimoji="0" lang="es-CO" altLang="es-CO" b="0" i="0" u="none" strike="noStrike" cap="none" normalizeH="0" dirty="0" smtClean="0">
                <a:ln>
                  <a:noFill/>
                </a:ln>
                <a:solidFill>
                  <a:schemeClr val="tx1"/>
                </a:solidFill>
                <a:effectLst/>
              </a:rPr>
              <a:t> sobre seguir un plan</a:t>
            </a:r>
            <a:r>
              <a:rPr kumimoji="0" lang="es-CO" altLang="es-CO" b="0" i="0" u="none" strike="noStrike" cap="none" normalizeH="0" baseline="0" dirty="0" smtClean="0">
                <a:ln>
                  <a:noFill/>
                </a:ln>
                <a:solidFill>
                  <a:schemeClr val="tx1"/>
                </a:solidFill>
                <a:effectLst/>
              </a:rPr>
              <a:t>. </a:t>
            </a:r>
            <a:endParaRPr kumimoji="0" lang="es-CO" altLang="es-CO" b="0" i="0" u="none" strike="noStrike" cap="none" normalizeH="0" baseline="0" dirty="0" smtClean="0">
              <a:ln>
                <a:noFill/>
              </a:ln>
              <a:solidFill>
                <a:schemeClr val="tx1"/>
              </a:solidFill>
              <a:effectLst/>
            </a:endParaRPr>
          </a:p>
        </p:txBody>
      </p:sp>
      <p:sp>
        <p:nvSpPr>
          <p:cNvPr id="2" name="Título 1"/>
          <p:cNvSpPr>
            <a:spLocks noGrp="1"/>
          </p:cNvSpPr>
          <p:nvPr>
            <p:ph type="title"/>
          </p:nvPr>
        </p:nvSpPr>
        <p:spPr/>
        <p:txBody>
          <a:bodyPr/>
          <a:lstStyle/>
          <a:p>
            <a:r>
              <a:rPr lang="es-CO" b="1" dirty="0" smtClean="0"/>
              <a:t>MANIFIESTO ÁGIL</a:t>
            </a:r>
            <a:endParaRPr lang="es-CO" dirty="0"/>
          </a:p>
        </p:txBody>
      </p:sp>
    </p:spTree>
    <p:extLst>
      <p:ext uri="{BB962C8B-B14F-4D97-AF65-F5344CB8AC3E}">
        <p14:creationId xmlns:p14="http://schemas.microsoft.com/office/powerpoint/2010/main" val="417810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buFont typeface="Wingdings" panose="05000000000000000000" pitchFamily="2" charset="2"/>
              <a:buChar char="ü"/>
            </a:pPr>
            <a:r>
              <a:rPr lang="es-CO" dirty="0" smtClean="0"/>
              <a:t>Verificador</a:t>
            </a:r>
            <a:r>
              <a:rPr lang="es-CO" dirty="0"/>
              <a:t> </a:t>
            </a:r>
            <a:r>
              <a:rPr lang="es-CO" dirty="0" smtClean="0"/>
              <a:t>(Tester)</a:t>
            </a:r>
          </a:p>
          <a:p>
            <a:pPr marL="411480" lvl="1" indent="0">
              <a:buNone/>
            </a:pPr>
            <a:r>
              <a:rPr lang="es-CO" dirty="0" smtClean="0"/>
              <a:t>Produce los reportes. </a:t>
            </a:r>
          </a:p>
          <a:p>
            <a:pPr marL="0" indent="0">
              <a:buNone/>
            </a:pPr>
            <a:endParaRPr lang="es-CO" dirty="0" smtClean="0"/>
          </a:p>
          <a:p>
            <a:pPr>
              <a:buFont typeface="Wingdings" panose="05000000000000000000" pitchFamily="2" charset="2"/>
              <a:buChar char="ü"/>
            </a:pPr>
            <a:r>
              <a:rPr lang="es-CO" dirty="0" smtClean="0"/>
              <a:t>Escritor</a:t>
            </a:r>
            <a:r>
              <a:rPr lang="es-CO" dirty="0"/>
              <a:t> </a:t>
            </a:r>
            <a:r>
              <a:rPr lang="es-CO" dirty="0" smtClean="0"/>
              <a:t>(Writter)</a:t>
            </a:r>
          </a:p>
          <a:p>
            <a:pPr marL="411480" lvl="1" indent="0">
              <a:buNone/>
            </a:pPr>
            <a:r>
              <a:rPr lang="es-CO" dirty="0" smtClean="0"/>
              <a:t>Produce el manual de usuario. </a:t>
            </a:r>
          </a:p>
          <a:p>
            <a:endParaRPr lang="es-CO" dirty="0"/>
          </a:p>
        </p:txBody>
      </p:sp>
      <p:sp>
        <p:nvSpPr>
          <p:cNvPr id="2" name="Título 1"/>
          <p:cNvSpPr>
            <a:spLocks noGrp="1"/>
          </p:cNvSpPr>
          <p:nvPr>
            <p:ph type="title"/>
          </p:nvPr>
        </p:nvSpPr>
        <p:spPr/>
        <p:txBody>
          <a:bodyPr/>
          <a:lstStyle/>
          <a:p>
            <a:r>
              <a:rPr lang="es-CO" b="1" dirty="0" smtClean="0"/>
              <a:t>ROLES</a:t>
            </a:r>
            <a:endParaRPr lang="es-CO" dirty="0"/>
          </a:p>
        </p:txBody>
      </p:sp>
    </p:spTree>
    <p:extLst>
      <p:ext uri="{BB962C8B-B14F-4D97-AF65-F5344CB8AC3E}">
        <p14:creationId xmlns:p14="http://schemas.microsoft.com/office/powerpoint/2010/main" val="3456073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ES" dirty="0" smtClean="0"/>
              <a:t>Crystal </a:t>
            </a:r>
            <a:r>
              <a:rPr lang="es-ES" dirty="0"/>
              <a:t>C</a:t>
            </a:r>
            <a:r>
              <a:rPr lang="es-ES" dirty="0" smtClean="0"/>
              <a:t>lear es una metodología ágil enfocada hacia grupos pequeños.</a:t>
            </a:r>
          </a:p>
          <a:p>
            <a:pPr algn="just"/>
            <a:r>
              <a:rPr lang="es-ES" dirty="0" smtClean="0"/>
              <a:t>Esta metodología hace énfasis en el grupo de desarrolladores, el cual considera como factor clave para un trabajo exitoso.</a:t>
            </a:r>
          </a:p>
          <a:p>
            <a:pPr algn="just"/>
            <a:endParaRPr lang="es-ES" dirty="0" smtClean="0"/>
          </a:p>
          <a:p>
            <a:pPr algn="just"/>
            <a:r>
              <a:rPr lang="es-ES" dirty="0" smtClean="0"/>
              <a:t>No hace uso de mucha documentación.</a:t>
            </a:r>
          </a:p>
          <a:p>
            <a:pPr algn="just"/>
            <a:r>
              <a:rPr lang="es-ES" dirty="0" smtClean="0"/>
              <a:t>En sistemas críticos no es recomendable.</a:t>
            </a:r>
          </a:p>
          <a:p>
            <a:pPr algn="just"/>
            <a:r>
              <a:rPr lang="es-ES" dirty="0" smtClean="0"/>
              <a:t>Existe un contacto permanente con el cliente.</a:t>
            </a:r>
          </a:p>
          <a:p>
            <a:pPr algn="just"/>
            <a:r>
              <a:rPr lang="es-ES" dirty="0" smtClean="0"/>
              <a:t>El equipo de desarrollo centra sus actividades en un mismo lugar.</a:t>
            </a:r>
          </a:p>
          <a:p>
            <a:pPr algn="just"/>
            <a:r>
              <a:rPr lang="es-ES" dirty="0" smtClean="0"/>
              <a:t>Hay entregas frecuentes del software al cliente.</a:t>
            </a:r>
          </a:p>
          <a:p>
            <a:pPr algn="just"/>
            <a:endParaRPr lang="es-CO" dirty="0"/>
          </a:p>
        </p:txBody>
      </p:sp>
      <p:sp>
        <p:nvSpPr>
          <p:cNvPr id="3" name="2 Título"/>
          <p:cNvSpPr>
            <a:spLocks noGrp="1"/>
          </p:cNvSpPr>
          <p:nvPr>
            <p:ph type="title"/>
          </p:nvPr>
        </p:nvSpPr>
        <p:spPr/>
        <p:txBody>
          <a:bodyPr/>
          <a:lstStyle/>
          <a:p>
            <a:r>
              <a:rPr lang="es-ES" b="1" dirty="0" smtClean="0"/>
              <a:t>CONCLUSIONES</a:t>
            </a:r>
            <a:endParaRPr lang="es-CO" b="1" dirty="0"/>
          </a:p>
        </p:txBody>
      </p:sp>
    </p:spTree>
    <p:extLst>
      <p:ext uri="{BB962C8B-B14F-4D97-AF65-F5344CB8AC3E}">
        <p14:creationId xmlns:p14="http://schemas.microsoft.com/office/powerpoint/2010/main" val="411436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CO" dirty="0" smtClean="0"/>
          </a:p>
          <a:p>
            <a:endParaRPr lang="es-CO" dirty="0"/>
          </a:p>
          <a:p>
            <a:pPr algn="just">
              <a:buFont typeface="Wingdings" panose="05000000000000000000" pitchFamily="2" charset="2"/>
              <a:buChar char="v"/>
            </a:pPr>
            <a:r>
              <a:rPr lang="es-CO" dirty="0" smtClean="0"/>
              <a:t>Crystal Clear es una metodología de desarrollo de software ágil y se le considera una familia de metodologías ya que se subdivide en varios tipos de metodologías dependiendo de la cantidad de personas que integren el proyecto.</a:t>
            </a:r>
          </a:p>
          <a:p>
            <a:pPr algn="just">
              <a:buFont typeface="Wingdings" panose="05000000000000000000" pitchFamily="2" charset="2"/>
              <a:buChar char="v"/>
            </a:pPr>
            <a:r>
              <a:rPr lang="es-ES" dirty="0" smtClean="0"/>
              <a:t>Hace énfasis en el equipo o grupo de desarrolladores que son considerados el factor mas importante en el desarrollo de software.</a:t>
            </a:r>
            <a:endParaRPr lang="es-CO" dirty="0" smtClean="0"/>
          </a:p>
          <a:p>
            <a:pPr algn="just">
              <a:buFont typeface="Wingdings" panose="05000000000000000000" pitchFamily="2" charset="2"/>
              <a:buChar char="v"/>
            </a:pPr>
            <a:endParaRPr lang="es-CO" dirty="0" smtClean="0"/>
          </a:p>
          <a:p>
            <a:pPr lvl="0" algn="just" eaLnBrk="0" fontAlgn="base" hangingPunct="0">
              <a:spcBef>
                <a:spcPct val="0"/>
              </a:spcBef>
              <a:spcAft>
                <a:spcPct val="0"/>
              </a:spcAft>
              <a:buClrTx/>
              <a:buFont typeface="Wingdings" panose="05000000000000000000" pitchFamily="2" charset="2"/>
              <a:buChar char="v"/>
            </a:pPr>
            <a:endParaRPr lang="es-CO" altLang="es-CO" dirty="0">
              <a:solidFill>
                <a:schemeClr val="tx1"/>
              </a:solidFill>
            </a:endParaRPr>
          </a:p>
          <a:p>
            <a:pPr algn="just">
              <a:buFont typeface="Wingdings" panose="05000000000000000000" pitchFamily="2" charset="2"/>
              <a:buChar char="v"/>
            </a:pPr>
            <a:endParaRPr lang="es-CO" dirty="0"/>
          </a:p>
        </p:txBody>
      </p:sp>
      <p:sp>
        <p:nvSpPr>
          <p:cNvPr id="2" name="Título 1"/>
          <p:cNvSpPr>
            <a:spLocks noGrp="1"/>
          </p:cNvSpPr>
          <p:nvPr>
            <p:ph type="title"/>
          </p:nvPr>
        </p:nvSpPr>
        <p:spPr/>
        <p:txBody>
          <a:bodyPr>
            <a:normAutofit/>
          </a:bodyPr>
          <a:lstStyle/>
          <a:p>
            <a:pPr algn="ctr"/>
            <a:r>
              <a:rPr lang="es-ES" b="1" dirty="0" smtClean="0"/>
              <a:t>CRYSTAL CLEAR</a:t>
            </a:r>
            <a:endParaRPr lang="es-CO" dirty="0"/>
          </a:p>
        </p:txBody>
      </p:sp>
    </p:spTree>
    <p:extLst>
      <p:ext uri="{BB962C8B-B14F-4D97-AF65-F5344CB8AC3E}">
        <p14:creationId xmlns:p14="http://schemas.microsoft.com/office/powerpoint/2010/main" val="212239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32330" y="2248348"/>
            <a:ext cx="10327340" cy="4433806"/>
          </a:xfrm>
        </p:spPr>
        <p:txBody>
          <a:bodyPr>
            <a:normAutofit fontScale="77500" lnSpcReduction="20000"/>
          </a:bodyPr>
          <a:lstStyle/>
          <a:p>
            <a:pPr>
              <a:buFont typeface="Wingdings" panose="05000000000000000000" pitchFamily="2" charset="2"/>
              <a:buChar char="v"/>
            </a:pPr>
            <a:r>
              <a:rPr lang="es-CO" sz="2800" dirty="0" smtClean="0"/>
              <a:t>Concretamente Alistair Cockburn indica que Crystal Clear esta enfocado en:</a:t>
            </a:r>
          </a:p>
          <a:p>
            <a:pPr marL="0" indent="0">
              <a:buNone/>
            </a:pPr>
            <a:endParaRPr lang="es-ES" sz="2800" dirty="0" smtClean="0"/>
          </a:p>
          <a:p>
            <a:pPr marL="0" indent="0">
              <a:buNone/>
            </a:pPr>
            <a:endParaRPr lang="es-CO" sz="2800" dirty="0" smtClean="0"/>
          </a:p>
          <a:p>
            <a:pPr lvl="1">
              <a:buFont typeface="Wingdings" panose="05000000000000000000" pitchFamily="2" charset="2"/>
              <a:buChar char="§"/>
            </a:pPr>
            <a:r>
              <a:rPr lang="es-ES" sz="2800" dirty="0" smtClean="0"/>
              <a:t>Las personas.</a:t>
            </a:r>
          </a:p>
          <a:p>
            <a:pPr lvl="1">
              <a:buFont typeface="Wingdings" panose="05000000000000000000" pitchFamily="2" charset="2"/>
              <a:buChar char="§"/>
            </a:pPr>
            <a:r>
              <a:rPr lang="es-ES" sz="2800" dirty="0" smtClean="0"/>
              <a:t>La interacción.</a:t>
            </a:r>
          </a:p>
          <a:p>
            <a:pPr lvl="1">
              <a:buFont typeface="Wingdings" panose="05000000000000000000" pitchFamily="2" charset="2"/>
              <a:buChar char="§"/>
            </a:pPr>
            <a:r>
              <a:rPr lang="es-ES" sz="2800" dirty="0" smtClean="0"/>
              <a:t>La comunidad.</a:t>
            </a:r>
          </a:p>
          <a:p>
            <a:pPr lvl="1">
              <a:buFont typeface="Wingdings" panose="05000000000000000000" pitchFamily="2" charset="2"/>
              <a:buChar char="§"/>
            </a:pPr>
            <a:r>
              <a:rPr lang="es-ES" sz="2800" dirty="0" smtClean="0"/>
              <a:t>Las habilidades.</a:t>
            </a:r>
          </a:p>
          <a:p>
            <a:pPr lvl="1">
              <a:buFont typeface="Wingdings" panose="05000000000000000000" pitchFamily="2" charset="2"/>
              <a:buChar char="§"/>
            </a:pPr>
            <a:r>
              <a:rPr lang="es-ES" sz="2800" dirty="0" smtClean="0"/>
              <a:t>Los talentos.</a:t>
            </a:r>
          </a:p>
          <a:p>
            <a:pPr lvl="1">
              <a:buFont typeface="Wingdings" panose="05000000000000000000" pitchFamily="2" charset="2"/>
              <a:buChar char="§"/>
            </a:pPr>
            <a:r>
              <a:rPr lang="es-ES" sz="2800" dirty="0" smtClean="0"/>
              <a:t>Las comunicaciones.</a:t>
            </a:r>
            <a:endParaRPr lang="es-CO" sz="2800" dirty="0" smtClean="0"/>
          </a:p>
          <a:p>
            <a:pPr lvl="1">
              <a:buFont typeface="Arial" panose="020B0604020202020204" pitchFamily="34" charset="0"/>
              <a:buChar char="•"/>
            </a:pPr>
            <a:endParaRPr lang="es-CO" sz="2800" dirty="0" smtClean="0"/>
          </a:p>
          <a:p>
            <a:pPr marL="0" indent="0">
              <a:buNone/>
            </a:pPr>
            <a:endParaRPr lang="es-CO" dirty="0"/>
          </a:p>
          <a:p>
            <a:pPr marL="0" indent="0">
              <a:buNone/>
            </a:pPr>
            <a:r>
              <a:rPr lang="es-CO" dirty="0"/>
              <a:t/>
            </a:r>
            <a:br>
              <a:rPr lang="es-CO" dirty="0"/>
            </a:br>
            <a:endParaRPr lang="es-CO" dirty="0" smtClean="0"/>
          </a:p>
        </p:txBody>
      </p:sp>
      <p:sp>
        <p:nvSpPr>
          <p:cNvPr id="2" name="Título 1"/>
          <p:cNvSpPr>
            <a:spLocks noGrp="1"/>
          </p:cNvSpPr>
          <p:nvPr>
            <p:ph type="title"/>
          </p:nvPr>
        </p:nvSpPr>
        <p:spPr/>
        <p:txBody>
          <a:bodyPr/>
          <a:lstStyle/>
          <a:p>
            <a:r>
              <a:rPr lang="es-ES" b="1" dirty="0" smtClean="0"/>
              <a:t>CRYSTAL CLEAR</a:t>
            </a:r>
            <a:endParaRPr lang="es-CO" dirty="0"/>
          </a:p>
        </p:txBody>
      </p:sp>
    </p:spTree>
    <p:extLst>
      <p:ext uri="{BB962C8B-B14F-4D97-AF65-F5344CB8AC3E}">
        <p14:creationId xmlns:p14="http://schemas.microsoft.com/office/powerpoint/2010/main" val="400971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32330" y="2248348"/>
            <a:ext cx="10327340" cy="4504144"/>
          </a:xfrm>
        </p:spPr>
        <p:txBody>
          <a:bodyPr>
            <a:normAutofit/>
          </a:bodyPr>
          <a:lstStyle/>
          <a:p>
            <a:r>
              <a:rPr lang="es-ES" dirty="0" smtClean="0"/>
              <a:t>Esta metodología recomienda:</a:t>
            </a:r>
          </a:p>
          <a:p>
            <a:pPr marL="0" indent="0">
              <a:buNone/>
            </a:pPr>
            <a:endParaRPr lang="es-ES" dirty="0" smtClean="0"/>
          </a:p>
          <a:p>
            <a:pPr lvl="1">
              <a:buFont typeface="Arial" panose="020B0604020202020204" pitchFamily="34" charset="0"/>
              <a:buChar char="•"/>
            </a:pPr>
            <a:r>
              <a:rPr lang="es-ES" sz="2400" dirty="0" smtClean="0"/>
              <a:t>Que el equipo de trabajo sea reducido.</a:t>
            </a:r>
          </a:p>
          <a:p>
            <a:pPr lvl="1">
              <a:buFont typeface="Arial" panose="020B0604020202020204" pitchFamily="34" charset="0"/>
              <a:buChar char="•"/>
            </a:pPr>
            <a:r>
              <a:rPr lang="es-ES" sz="2400" dirty="0" smtClean="0"/>
              <a:t>El mejoramiento de la comunicación entre los miembros del proyecto.</a:t>
            </a:r>
          </a:p>
          <a:p>
            <a:pPr lvl="1">
              <a:buFont typeface="Arial" panose="020B0604020202020204" pitchFamily="34" charset="0"/>
              <a:buChar char="•"/>
            </a:pPr>
            <a:r>
              <a:rPr lang="es-ES" sz="2400" dirty="0" smtClean="0"/>
              <a:t>Utilización de políticas de equipo diferentes.</a:t>
            </a:r>
          </a:p>
          <a:p>
            <a:pPr lvl="1">
              <a:buFont typeface="Arial" panose="020B0604020202020204" pitchFamily="34" charset="0"/>
              <a:buChar char="•"/>
            </a:pPr>
            <a:r>
              <a:rPr lang="es-ES" sz="2400" dirty="0" smtClean="0"/>
              <a:t>Espacio físico de trabajo.</a:t>
            </a:r>
          </a:p>
          <a:p>
            <a:pPr lvl="1">
              <a:buFont typeface="Arial" panose="020B0604020202020204" pitchFamily="34" charset="0"/>
              <a:buChar char="•"/>
            </a:pPr>
            <a:r>
              <a:rPr lang="es-ES" sz="2400" dirty="0" smtClean="0"/>
              <a:t>Criticidad del proyecto.</a:t>
            </a:r>
            <a:endParaRPr lang="es-CO" sz="2400" dirty="0"/>
          </a:p>
        </p:txBody>
      </p:sp>
      <p:sp>
        <p:nvSpPr>
          <p:cNvPr id="3" name="2 Título"/>
          <p:cNvSpPr>
            <a:spLocks noGrp="1"/>
          </p:cNvSpPr>
          <p:nvPr>
            <p:ph type="title"/>
          </p:nvPr>
        </p:nvSpPr>
        <p:spPr/>
        <p:txBody>
          <a:bodyPr/>
          <a:lstStyle/>
          <a:p>
            <a:r>
              <a:rPr lang="es-ES" sz="4800" b="1" dirty="0" smtClean="0"/>
              <a:t>RECOMENDACIONES CC</a:t>
            </a:r>
            <a:endParaRPr lang="es-CO" sz="4800" b="1" dirty="0"/>
          </a:p>
        </p:txBody>
      </p:sp>
    </p:spTree>
    <p:extLst>
      <p:ext uri="{BB962C8B-B14F-4D97-AF65-F5344CB8AC3E}">
        <p14:creationId xmlns:p14="http://schemas.microsoft.com/office/powerpoint/2010/main" val="40216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ES" dirty="0" smtClean="0"/>
              <a:t>Esta escala realiza una clasificación de los proyectos de desarrollo de software dependiendo del grado de formalidad que requieran durante su ciclo de vida.</a:t>
            </a:r>
          </a:p>
          <a:p>
            <a:pPr marL="0" indent="0">
              <a:buNone/>
            </a:pPr>
            <a:endParaRPr lang="es-ES" dirty="0" smtClean="0"/>
          </a:p>
          <a:p>
            <a:pPr marL="0" indent="0" algn="just">
              <a:buNone/>
            </a:pPr>
            <a:r>
              <a:rPr lang="es-ES" dirty="0" smtClean="0"/>
              <a:t>Indica que no todos los proyectos son iguales y que cada uno requiere esfuerzos acordes a su naturaleza con el fin de optimizar el costo y la duración del mismo.</a:t>
            </a:r>
            <a:endParaRPr lang="es-CO" dirty="0"/>
          </a:p>
        </p:txBody>
      </p:sp>
      <p:sp>
        <p:nvSpPr>
          <p:cNvPr id="3" name="2 Título"/>
          <p:cNvSpPr>
            <a:spLocks noGrp="1"/>
          </p:cNvSpPr>
          <p:nvPr>
            <p:ph type="title"/>
          </p:nvPr>
        </p:nvSpPr>
        <p:spPr/>
        <p:txBody>
          <a:bodyPr/>
          <a:lstStyle/>
          <a:p>
            <a:r>
              <a:rPr lang="es-ES" sz="4400" b="1" dirty="0" smtClean="0"/>
              <a:t>ESCALA DE CLASIFICACION DE PROYECTOS</a:t>
            </a:r>
            <a:endParaRPr lang="es-CO" sz="4400" b="1" dirty="0"/>
          </a:p>
        </p:txBody>
      </p:sp>
    </p:spTree>
    <p:extLst>
      <p:ext uri="{BB962C8B-B14F-4D97-AF65-F5344CB8AC3E}">
        <p14:creationId xmlns:p14="http://schemas.microsoft.com/office/powerpoint/2010/main" val="301666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Font typeface="Wingdings" panose="05000000000000000000" pitchFamily="2" charset="2"/>
              <a:buChar char=""/>
            </a:pPr>
            <a:r>
              <a:rPr lang="es-ES" b="1" dirty="0" smtClean="0"/>
              <a:t>Dependiendo de su tamaño: </a:t>
            </a:r>
            <a:r>
              <a:rPr lang="es-ES" dirty="0" smtClean="0"/>
              <a:t>se asigna un valor dependiendo del numero de personas que participan.</a:t>
            </a:r>
          </a:p>
          <a:p>
            <a:pPr>
              <a:buFont typeface="Wingdings" panose="05000000000000000000" pitchFamily="2" charset="2"/>
              <a:buChar char=""/>
            </a:pPr>
            <a:endParaRPr lang="es-ES" dirty="0" smtClean="0"/>
          </a:p>
          <a:p>
            <a:pPr lvl="1">
              <a:buFont typeface="Arial" panose="020B0604020202020204" pitchFamily="34" charset="0"/>
              <a:buChar char="•"/>
            </a:pPr>
            <a:r>
              <a:rPr lang="es-ES" dirty="0" smtClean="0"/>
              <a:t>6 (proyectos entre 3 y 6 personas).</a:t>
            </a:r>
          </a:p>
          <a:p>
            <a:pPr lvl="1">
              <a:buFont typeface="Arial" panose="020B0604020202020204" pitchFamily="34" charset="0"/>
              <a:buChar char="•"/>
            </a:pPr>
            <a:r>
              <a:rPr lang="es-ES" dirty="0" smtClean="0"/>
              <a:t>20 (proyectos entre 7 y 20 personas).</a:t>
            </a:r>
          </a:p>
          <a:p>
            <a:pPr lvl="1">
              <a:buFont typeface="Arial" panose="020B0604020202020204" pitchFamily="34" charset="0"/>
              <a:buChar char="•"/>
            </a:pPr>
            <a:r>
              <a:rPr lang="es-ES" dirty="0" smtClean="0"/>
              <a:t>40 (proyectos entre 21 y 40 personas).</a:t>
            </a:r>
          </a:p>
          <a:p>
            <a:pPr lvl="1">
              <a:buFont typeface="Arial" panose="020B0604020202020204" pitchFamily="34" charset="0"/>
              <a:buChar char="•"/>
            </a:pPr>
            <a:r>
              <a:rPr lang="es-ES" dirty="0" smtClean="0"/>
              <a:t>100 (proyectos entre 41 y 100 personas).</a:t>
            </a:r>
          </a:p>
          <a:p>
            <a:pPr lvl="1">
              <a:buFont typeface="Arial" panose="020B0604020202020204" pitchFamily="34" charset="0"/>
              <a:buChar char="•"/>
            </a:pPr>
            <a:r>
              <a:rPr lang="es-ES" dirty="0" smtClean="0"/>
              <a:t>200 (proyectos entre 101 y 200 personas).</a:t>
            </a:r>
          </a:p>
          <a:p>
            <a:pPr lvl="1">
              <a:buFont typeface="Arial" panose="020B0604020202020204" pitchFamily="34" charset="0"/>
              <a:buChar char="•"/>
            </a:pPr>
            <a:endParaRPr lang="es-ES" dirty="0" smtClean="0"/>
          </a:p>
          <a:p>
            <a:pPr marL="411480" lvl="1" indent="0">
              <a:buNone/>
            </a:pPr>
            <a:endParaRPr lang="es-CO" dirty="0"/>
          </a:p>
        </p:txBody>
      </p:sp>
      <p:sp>
        <p:nvSpPr>
          <p:cNvPr id="3" name="2 Título"/>
          <p:cNvSpPr>
            <a:spLocks noGrp="1"/>
          </p:cNvSpPr>
          <p:nvPr>
            <p:ph type="title"/>
          </p:nvPr>
        </p:nvSpPr>
        <p:spPr/>
        <p:txBody>
          <a:bodyPr/>
          <a:lstStyle/>
          <a:p>
            <a:r>
              <a:rPr lang="es-ES" sz="4400" b="1" dirty="0" smtClean="0"/>
              <a:t>ESCALA DE CLASIFICACION DE PROYECTOS</a:t>
            </a:r>
            <a:endParaRPr lang="es-CO" sz="4400" b="1" dirty="0"/>
          </a:p>
        </p:txBody>
      </p:sp>
    </p:spTree>
    <p:extLst>
      <p:ext uri="{BB962C8B-B14F-4D97-AF65-F5344CB8AC3E}">
        <p14:creationId xmlns:p14="http://schemas.microsoft.com/office/powerpoint/2010/main" val="351022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z="4400" b="1" dirty="0" smtClean="0"/>
              <a:t>METODOLOGIA CRYSTAL CLEAR</a:t>
            </a:r>
            <a:endParaRPr lang="es-CO" sz="4400" b="1" dirty="0"/>
          </a:p>
        </p:txBody>
      </p:sp>
      <p:sp>
        <p:nvSpPr>
          <p:cNvPr id="5" name="4 Marcador de contenido"/>
          <p:cNvSpPr>
            <a:spLocks noGrp="1"/>
          </p:cNvSpPr>
          <p:nvPr>
            <p:ph idx="1"/>
          </p:nvPr>
        </p:nvSpPr>
        <p:spPr/>
        <p:txBody>
          <a:bodyPr/>
          <a:lstStyle/>
          <a:p>
            <a:pPr algn="just">
              <a:buFont typeface="Wingdings" panose="05000000000000000000" pitchFamily="2" charset="2"/>
              <a:buChar char="F"/>
            </a:pPr>
            <a:r>
              <a:rPr lang="es-ES" b="1" dirty="0" smtClean="0"/>
              <a:t>De acuerdo a su criticidad: </a:t>
            </a:r>
            <a:r>
              <a:rPr lang="es-ES" dirty="0" smtClean="0"/>
              <a:t>se asigna una de las siguientes opciones en función del peor de los casos que se pueden producir en el fallo de un sistema.</a:t>
            </a:r>
          </a:p>
          <a:p>
            <a:pPr lvl="1" algn="just">
              <a:buFont typeface="Arial" panose="020B0604020202020204" pitchFamily="34" charset="0"/>
              <a:buChar char="•"/>
            </a:pPr>
            <a:r>
              <a:rPr lang="es-ES" b="1" dirty="0" smtClean="0"/>
              <a:t>L: </a:t>
            </a:r>
            <a:r>
              <a:rPr lang="es-ES" dirty="0" smtClean="0"/>
              <a:t>perdida de una vida.</a:t>
            </a:r>
          </a:p>
          <a:p>
            <a:pPr lvl="1" algn="just">
              <a:buFont typeface="Arial" panose="020B0604020202020204" pitchFamily="34" charset="0"/>
              <a:buChar char="•"/>
            </a:pPr>
            <a:r>
              <a:rPr lang="es-ES" b="1" dirty="0" smtClean="0"/>
              <a:t>E: </a:t>
            </a:r>
            <a:r>
              <a:rPr lang="es-ES" dirty="0" smtClean="0"/>
              <a:t>perdida económica importante que puede poner en riesgo la continuidad de la organización. </a:t>
            </a:r>
          </a:p>
          <a:p>
            <a:pPr lvl="1" algn="just">
              <a:buFont typeface="Arial" panose="020B0604020202020204" pitchFamily="34" charset="0"/>
              <a:buChar char="•"/>
            </a:pPr>
            <a:r>
              <a:rPr lang="es-ES" b="1" dirty="0" smtClean="0"/>
              <a:t>D: </a:t>
            </a:r>
            <a:r>
              <a:rPr lang="es-ES" dirty="0" smtClean="0"/>
              <a:t>perdida económica no significativa.</a:t>
            </a:r>
          </a:p>
          <a:p>
            <a:pPr lvl="1" algn="just">
              <a:buFont typeface="Arial" panose="020B0604020202020204" pitchFamily="34" charset="0"/>
              <a:buChar char="•"/>
            </a:pPr>
            <a:r>
              <a:rPr lang="es-ES" b="1" dirty="0" smtClean="0"/>
              <a:t>C: </a:t>
            </a:r>
            <a:r>
              <a:rPr lang="es-ES" dirty="0" smtClean="0"/>
              <a:t>comodidad.</a:t>
            </a:r>
            <a:endParaRPr lang="es-CO" dirty="0"/>
          </a:p>
        </p:txBody>
      </p:sp>
    </p:spTree>
    <p:extLst>
      <p:ext uri="{BB962C8B-B14F-4D97-AF65-F5344CB8AC3E}">
        <p14:creationId xmlns:p14="http://schemas.microsoft.com/office/powerpoint/2010/main" val="30366049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846</TotalTime>
  <Words>1398</Words>
  <Application>Microsoft Office PowerPoint</Application>
  <PresentationFormat>Personalizado</PresentationFormat>
  <Paragraphs>221</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Cartoné</vt:lpstr>
      <vt:lpstr>METODOLOGIA CRYSTAL CLEAR</vt:lpstr>
      <vt:lpstr>HISTORIA</vt:lpstr>
      <vt:lpstr>MANIFIESTO ÁGIL</vt:lpstr>
      <vt:lpstr>CRYSTAL CLEAR</vt:lpstr>
      <vt:lpstr>CRYSTAL CLEAR</vt:lpstr>
      <vt:lpstr>RECOMENDACIONES CC</vt:lpstr>
      <vt:lpstr>ESCALA DE CLASIFICACION DE PROYECTOS</vt:lpstr>
      <vt:lpstr>ESCALA DE CLASIFICACION DE PROYECTOS</vt:lpstr>
      <vt:lpstr>METODOLOGIA CRYSTAL CLEAR</vt:lpstr>
      <vt:lpstr>  METODOLOGIA CRISTAL CLEAR</vt:lpstr>
      <vt:lpstr>METODOLOGIA CRYSTAL CLEAR</vt:lpstr>
      <vt:lpstr>VALORES O PROPIEDADES CC</vt:lpstr>
      <vt:lpstr>VALORES O PROPIEDADES CC</vt:lpstr>
      <vt:lpstr>VALORES O PROPIEDADES CC</vt:lpstr>
      <vt:lpstr>VALORES O PROPIEDADES CC</vt:lpstr>
      <vt:lpstr>ESTRATEGIAS CC</vt:lpstr>
      <vt:lpstr>ESTRATEGIAS CC</vt:lpstr>
      <vt:lpstr>ESTRATEGIAS CC</vt:lpstr>
      <vt:lpstr>ESTRATEGIAS CC</vt:lpstr>
      <vt:lpstr>ESTRATEGIAS</vt:lpstr>
      <vt:lpstr>ESTRATEGIAS</vt:lpstr>
      <vt:lpstr>TÉCNICAS</vt:lpstr>
      <vt:lpstr>TÉCNICAS</vt:lpstr>
      <vt:lpstr>PRACTICAS MAS COMUNES CC</vt:lpstr>
      <vt:lpstr>PRACTICAS MAS COMUNES CC</vt:lpstr>
      <vt:lpstr>PRACTICAS MAS COMUNES CC</vt:lpstr>
      <vt:lpstr>PRACTICAS MAS COMUNES CC</vt:lpstr>
      <vt:lpstr>ROLES </vt:lpstr>
      <vt:lpstr>ROLES </vt:lpstr>
      <vt:lpstr>ROLES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CRYSTAL CLEAR</dc:title>
  <dc:creator>andres correa</dc:creator>
  <cp:lastModifiedBy>Moises Urueña Calderon</cp:lastModifiedBy>
  <cp:revision>78</cp:revision>
  <dcterms:created xsi:type="dcterms:W3CDTF">2015-11-19T12:15:20Z</dcterms:created>
  <dcterms:modified xsi:type="dcterms:W3CDTF">2015-11-23T23:00:22Z</dcterms:modified>
</cp:coreProperties>
</file>