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Source Code Pr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cc4bc33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7cc4bc337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dc416b9c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c416b9c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dc416b9c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dc416b9c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ce4c980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e4c980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dc416b9c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dc416b9c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dc416b9c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dc416b9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dc416b9c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dc416b9c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dc416b9c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dc416b9c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dc416b9c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dc416b9c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dc416b9c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dc416b9c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dc416b9c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c416b9c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dc416b9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c416b9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cc4bc33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7cc4bc337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cc4bc33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7cc4bc337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cc4bc33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7cc4bc337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cc4bc337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7cc4bc337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cc4bc33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cc4bc337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cc4bc33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7cc4bc337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idx="1" type="body"/>
          </p:nvPr>
        </p:nvSpPr>
        <p:spPr>
          <a:xfrm>
            <a:off x="685346" y="1572048"/>
            <a:ext cx="7765500" cy="2771400"/>
          </a:xfrm>
          <a:prstGeom prst="rect">
            <a:avLst/>
          </a:prstGeom>
          <a:noFill/>
          <a:ln>
            <a:noFill/>
          </a:ln>
        </p:spPr>
        <p:txBody>
          <a:bodyPr anchorCtr="0" anchor="t" bIns="34275" lIns="68575" spcFirstLastPara="1" rIns="68575" wrap="square" tIns="34275">
            <a:no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600"/>
              </a:spcBef>
              <a:spcAft>
                <a:spcPts val="0"/>
              </a:spcAft>
              <a:buClr>
                <a:schemeClr val="lt1"/>
              </a:buClr>
              <a:buSzPts val="1400"/>
              <a:buChar char="○"/>
              <a:defRPr/>
            </a:lvl2pPr>
            <a:lvl3pPr indent="-317500" lvl="2" marL="1371600" rtl="0" algn="l">
              <a:lnSpc>
                <a:spcPct val="120000"/>
              </a:lnSpc>
              <a:spcBef>
                <a:spcPts val="1600"/>
              </a:spcBef>
              <a:spcAft>
                <a:spcPts val="0"/>
              </a:spcAft>
              <a:buClr>
                <a:schemeClr val="lt1"/>
              </a:buClr>
              <a:buSzPts val="1400"/>
              <a:buChar char="■"/>
              <a:defRPr/>
            </a:lvl3pPr>
            <a:lvl4pPr indent="-317500" lvl="3" marL="1828800" rtl="0" algn="l">
              <a:lnSpc>
                <a:spcPct val="120000"/>
              </a:lnSpc>
              <a:spcBef>
                <a:spcPts val="1600"/>
              </a:spcBef>
              <a:spcAft>
                <a:spcPts val="0"/>
              </a:spcAft>
              <a:buClr>
                <a:schemeClr val="lt1"/>
              </a:buClr>
              <a:buSzPts val="1400"/>
              <a:buChar char="●"/>
              <a:defRPr/>
            </a:lvl4pPr>
            <a:lvl5pPr indent="-317500" lvl="4" marL="2286000" rtl="0" algn="l">
              <a:lnSpc>
                <a:spcPct val="120000"/>
              </a:lnSpc>
              <a:spcBef>
                <a:spcPts val="1600"/>
              </a:spcBef>
              <a:spcAft>
                <a:spcPts val="0"/>
              </a:spcAft>
              <a:buClr>
                <a:schemeClr val="lt1"/>
              </a:buClr>
              <a:buSzPts val="1400"/>
              <a:buChar char="○"/>
              <a:defRPr/>
            </a:lvl5pPr>
            <a:lvl6pPr indent="-317500" lvl="5" marL="2743200" rtl="0" algn="l">
              <a:lnSpc>
                <a:spcPct val="120000"/>
              </a:lnSpc>
              <a:spcBef>
                <a:spcPts val="1600"/>
              </a:spcBef>
              <a:spcAft>
                <a:spcPts val="0"/>
              </a:spcAft>
              <a:buClr>
                <a:schemeClr val="lt1"/>
              </a:buClr>
              <a:buSzPts val="1400"/>
              <a:buChar char="■"/>
              <a:defRPr/>
            </a:lvl6pPr>
            <a:lvl7pPr indent="-317500" lvl="6" marL="3200400" rtl="0" algn="l">
              <a:lnSpc>
                <a:spcPct val="120000"/>
              </a:lnSpc>
              <a:spcBef>
                <a:spcPts val="1600"/>
              </a:spcBef>
              <a:spcAft>
                <a:spcPts val="0"/>
              </a:spcAft>
              <a:buClr>
                <a:schemeClr val="lt1"/>
              </a:buClr>
              <a:buSzPts val="1400"/>
              <a:buChar char="●"/>
              <a:defRPr/>
            </a:lvl7pPr>
            <a:lvl8pPr indent="-317500" lvl="7" marL="3657600" rtl="0" algn="l">
              <a:lnSpc>
                <a:spcPct val="120000"/>
              </a:lnSpc>
              <a:spcBef>
                <a:spcPts val="1600"/>
              </a:spcBef>
              <a:spcAft>
                <a:spcPts val="0"/>
              </a:spcAft>
              <a:buClr>
                <a:schemeClr val="lt1"/>
              </a:buClr>
              <a:buSzPts val="1400"/>
              <a:buChar char="○"/>
              <a:defRPr/>
            </a:lvl8pPr>
            <a:lvl9pPr indent="-317500" lvl="8" marL="4114800" rtl="0" algn="l">
              <a:lnSpc>
                <a:spcPct val="120000"/>
              </a:lnSpc>
              <a:spcBef>
                <a:spcPts val="1600"/>
              </a:spcBef>
              <a:spcAft>
                <a:spcPts val="1600"/>
              </a:spcAft>
              <a:buClr>
                <a:schemeClr val="lt1"/>
              </a:buClr>
              <a:buSzPts val="1400"/>
              <a:buChar char="■"/>
              <a:defRPr/>
            </a:lvl9pPr>
          </a:lstStyle>
          <a:p/>
        </p:txBody>
      </p:sp>
      <p:sp>
        <p:nvSpPr>
          <p:cNvPr id="61" name="Google Shape;61;p13"/>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3"/>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3"/>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4"/>
          <p:cNvSpPr txBox="1"/>
          <p:nvPr>
            <p:ph type="title"/>
          </p:nvPr>
        </p:nvSpPr>
        <p:spPr>
          <a:xfrm>
            <a:off x="687921" y="457200"/>
            <a:ext cx="2949000" cy="17718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2100"/>
              <a:buFont typeface="Bookman Old Style"/>
              <a:buNone/>
              <a:defRPr sz="2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4"/>
          <p:cNvSpPr txBox="1"/>
          <p:nvPr>
            <p:ph idx="1" type="body"/>
          </p:nvPr>
        </p:nvSpPr>
        <p:spPr>
          <a:xfrm>
            <a:off x="3808548" y="457200"/>
            <a:ext cx="4642200" cy="3886200"/>
          </a:xfrm>
          <a:prstGeom prst="rect">
            <a:avLst/>
          </a:prstGeom>
          <a:noFill/>
          <a:ln>
            <a:noFill/>
          </a:ln>
        </p:spPr>
        <p:txBody>
          <a:bodyPr anchorCtr="0" anchor="ctr" bIns="34275" lIns="68575" spcFirstLastPara="1" rIns="68575" wrap="square" tIns="34275">
            <a:no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600"/>
              </a:spcBef>
              <a:spcAft>
                <a:spcPts val="0"/>
              </a:spcAft>
              <a:buClr>
                <a:schemeClr val="lt1"/>
              </a:buClr>
              <a:buSzPts val="1400"/>
              <a:buChar char="○"/>
              <a:defRPr/>
            </a:lvl2pPr>
            <a:lvl3pPr indent="-317500" lvl="2" marL="1371600" rtl="0" algn="l">
              <a:lnSpc>
                <a:spcPct val="120000"/>
              </a:lnSpc>
              <a:spcBef>
                <a:spcPts val="1600"/>
              </a:spcBef>
              <a:spcAft>
                <a:spcPts val="0"/>
              </a:spcAft>
              <a:buClr>
                <a:schemeClr val="lt1"/>
              </a:buClr>
              <a:buSzPts val="1400"/>
              <a:buChar char="■"/>
              <a:defRPr/>
            </a:lvl3pPr>
            <a:lvl4pPr indent="-317500" lvl="3" marL="1828800" rtl="0" algn="l">
              <a:lnSpc>
                <a:spcPct val="120000"/>
              </a:lnSpc>
              <a:spcBef>
                <a:spcPts val="1600"/>
              </a:spcBef>
              <a:spcAft>
                <a:spcPts val="0"/>
              </a:spcAft>
              <a:buClr>
                <a:schemeClr val="lt1"/>
              </a:buClr>
              <a:buSzPts val="1400"/>
              <a:buChar char="●"/>
              <a:defRPr/>
            </a:lvl4pPr>
            <a:lvl5pPr indent="-317500" lvl="4" marL="2286000" rtl="0" algn="l">
              <a:lnSpc>
                <a:spcPct val="120000"/>
              </a:lnSpc>
              <a:spcBef>
                <a:spcPts val="1600"/>
              </a:spcBef>
              <a:spcAft>
                <a:spcPts val="0"/>
              </a:spcAft>
              <a:buClr>
                <a:schemeClr val="lt1"/>
              </a:buClr>
              <a:buSzPts val="1400"/>
              <a:buChar char="○"/>
              <a:defRPr/>
            </a:lvl5pPr>
            <a:lvl6pPr indent="-317500" lvl="5" marL="2743200" rtl="0" algn="l">
              <a:lnSpc>
                <a:spcPct val="120000"/>
              </a:lnSpc>
              <a:spcBef>
                <a:spcPts val="1600"/>
              </a:spcBef>
              <a:spcAft>
                <a:spcPts val="0"/>
              </a:spcAft>
              <a:buClr>
                <a:schemeClr val="lt1"/>
              </a:buClr>
              <a:buSzPts val="1400"/>
              <a:buChar char="■"/>
              <a:defRPr/>
            </a:lvl6pPr>
            <a:lvl7pPr indent="-317500" lvl="6" marL="3200400" rtl="0" algn="l">
              <a:lnSpc>
                <a:spcPct val="120000"/>
              </a:lnSpc>
              <a:spcBef>
                <a:spcPts val="1600"/>
              </a:spcBef>
              <a:spcAft>
                <a:spcPts val="0"/>
              </a:spcAft>
              <a:buClr>
                <a:schemeClr val="lt1"/>
              </a:buClr>
              <a:buSzPts val="1400"/>
              <a:buChar char="●"/>
              <a:defRPr/>
            </a:lvl7pPr>
            <a:lvl8pPr indent="-317500" lvl="7" marL="3657600" rtl="0" algn="l">
              <a:lnSpc>
                <a:spcPct val="120000"/>
              </a:lnSpc>
              <a:spcBef>
                <a:spcPts val="1600"/>
              </a:spcBef>
              <a:spcAft>
                <a:spcPts val="0"/>
              </a:spcAft>
              <a:buClr>
                <a:schemeClr val="lt1"/>
              </a:buClr>
              <a:buSzPts val="1400"/>
              <a:buChar char="○"/>
              <a:defRPr/>
            </a:lvl8pPr>
            <a:lvl9pPr indent="-317500" lvl="8" marL="4114800" rtl="0" algn="l">
              <a:lnSpc>
                <a:spcPct val="120000"/>
              </a:lnSpc>
              <a:spcBef>
                <a:spcPts val="1600"/>
              </a:spcBef>
              <a:spcAft>
                <a:spcPts val="1600"/>
              </a:spcAft>
              <a:buClr>
                <a:schemeClr val="lt1"/>
              </a:buClr>
              <a:buSzPts val="1400"/>
              <a:buChar char="■"/>
              <a:defRPr/>
            </a:lvl9pPr>
          </a:lstStyle>
          <a:p/>
        </p:txBody>
      </p:sp>
      <p:sp>
        <p:nvSpPr>
          <p:cNvPr id="67" name="Google Shape;67;p14"/>
          <p:cNvSpPr txBox="1"/>
          <p:nvPr>
            <p:ph idx="2" type="body"/>
          </p:nvPr>
        </p:nvSpPr>
        <p:spPr>
          <a:xfrm>
            <a:off x="687921" y="2228850"/>
            <a:ext cx="2949000" cy="2114400"/>
          </a:xfrm>
          <a:prstGeom prst="rect">
            <a:avLst/>
          </a:prstGeom>
          <a:noFill/>
          <a:ln>
            <a:noFill/>
          </a:ln>
        </p:spPr>
        <p:txBody>
          <a:bodyPr anchorCtr="0" anchor="t" bIns="34275" lIns="68575" spcFirstLastPara="1" rIns="68575" wrap="square" tIns="34275">
            <a:noAutofit/>
          </a:bodyPr>
          <a:lstStyle>
            <a:lvl1pPr indent="-228600" lvl="0" marL="457200" rtl="0" algn="ctr">
              <a:lnSpc>
                <a:spcPct val="120000"/>
              </a:lnSpc>
              <a:spcBef>
                <a:spcPts val="800"/>
              </a:spcBef>
              <a:spcAft>
                <a:spcPts val="0"/>
              </a:spcAft>
              <a:buClr>
                <a:schemeClr val="lt1"/>
              </a:buClr>
              <a:buSzPts val="1200"/>
              <a:buNone/>
              <a:defRPr sz="1200"/>
            </a:lvl1pPr>
            <a:lvl2pPr indent="-228600" lvl="1" marL="914400" rtl="0" algn="l">
              <a:lnSpc>
                <a:spcPct val="120000"/>
              </a:lnSpc>
              <a:spcBef>
                <a:spcPts val="1600"/>
              </a:spcBef>
              <a:spcAft>
                <a:spcPts val="0"/>
              </a:spcAft>
              <a:buClr>
                <a:schemeClr val="lt1"/>
              </a:buClr>
              <a:buSzPts val="1100"/>
              <a:buNone/>
              <a:defRPr sz="1100"/>
            </a:lvl2pPr>
            <a:lvl3pPr indent="-228600" lvl="2" marL="1371600" rtl="0" algn="l">
              <a:lnSpc>
                <a:spcPct val="120000"/>
              </a:lnSpc>
              <a:spcBef>
                <a:spcPts val="1600"/>
              </a:spcBef>
              <a:spcAft>
                <a:spcPts val="0"/>
              </a:spcAft>
              <a:buClr>
                <a:schemeClr val="lt1"/>
              </a:buClr>
              <a:buSzPts val="900"/>
              <a:buNone/>
              <a:defRPr sz="900"/>
            </a:lvl3pPr>
            <a:lvl4pPr indent="-228600" lvl="3" marL="1828800" rtl="0" algn="l">
              <a:lnSpc>
                <a:spcPct val="120000"/>
              </a:lnSpc>
              <a:spcBef>
                <a:spcPts val="1600"/>
              </a:spcBef>
              <a:spcAft>
                <a:spcPts val="0"/>
              </a:spcAft>
              <a:buClr>
                <a:schemeClr val="lt1"/>
              </a:buClr>
              <a:buSzPts val="800"/>
              <a:buNone/>
              <a:defRPr sz="800"/>
            </a:lvl4pPr>
            <a:lvl5pPr indent="-228600" lvl="4" marL="2286000" rtl="0" algn="l">
              <a:lnSpc>
                <a:spcPct val="120000"/>
              </a:lnSpc>
              <a:spcBef>
                <a:spcPts val="1600"/>
              </a:spcBef>
              <a:spcAft>
                <a:spcPts val="0"/>
              </a:spcAft>
              <a:buClr>
                <a:schemeClr val="lt1"/>
              </a:buClr>
              <a:buSzPts val="800"/>
              <a:buNone/>
              <a:defRPr sz="800"/>
            </a:lvl5pPr>
            <a:lvl6pPr indent="-228600" lvl="5" marL="2743200" rtl="0" algn="l">
              <a:lnSpc>
                <a:spcPct val="120000"/>
              </a:lnSpc>
              <a:spcBef>
                <a:spcPts val="1600"/>
              </a:spcBef>
              <a:spcAft>
                <a:spcPts val="0"/>
              </a:spcAft>
              <a:buClr>
                <a:schemeClr val="lt1"/>
              </a:buClr>
              <a:buSzPts val="800"/>
              <a:buNone/>
              <a:defRPr sz="800"/>
            </a:lvl6pPr>
            <a:lvl7pPr indent="-228600" lvl="6" marL="3200400" rtl="0" algn="l">
              <a:lnSpc>
                <a:spcPct val="120000"/>
              </a:lnSpc>
              <a:spcBef>
                <a:spcPts val="1600"/>
              </a:spcBef>
              <a:spcAft>
                <a:spcPts val="0"/>
              </a:spcAft>
              <a:buClr>
                <a:schemeClr val="lt1"/>
              </a:buClr>
              <a:buSzPts val="800"/>
              <a:buNone/>
              <a:defRPr sz="800"/>
            </a:lvl7pPr>
            <a:lvl8pPr indent="-228600" lvl="7" marL="3657600" rtl="0" algn="l">
              <a:lnSpc>
                <a:spcPct val="120000"/>
              </a:lnSpc>
              <a:spcBef>
                <a:spcPts val="1600"/>
              </a:spcBef>
              <a:spcAft>
                <a:spcPts val="0"/>
              </a:spcAft>
              <a:buClr>
                <a:schemeClr val="lt1"/>
              </a:buClr>
              <a:buSzPts val="800"/>
              <a:buNone/>
              <a:defRPr sz="800"/>
            </a:lvl8pPr>
            <a:lvl9pPr indent="-228600" lvl="8" marL="4114800" rtl="0" algn="l">
              <a:lnSpc>
                <a:spcPct val="120000"/>
              </a:lnSpc>
              <a:spcBef>
                <a:spcPts val="1600"/>
              </a:spcBef>
              <a:spcAft>
                <a:spcPts val="1600"/>
              </a:spcAft>
              <a:buClr>
                <a:schemeClr val="lt1"/>
              </a:buClr>
              <a:buSzPts val="800"/>
              <a:buNone/>
              <a:defRPr sz="800"/>
            </a:lvl9pPr>
          </a:lstStyle>
          <a:p/>
        </p:txBody>
      </p:sp>
      <p:sp>
        <p:nvSpPr>
          <p:cNvPr id="68" name="Google Shape;68;p14"/>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4"/>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4"/>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5.png"/><Relationship Id="rId8"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11.jpg"/><Relationship Id="rId6"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3.jpg"/><Relationship Id="rId5" Type="http://schemas.openxmlformats.org/officeDocument/2006/relationships/image" Target="../media/image3.png"/><Relationship Id="rId6"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Max Nav</a:t>
            </a:r>
            <a:endParaRPr sz="7200"/>
          </a:p>
        </p:txBody>
      </p:sp>
      <p:sp>
        <p:nvSpPr>
          <p:cNvPr id="76" name="Google Shape;76;p15"/>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lang="en" sz="2400">
                <a:solidFill>
                  <a:srgbClr val="695D46"/>
                </a:solidFill>
                <a:latin typeface="PT Sans Narrow"/>
                <a:ea typeface="PT Sans Narrow"/>
                <a:cs typeface="PT Sans Narrow"/>
                <a:sym typeface="PT Sans Narrow"/>
              </a:rPr>
              <a:t>Domestic/Indoor Navigation System.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687920" y="457200"/>
            <a:ext cx="8174400" cy="1085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5000"/>
              <a:buFont typeface="Rockwell"/>
              <a:buNone/>
            </a:pPr>
            <a:r>
              <a:rPr b="1" lang="en" sz="5000">
                <a:latin typeface="Rockwell"/>
                <a:ea typeface="Rockwell"/>
                <a:cs typeface="Rockwell"/>
                <a:sym typeface="Rockwell"/>
              </a:rPr>
              <a:t>DISADVANTAGES</a:t>
            </a:r>
            <a:endParaRPr/>
          </a:p>
        </p:txBody>
      </p:sp>
      <p:sp>
        <p:nvSpPr>
          <p:cNvPr id="151" name="Google Shape;151;p24"/>
          <p:cNvSpPr txBox="1"/>
          <p:nvPr>
            <p:ph idx="1" type="body"/>
          </p:nvPr>
        </p:nvSpPr>
        <p:spPr>
          <a:xfrm>
            <a:off x="9434751" y="-409575"/>
            <a:ext cx="34200" cy="290400"/>
          </a:xfrm>
          <a:prstGeom prst="rect">
            <a:avLst/>
          </a:prstGeom>
          <a:noFill/>
          <a:ln>
            <a:noFill/>
          </a:ln>
        </p:spPr>
        <p:txBody>
          <a:bodyPr anchorCtr="0" anchor="ctr" bIns="34275" lIns="68575" spcFirstLastPara="1" rIns="68575" wrap="square" tIns="34275">
            <a:noAutofit/>
          </a:bodyPr>
          <a:lstStyle/>
          <a:p>
            <a:pPr indent="-88900" lvl="0" marL="177800" rtl="0" algn="l">
              <a:lnSpc>
                <a:spcPct val="110000"/>
              </a:lnSpc>
              <a:spcBef>
                <a:spcPts val="0"/>
              </a:spcBef>
              <a:spcAft>
                <a:spcPts val="1600"/>
              </a:spcAft>
              <a:buClr>
                <a:schemeClr val="lt1"/>
              </a:buClr>
              <a:buSzPts val="1400"/>
              <a:buNone/>
            </a:pPr>
            <a:r>
              <a:t/>
            </a:r>
            <a:endParaRPr sz="1400"/>
          </a:p>
        </p:txBody>
      </p:sp>
      <p:sp>
        <p:nvSpPr>
          <p:cNvPr id="152" name="Google Shape;152;p24"/>
          <p:cNvSpPr txBox="1"/>
          <p:nvPr>
            <p:ph idx="2" type="body"/>
          </p:nvPr>
        </p:nvSpPr>
        <p:spPr>
          <a:xfrm>
            <a:off x="629841" y="1543050"/>
            <a:ext cx="8123700" cy="28587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lt1"/>
              </a:buClr>
              <a:buSzPts val="1500"/>
              <a:buNone/>
            </a:pPr>
            <a:r>
              <a:rPr lang="en" sz="1500"/>
              <a:t>*The app can only give relative data but not accurate data.</a:t>
            </a:r>
            <a:endParaRPr/>
          </a:p>
          <a:p>
            <a:pPr indent="0" lvl="0" marL="0" rtl="0" algn="ctr">
              <a:lnSpc>
                <a:spcPct val="100000"/>
              </a:lnSpc>
              <a:spcBef>
                <a:spcPts val="800"/>
              </a:spcBef>
              <a:spcAft>
                <a:spcPts val="0"/>
              </a:spcAft>
              <a:buClr>
                <a:schemeClr val="lt1"/>
              </a:buClr>
              <a:buSzPts val="1500"/>
              <a:buNone/>
            </a:pPr>
            <a:r>
              <a:rPr b="1" lang="en" sz="1500"/>
              <a:t>Solution</a:t>
            </a:r>
            <a:r>
              <a:rPr lang="en" sz="1500"/>
              <a:t>: Indoor navigation might not need accuracy because there might not be a hindrance in finding indoor locations with relative data.</a:t>
            </a:r>
            <a:endParaRPr/>
          </a:p>
          <a:p>
            <a:pPr indent="0" lvl="0" marL="0" rtl="0" algn="ctr">
              <a:lnSpc>
                <a:spcPct val="100000"/>
              </a:lnSpc>
              <a:spcBef>
                <a:spcPts val="800"/>
              </a:spcBef>
              <a:spcAft>
                <a:spcPts val="0"/>
              </a:spcAft>
              <a:buClr>
                <a:schemeClr val="lt1"/>
              </a:buClr>
              <a:buSzPts val="1500"/>
              <a:buNone/>
            </a:pPr>
            <a:r>
              <a:t/>
            </a:r>
            <a:endParaRPr sz="1500"/>
          </a:p>
          <a:p>
            <a:pPr indent="0" lvl="0" marL="0" rtl="0" algn="ctr">
              <a:lnSpc>
                <a:spcPct val="100000"/>
              </a:lnSpc>
              <a:spcBef>
                <a:spcPts val="800"/>
              </a:spcBef>
              <a:spcAft>
                <a:spcPts val="0"/>
              </a:spcAft>
              <a:buClr>
                <a:schemeClr val="lt1"/>
              </a:buClr>
              <a:buSzPts val="1500"/>
              <a:buNone/>
            </a:pPr>
            <a:r>
              <a:rPr lang="en" sz="1500"/>
              <a:t>*Mostly AR is not compatible in Indian low budget mobiles .</a:t>
            </a:r>
            <a:endParaRPr/>
          </a:p>
          <a:p>
            <a:pPr indent="0" lvl="0" marL="0" rtl="0" algn="ctr">
              <a:lnSpc>
                <a:spcPct val="100000"/>
              </a:lnSpc>
              <a:spcBef>
                <a:spcPts val="800"/>
              </a:spcBef>
              <a:spcAft>
                <a:spcPts val="0"/>
              </a:spcAft>
              <a:buClr>
                <a:schemeClr val="lt1"/>
              </a:buClr>
              <a:buSzPts val="1500"/>
              <a:buNone/>
            </a:pPr>
            <a:r>
              <a:rPr b="1" lang="en" sz="1500"/>
              <a:t>Solution</a:t>
            </a:r>
            <a:r>
              <a:rPr lang="en" sz="1500"/>
              <a:t>: the app has animation instead of AR to support incompatible devices.</a:t>
            </a:r>
            <a:endParaRPr/>
          </a:p>
          <a:p>
            <a:pPr indent="0" lvl="0" marL="0" rtl="0" algn="ctr">
              <a:lnSpc>
                <a:spcPct val="100000"/>
              </a:lnSpc>
              <a:spcBef>
                <a:spcPts val="800"/>
              </a:spcBef>
              <a:spcAft>
                <a:spcPts val="0"/>
              </a:spcAft>
              <a:buClr>
                <a:schemeClr val="lt1"/>
              </a:buClr>
              <a:buSzPts val="1500"/>
              <a:buNone/>
            </a:pPr>
            <a:r>
              <a:t/>
            </a:r>
            <a:endParaRPr sz="1500"/>
          </a:p>
          <a:p>
            <a:pPr indent="0" lvl="0" marL="0" rtl="0" algn="ctr">
              <a:lnSpc>
                <a:spcPct val="100000"/>
              </a:lnSpc>
              <a:spcBef>
                <a:spcPts val="800"/>
              </a:spcBef>
              <a:spcAft>
                <a:spcPts val="0"/>
              </a:spcAft>
              <a:buClr>
                <a:schemeClr val="lt1"/>
              </a:buClr>
              <a:buSzPts val="1500"/>
              <a:buNone/>
            </a:pPr>
            <a:r>
              <a:rPr lang="en" sz="1500"/>
              <a:t>*The user might find it difficult to register in the beginning but will find it useful at the end.</a:t>
            </a:r>
            <a:endParaRPr/>
          </a:p>
          <a:p>
            <a:pPr indent="0" lvl="0" marL="0" rtl="0" algn="ctr">
              <a:lnSpc>
                <a:spcPct val="100000"/>
              </a:lnSpc>
              <a:spcBef>
                <a:spcPts val="800"/>
              </a:spcBef>
              <a:spcAft>
                <a:spcPts val="1600"/>
              </a:spcAft>
              <a:buClr>
                <a:schemeClr val="lt1"/>
              </a:buClr>
              <a:buSzPts val="15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58" name="Google Shape;158;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A Lot of navigation apps like Google Maps are available for navigation but none of them support navigation inside a building by taking into account rooms, corridors and floors. The challenge is to create an app that would show a navigation path in the real world on your mobile device screen. This technology is beneficial to everyday citizens because it allows one to accurately navigate to a specific location in a building they have never been to before, such as government offices, a classroom in a campus, malls/retail stores to show customers the items they would want to purchase etc.</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820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64" name="Google Shape;164;p26"/>
          <p:cNvSpPr txBox="1"/>
          <p:nvPr>
            <p:ph idx="1" type="body"/>
          </p:nvPr>
        </p:nvSpPr>
        <p:spPr>
          <a:xfrm>
            <a:off x="311700" y="1468825"/>
            <a:ext cx="8520600" cy="339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The additional acquisitions of a geospatial data visualization building, measurements of objects and its  ability to find the shortest route to a place including the timings and the no. of steps we have walked make this project unique.The UI shows a map and a 3D view of the specified location inside the building offering better and accurate features with utilization of AI. It also provides a small description of the place which automatically pops on the screen on the app as we walk. This will help the user helping them to navigate what, when and where they need to go and thereby improving the curiosity of the user.The concept can be implemented  and applied in various fields within a short period of time. It can also be used in forests or war zones to exactly locate a place or a path which was lost. The location can be retracted using this app, since it creates </a:t>
            </a:r>
            <a:r>
              <a:rPr lang="en" sz="1400"/>
              <a:t>its</a:t>
            </a:r>
            <a:r>
              <a:rPr lang="en" sz="1400"/>
              <a:t> own custom map rather than downloading the standard maps...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820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70" name="Google Shape;170;p27"/>
          <p:cNvSpPr txBox="1"/>
          <p:nvPr>
            <p:ph idx="1" type="body"/>
          </p:nvPr>
        </p:nvSpPr>
        <p:spPr>
          <a:xfrm>
            <a:off x="311700" y="1468825"/>
            <a:ext cx="85206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Augmented Reality. A Technology that’s not being used in its full potential. We incorporated AR Technology in our application to give immersive guidances through the phone’s camera. The layout of the building is constructed automatically by parameters and sensors such as Pedometer(step counter) and Gyroscope(compass), etc. After the complete generation of the layout, the digital blueprint is fed to the AR module which gives guidance to the user using the camera.</a:t>
            </a:r>
            <a:endParaRPr sz="1400"/>
          </a:p>
        </p:txBody>
      </p:sp>
      <p:sp>
        <p:nvSpPr>
          <p:cNvPr id="171" name="Google Shape;171;p27"/>
          <p:cNvSpPr txBox="1"/>
          <p:nvPr>
            <p:ph idx="1" type="body"/>
          </p:nvPr>
        </p:nvSpPr>
        <p:spPr>
          <a:xfrm>
            <a:off x="244725" y="3645325"/>
            <a:ext cx="16014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Front End</a:t>
            </a:r>
            <a:endParaRPr b="1" sz="900"/>
          </a:p>
          <a:p>
            <a:pPr indent="-285750" lvl="0" marL="457200" rtl="0" algn="l">
              <a:spcBef>
                <a:spcPts val="0"/>
              </a:spcBef>
              <a:spcAft>
                <a:spcPts val="0"/>
              </a:spcAft>
              <a:buSzPts val="900"/>
              <a:buChar char="●"/>
            </a:pPr>
            <a:r>
              <a:rPr lang="en" sz="900"/>
              <a:t>XML</a:t>
            </a:r>
            <a:endParaRPr sz="900"/>
          </a:p>
          <a:p>
            <a:pPr indent="-285750" lvl="0" marL="457200" rtl="0" algn="l">
              <a:spcBef>
                <a:spcPts val="0"/>
              </a:spcBef>
              <a:spcAft>
                <a:spcPts val="0"/>
              </a:spcAft>
              <a:buSzPts val="900"/>
              <a:buChar char="●"/>
            </a:pPr>
            <a:r>
              <a:rPr lang="en" sz="900"/>
              <a:t>Android Studio</a:t>
            </a:r>
            <a:endParaRPr sz="900"/>
          </a:p>
          <a:p>
            <a:pPr indent="-285750" lvl="0" marL="457200" rtl="0" algn="l">
              <a:spcBef>
                <a:spcPts val="0"/>
              </a:spcBef>
              <a:spcAft>
                <a:spcPts val="0"/>
              </a:spcAft>
              <a:buSzPts val="900"/>
              <a:buChar char="●"/>
            </a:pPr>
            <a:r>
              <a:rPr lang="en" sz="900"/>
              <a:t>AR Core</a:t>
            </a:r>
            <a:endParaRPr sz="900"/>
          </a:p>
          <a:p>
            <a:pPr indent="-285750" lvl="0" marL="457200" rtl="0" algn="l">
              <a:spcBef>
                <a:spcPts val="0"/>
              </a:spcBef>
              <a:spcAft>
                <a:spcPts val="0"/>
              </a:spcAft>
              <a:buSzPts val="900"/>
              <a:buChar char="●"/>
            </a:pPr>
            <a:r>
              <a:rPr lang="en" sz="900"/>
              <a:t>Sketchup 3D</a:t>
            </a:r>
            <a:endParaRPr sz="900"/>
          </a:p>
        </p:txBody>
      </p:sp>
      <p:sp>
        <p:nvSpPr>
          <p:cNvPr id="172" name="Google Shape;172;p27"/>
          <p:cNvSpPr txBox="1"/>
          <p:nvPr>
            <p:ph idx="1" type="body"/>
          </p:nvPr>
        </p:nvSpPr>
        <p:spPr>
          <a:xfrm>
            <a:off x="1909675" y="4162525"/>
            <a:ext cx="1601400" cy="5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t>Back End</a:t>
            </a:r>
            <a:endParaRPr b="1" sz="900"/>
          </a:p>
          <a:p>
            <a:pPr indent="-285750" lvl="0" marL="457200" rtl="0" algn="l">
              <a:lnSpc>
                <a:spcPct val="100000"/>
              </a:lnSpc>
              <a:spcBef>
                <a:spcPts val="0"/>
              </a:spcBef>
              <a:spcAft>
                <a:spcPts val="0"/>
              </a:spcAft>
              <a:buSzPts val="900"/>
              <a:buChar char="●"/>
            </a:pPr>
            <a:r>
              <a:rPr lang="en" sz="900"/>
              <a:t>Java</a:t>
            </a:r>
            <a:endParaRPr sz="900"/>
          </a:p>
          <a:p>
            <a:pPr indent="0" lvl="0" marL="0" rtl="0" algn="l">
              <a:spcBef>
                <a:spcPts val="0"/>
              </a:spcBef>
              <a:spcAft>
                <a:spcPts val="1600"/>
              </a:spcAft>
              <a:buNone/>
            </a:pPr>
            <a:r>
              <a:t/>
            </a:r>
            <a:endParaRPr sz="900"/>
          </a:p>
        </p:txBody>
      </p:sp>
      <p:sp>
        <p:nvSpPr>
          <p:cNvPr id="173" name="Google Shape;173;p27"/>
          <p:cNvSpPr txBox="1"/>
          <p:nvPr>
            <p:ph idx="1" type="body"/>
          </p:nvPr>
        </p:nvSpPr>
        <p:spPr>
          <a:xfrm>
            <a:off x="1909675" y="3645325"/>
            <a:ext cx="1601400" cy="5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t>Platform</a:t>
            </a:r>
            <a:endParaRPr b="1" sz="900"/>
          </a:p>
          <a:p>
            <a:pPr indent="-285750" lvl="0" marL="457200" rtl="0" algn="l">
              <a:lnSpc>
                <a:spcPct val="100000"/>
              </a:lnSpc>
              <a:spcBef>
                <a:spcPts val="0"/>
              </a:spcBef>
              <a:spcAft>
                <a:spcPts val="0"/>
              </a:spcAft>
              <a:buSzPts val="900"/>
              <a:buChar char="●"/>
            </a:pPr>
            <a:r>
              <a:rPr lang="en" sz="900"/>
              <a:t>Android</a:t>
            </a:r>
            <a:endParaRPr sz="900"/>
          </a:p>
          <a:p>
            <a:pPr indent="-285750" lvl="0" marL="457200" rtl="0" algn="l">
              <a:lnSpc>
                <a:spcPct val="100000"/>
              </a:lnSpc>
              <a:spcBef>
                <a:spcPts val="0"/>
              </a:spcBef>
              <a:spcAft>
                <a:spcPts val="0"/>
              </a:spcAft>
              <a:buSzPts val="900"/>
              <a:buChar char="●"/>
            </a:pPr>
            <a:r>
              <a:rPr lang="en" sz="900"/>
              <a:t>Windows 10</a:t>
            </a:r>
            <a:endParaRPr sz="900"/>
          </a:p>
          <a:p>
            <a:pPr indent="0" lvl="0" marL="0" rtl="0" algn="l">
              <a:spcBef>
                <a:spcPts val="0"/>
              </a:spcBef>
              <a:spcAft>
                <a:spcPts val="1600"/>
              </a:spcAft>
              <a:buNone/>
            </a:pPr>
            <a:r>
              <a:t/>
            </a:r>
            <a:endParaRPr sz="900"/>
          </a:p>
        </p:txBody>
      </p:sp>
      <p:sp>
        <p:nvSpPr>
          <p:cNvPr id="174" name="Google Shape;174;p27"/>
          <p:cNvSpPr txBox="1"/>
          <p:nvPr>
            <p:ph idx="1" type="body"/>
          </p:nvPr>
        </p:nvSpPr>
        <p:spPr>
          <a:xfrm>
            <a:off x="244725" y="3404125"/>
            <a:ext cx="1601400" cy="31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900"/>
              <a:t>TECHNOLOGY STACK</a:t>
            </a:r>
            <a:endParaRPr sz="900"/>
          </a:p>
        </p:txBody>
      </p:sp>
      <p:pic>
        <p:nvPicPr>
          <p:cNvPr id="175" name="Google Shape;175;p27"/>
          <p:cNvPicPr preferRelativeResize="0"/>
          <p:nvPr/>
        </p:nvPicPr>
        <p:blipFill>
          <a:blip r:embed="rId3">
            <a:alphaModFix/>
          </a:blip>
          <a:stretch>
            <a:fillRect/>
          </a:stretch>
        </p:blipFill>
        <p:spPr>
          <a:xfrm>
            <a:off x="4734605" y="3667225"/>
            <a:ext cx="368745" cy="338319"/>
          </a:xfrm>
          <a:prstGeom prst="rect">
            <a:avLst/>
          </a:prstGeom>
          <a:noFill/>
          <a:ln>
            <a:noFill/>
          </a:ln>
        </p:spPr>
      </p:pic>
      <p:pic>
        <p:nvPicPr>
          <p:cNvPr id="176" name="Google Shape;176;p27"/>
          <p:cNvPicPr preferRelativeResize="0"/>
          <p:nvPr/>
        </p:nvPicPr>
        <p:blipFill>
          <a:blip r:embed="rId4">
            <a:alphaModFix/>
          </a:blip>
          <a:stretch>
            <a:fillRect/>
          </a:stretch>
        </p:blipFill>
        <p:spPr>
          <a:xfrm>
            <a:off x="4022882" y="3694092"/>
            <a:ext cx="569152" cy="284575"/>
          </a:xfrm>
          <a:prstGeom prst="rect">
            <a:avLst/>
          </a:prstGeom>
          <a:noFill/>
          <a:ln>
            <a:noFill/>
          </a:ln>
        </p:spPr>
      </p:pic>
      <p:pic>
        <p:nvPicPr>
          <p:cNvPr id="177" name="Google Shape;177;p27"/>
          <p:cNvPicPr preferRelativeResize="0"/>
          <p:nvPr/>
        </p:nvPicPr>
        <p:blipFill>
          <a:blip r:embed="rId5">
            <a:alphaModFix/>
          </a:blip>
          <a:stretch>
            <a:fillRect/>
          </a:stretch>
        </p:blipFill>
        <p:spPr>
          <a:xfrm>
            <a:off x="4176098" y="4073162"/>
            <a:ext cx="262725" cy="480568"/>
          </a:xfrm>
          <a:prstGeom prst="rect">
            <a:avLst/>
          </a:prstGeom>
          <a:noFill/>
          <a:ln>
            <a:noFill/>
          </a:ln>
        </p:spPr>
      </p:pic>
      <p:pic>
        <p:nvPicPr>
          <p:cNvPr id="178" name="Google Shape;178;p27"/>
          <p:cNvPicPr preferRelativeResize="0"/>
          <p:nvPr/>
        </p:nvPicPr>
        <p:blipFill>
          <a:blip r:embed="rId6">
            <a:alphaModFix/>
          </a:blip>
          <a:stretch>
            <a:fillRect/>
          </a:stretch>
        </p:blipFill>
        <p:spPr>
          <a:xfrm>
            <a:off x="4751612" y="4143356"/>
            <a:ext cx="334728" cy="392940"/>
          </a:xfrm>
          <a:prstGeom prst="rect">
            <a:avLst/>
          </a:prstGeom>
          <a:noFill/>
          <a:ln>
            <a:noFill/>
          </a:ln>
        </p:spPr>
      </p:pic>
      <p:pic>
        <p:nvPicPr>
          <p:cNvPr id="179" name="Google Shape;179;p27"/>
          <p:cNvPicPr preferRelativeResize="0"/>
          <p:nvPr/>
        </p:nvPicPr>
        <p:blipFill>
          <a:blip r:embed="rId7">
            <a:alphaModFix/>
          </a:blip>
          <a:stretch>
            <a:fillRect/>
          </a:stretch>
        </p:blipFill>
        <p:spPr>
          <a:xfrm>
            <a:off x="3504893" y="4173340"/>
            <a:ext cx="399759" cy="380393"/>
          </a:xfrm>
          <a:prstGeom prst="rect">
            <a:avLst/>
          </a:prstGeom>
          <a:noFill/>
          <a:ln>
            <a:noFill/>
          </a:ln>
        </p:spPr>
      </p:pic>
      <p:pic>
        <p:nvPicPr>
          <p:cNvPr id="180" name="Google Shape;180;p27"/>
          <p:cNvPicPr preferRelativeResize="0"/>
          <p:nvPr/>
        </p:nvPicPr>
        <p:blipFill>
          <a:blip r:embed="rId8">
            <a:alphaModFix/>
          </a:blip>
          <a:stretch>
            <a:fillRect/>
          </a:stretch>
        </p:blipFill>
        <p:spPr>
          <a:xfrm>
            <a:off x="3504895" y="3694088"/>
            <a:ext cx="351232" cy="3803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86" name="Google Shape;186;p28"/>
          <p:cNvSpPr txBox="1"/>
          <p:nvPr>
            <p:ph idx="1" type="body"/>
          </p:nvPr>
        </p:nvSpPr>
        <p:spPr>
          <a:xfrm>
            <a:off x="311700" y="145927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Front End</a:t>
            </a:r>
            <a:endParaRPr b="1"/>
          </a:p>
          <a:p>
            <a:pPr indent="-317500" lvl="0" marL="457200" rtl="0" algn="l">
              <a:spcBef>
                <a:spcPts val="0"/>
              </a:spcBef>
              <a:spcAft>
                <a:spcPts val="0"/>
              </a:spcAft>
              <a:buSzPts val="1400"/>
              <a:buChar char="●"/>
            </a:pPr>
            <a:r>
              <a:rPr lang="en" sz="1400"/>
              <a:t>XML</a:t>
            </a:r>
            <a:endParaRPr sz="1400"/>
          </a:p>
          <a:p>
            <a:pPr indent="-317500" lvl="0" marL="457200" rtl="0" algn="l">
              <a:spcBef>
                <a:spcPts val="0"/>
              </a:spcBef>
              <a:spcAft>
                <a:spcPts val="0"/>
              </a:spcAft>
              <a:buSzPts val="1400"/>
              <a:buChar char="●"/>
            </a:pPr>
            <a:r>
              <a:rPr lang="en" sz="1400"/>
              <a:t>Android Studio</a:t>
            </a:r>
            <a:endParaRPr sz="1400"/>
          </a:p>
          <a:p>
            <a:pPr indent="-317500" lvl="0" marL="457200" rtl="0" algn="l">
              <a:spcBef>
                <a:spcPts val="0"/>
              </a:spcBef>
              <a:spcAft>
                <a:spcPts val="0"/>
              </a:spcAft>
              <a:buSzPts val="1400"/>
              <a:buChar char="●"/>
            </a:pPr>
            <a:r>
              <a:rPr lang="en" sz="1400"/>
              <a:t>AR Core</a:t>
            </a:r>
            <a:endParaRPr sz="1400"/>
          </a:p>
          <a:p>
            <a:pPr indent="-317500" lvl="0" marL="457200" rtl="0" algn="l">
              <a:spcBef>
                <a:spcPts val="0"/>
              </a:spcBef>
              <a:spcAft>
                <a:spcPts val="0"/>
              </a:spcAft>
              <a:buSzPts val="1400"/>
              <a:buChar char="●"/>
            </a:pPr>
            <a:r>
              <a:rPr lang="en" sz="1400"/>
              <a:t>Sketchup 3D</a:t>
            </a:r>
            <a:endParaRPr sz="1400"/>
          </a:p>
          <a:p>
            <a:pPr indent="0" lvl="0" marL="0" rtl="0" algn="l">
              <a:lnSpc>
                <a:spcPct val="100000"/>
              </a:lnSpc>
              <a:spcBef>
                <a:spcPts val="1600"/>
              </a:spcBef>
              <a:spcAft>
                <a:spcPts val="0"/>
              </a:spcAft>
              <a:buNone/>
            </a:pPr>
            <a:r>
              <a:rPr b="1" lang="en"/>
              <a:t>Back End</a:t>
            </a:r>
            <a:endParaRPr b="1"/>
          </a:p>
          <a:p>
            <a:pPr indent="-317500" lvl="0" marL="457200" rtl="0" algn="l">
              <a:lnSpc>
                <a:spcPct val="100000"/>
              </a:lnSpc>
              <a:spcBef>
                <a:spcPts val="0"/>
              </a:spcBef>
              <a:spcAft>
                <a:spcPts val="0"/>
              </a:spcAft>
              <a:buSzPts val="1400"/>
              <a:buChar char="●"/>
            </a:pPr>
            <a:r>
              <a:rPr lang="en" sz="1400"/>
              <a:t>Java</a:t>
            </a:r>
            <a:endParaRPr sz="14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Platform</a:t>
            </a:r>
            <a:endParaRPr b="1"/>
          </a:p>
          <a:p>
            <a:pPr indent="-317500" lvl="0" marL="457200" rtl="0" algn="l">
              <a:lnSpc>
                <a:spcPct val="100000"/>
              </a:lnSpc>
              <a:spcBef>
                <a:spcPts val="0"/>
              </a:spcBef>
              <a:spcAft>
                <a:spcPts val="0"/>
              </a:spcAft>
              <a:buSzPts val="1400"/>
              <a:buChar char="●"/>
            </a:pPr>
            <a:r>
              <a:rPr lang="en" sz="1400"/>
              <a:t>Android</a:t>
            </a:r>
            <a:endParaRPr sz="1400"/>
          </a:p>
          <a:p>
            <a:pPr indent="-317500" lvl="0" marL="457200" rtl="0" algn="l">
              <a:lnSpc>
                <a:spcPct val="100000"/>
              </a:lnSpc>
              <a:spcBef>
                <a:spcPts val="0"/>
              </a:spcBef>
              <a:spcAft>
                <a:spcPts val="0"/>
              </a:spcAft>
              <a:buSzPts val="1400"/>
              <a:buChar char="●"/>
            </a:pPr>
            <a:r>
              <a:rPr lang="en" sz="1400"/>
              <a:t>Windows 10</a:t>
            </a:r>
            <a:endParaRPr sz="1400"/>
          </a:p>
          <a:p>
            <a:pPr indent="0" lvl="0" marL="0" rtl="0" algn="l">
              <a:spcBef>
                <a:spcPts val="0"/>
              </a:spcBef>
              <a:spcAft>
                <a:spcPts val="1600"/>
              </a:spcAft>
              <a:buNone/>
            </a:pPr>
            <a:r>
              <a:t/>
            </a:r>
            <a:endParaRPr/>
          </a:p>
        </p:txBody>
      </p:sp>
      <p:pic>
        <p:nvPicPr>
          <p:cNvPr id="187" name="Google Shape;187;p28"/>
          <p:cNvPicPr preferRelativeResize="0"/>
          <p:nvPr/>
        </p:nvPicPr>
        <p:blipFill>
          <a:blip r:embed="rId3">
            <a:alphaModFix/>
          </a:blip>
          <a:stretch>
            <a:fillRect/>
          </a:stretch>
        </p:blipFill>
        <p:spPr>
          <a:xfrm>
            <a:off x="7317804" y="705300"/>
            <a:ext cx="1065020" cy="977151"/>
          </a:xfrm>
          <a:prstGeom prst="rect">
            <a:avLst/>
          </a:prstGeom>
          <a:noFill/>
          <a:ln>
            <a:noFill/>
          </a:ln>
        </p:spPr>
      </p:pic>
      <p:pic>
        <p:nvPicPr>
          <p:cNvPr id="188" name="Google Shape;188;p28"/>
          <p:cNvPicPr preferRelativeResize="0"/>
          <p:nvPr/>
        </p:nvPicPr>
        <p:blipFill>
          <a:blip r:embed="rId4">
            <a:alphaModFix/>
          </a:blip>
          <a:stretch>
            <a:fillRect/>
          </a:stretch>
        </p:blipFill>
        <p:spPr>
          <a:xfrm>
            <a:off x="5262175" y="782900"/>
            <a:ext cx="1643851" cy="821925"/>
          </a:xfrm>
          <a:prstGeom prst="rect">
            <a:avLst/>
          </a:prstGeom>
          <a:noFill/>
          <a:ln>
            <a:noFill/>
          </a:ln>
        </p:spPr>
      </p:pic>
      <p:pic>
        <p:nvPicPr>
          <p:cNvPr id="189" name="Google Shape;189;p28"/>
          <p:cNvPicPr preferRelativeResize="0"/>
          <p:nvPr/>
        </p:nvPicPr>
        <p:blipFill>
          <a:blip r:embed="rId5">
            <a:alphaModFix/>
          </a:blip>
          <a:stretch>
            <a:fillRect/>
          </a:stretch>
        </p:blipFill>
        <p:spPr>
          <a:xfrm>
            <a:off x="5704701" y="1877750"/>
            <a:ext cx="758811" cy="1387997"/>
          </a:xfrm>
          <a:prstGeom prst="rect">
            <a:avLst/>
          </a:prstGeom>
          <a:noFill/>
          <a:ln>
            <a:noFill/>
          </a:ln>
        </p:spPr>
      </p:pic>
      <p:pic>
        <p:nvPicPr>
          <p:cNvPr id="190" name="Google Shape;190;p28"/>
          <p:cNvPicPr preferRelativeResize="0"/>
          <p:nvPr/>
        </p:nvPicPr>
        <p:blipFill>
          <a:blip r:embed="rId6">
            <a:alphaModFix/>
          </a:blip>
          <a:stretch>
            <a:fillRect/>
          </a:stretch>
        </p:blipFill>
        <p:spPr>
          <a:xfrm>
            <a:off x="7366924" y="2080489"/>
            <a:ext cx="966775" cy="1134911"/>
          </a:xfrm>
          <a:prstGeom prst="rect">
            <a:avLst/>
          </a:prstGeom>
          <a:noFill/>
          <a:ln>
            <a:noFill/>
          </a:ln>
        </p:spPr>
      </p:pic>
      <p:pic>
        <p:nvPicPr>
          <p:cNvPr id="191" name="Google Shape;191;p28"/>
          <p:cNvPicPr preferRelativeResize="0"/>
          <p:nvPr/>
        </p:nvPicPr>
        <p:blipFill>
          <a:blip r:embed="rId7">
            <a:alphaModFix/>
          </a:blip>
          <a:stretch>
            <a:fillRect/>
          </a:stretch>
        </p:blipFill>
        <p:spPr>
          <a:xfrm>
            <a:off x="7107140" y="3189560"/>
            <a:ext cx="1643850" cy="1643850"/>
          </a:xfrm>
          <a:prstGeom prst="rect">
            <a:avLst/>
          </a:prstGeom>
          <a:noFill/>
          <a:ln>
            <a:noFill/>
          </a:ln>
        </p:spPr>
      </p:pic>
      <p:pic>
        <p:nvPicPr>
          <p:cNvPr id="192" name="Google Shape;192;p28"/>
          <p:cNvPicPr preferRelativeResize="0"/>
          <p:nvPr/>
        </p:nvPicPr>
        <p:blipFill>
          <a:blip r:embed="rId8">
            <a:alphaModFix/>
          </a:blip>
          <a:stretch>
            <a:fillRect/>
          </a:stretch>
        </p:blipFill>
        <p:spPr>
          <a:xfrm>
            <a:off x="3766098" y="2167089"/>
            <a:ext cx="1154600" cy="1098672"/>
          </a:xfrm>
          <a:prstGeom prst="rect">
            <a:avLst/>
          </a:prstGeom>
          <a:noFill/>
          <a:ln>
            <a:noFill/>
          </a:ln>
        </p:spPr>
      </p:pic>
      <p:pic>
        <p:nvPicPr>
          <p:cNvPr id="193" name="Google Shape;193;p28"/>
          <p:cNvPicPr preferRelativeResize="0"/>
          <p:nvPr/>
        </p:nvPicPr>
        <p:blipFill>
          <a:blip r:embed="rId9">
            <a:alphaModFix/>
          </a:blip>
          <a:stretch>
            <a:fillRect/>
          </a:stretch>
        </p:blipFill>
        <p:spPr>
          <a:xfrm>
            <a:off x="3766105" y="782888"/>
            <a:ext cx="1014443" cy="109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99" name="Google Shape;199;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Highly user friendly Augmented Reality technology makes it easier to navigate through any environment. </a:t>
            </a:r>
            <a:r>
              <a:rPr lang="en" sz="1600"/>
              <a:t>The app spontaneously updates after reaching the desired location. It can be implemented in metro stations, subways and high storey buildings also transmits alert signals in case of emergency. People who </a:t>
            </a:r>
            <a:r>
              <a:rPr lang="en" sz="1600"/>
              <a:t>find</a:t>
            </a:r>
            <a:r>
              <a:rPr lang="en" sz="1600"/>
              <a:t> themselves lost should be able to find the location at a subway or metro park. And in case of emergency if they are in trouble, they can  press the alert button sequence which automatically sends her location to the nearby security personnel through the mobile thereby enabling them to track them.</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205" name="Google Shape;205;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Implementing foot steps tracking integrated with a directional compass.</a:t>
            </a:r>
            <a:endParaRPr sz="1600"/>
          </a:p>
          <a:p>
            <a:pPr indent="-330200" lvl="0" marL="457200" rtl="0" algn="just">
              <a:spcBef>
                <a:spcPts val="0"/>
              </a:spcBef>
              <a:spcAft>
                <a:spcPts val="0"/>
              </a:spcAft>
              <a:buSzPts val="1600"/>
              <a:buChar char="●"/>
            </a:pPr>
            <a:r>
              <a:rPr lang="en" sz="1600"/>
              <a:t>Using Bluetooth transmitters in the building premises. The signal strength intensity mapping adds another input factor to the overall building data.</a:t>
            </a:r>
            <a:endParaRPr sz="1600"/>
          </a:p>
          <a:p>
            <a:pPr indent="-330200" lvl="0" marL="457200" rtl="0" algn="just">
              <a:spcBef>
                <a:spcPts val="0"/>
              </a:spcBef>
              <a:spcAft>
                <a:spcPts val="0"/>
              </a:spcAft>
              <a:buSzPts val="1600"/>
              <a:buChar char="●"/>
            </a:pPr>
            <a:r>
              <a:rPr lang="en" sz="1600"/>
              <a:t>Creating a virtual map using the fragments of data.</a:t>
            </a:r>
            <a:endParaRPr sz="1600"/>
          </a:p>
          <a:p>
            <a:pPr indent="-330200" lvl="0" marL="457200" rtl="0" algn="just">
              <a:spcBef>
                <a:spcPts val="0"/>
              </a:spcBef>
              <a:spcAft>
                <a:spcPts val="0"/>
              </a:spcAft>
              <a:buSzPts val="1600"/>
              <a:buChar char="●"/>
            </a:pPr>
            <a:r>
              <a:rPr lang="en" sz="1600"/>
              <a:t>Providing Augmented Reality based visual guidance for internal/domestic navigation.</a:t>
            </a:r>
            <a:endParaRPr sz="1600"/>
          </a:p>
          <a:p>
            <a:pPr indent="0" lvl="0" marL="457200" rtl="0" algn="just">
              <a:spcBef>
                <a:spcPts val="160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211" name="Google Shape;211;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Practically not entirely accurate results.</a:t>
            </a:r>
            <a:endParaRPr/>
          </a:p>
          <a:p>
            <a:pPr indent="-342900" lvl="0" marL="457200" rtl="0" algn="l">
              <a:spcBef>
                <a:spcPts val="0"/>
              </a:spcBef>
              <a:spcAft>
                <a:spcPts val="0"/>
              </a:spcAft>
              <a:buSzPts val="1800"/>
              <a:buChar char="●"/>
            </a:pPr>
            <a:r>
              <a:rPr lang="en"/>
              <a:t>Involves rapid drain in battery due to over use of sensors and camera.</a:t>
            </a:r>
            <a:endParaRPr/>
          </a:p>
          <a:p>
            <a:pPr indent="-342900" lvl="0" marL="457200" rtl="0" algn="l">
              <a:spcBef>
                <a:spcPts val="0"/>
              </a:spcBef>
              <a:spcAft>
                <a:spcPts val="0"/>
              </a:spcAft>
              <a:buSzPts val="1800"/>
              <a:buChar char="●"/>
            </a:pPr>
            <a:r>
              <a:rPr lang="en"/>
              <a:t>The AI navigation might be difficult for certain scenarios.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82" name="Google Shape;82;p1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STARKILLERS</a:t>
            </a:r>
            <a:endParaRPr/>
          </a:p>
        </p:txBody>
      </p:sp>
      <p:sp>
        <p:nvSpPr>
          <p:cNvPr id="83" name="Google Shape;83;p16"/>
          <p:cNvSpPr txBox="1"/>
          <p:nvPr>
            <p:ph idx="2" type="body"/>
          </p:nvPr>
        </p:nvSpPr>
        <p:spPr>
          <a:xfrm>
            <a:off x="4939500" y="952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Sharwin Xavier</a:t>
            </a:r>
            <a:endParaRPr sz="1600"/>
          </a:p>
          <a:p>
            <a:pPr indent="0" lvl="0" marL="0" rtl="0" algn="l">
              <a:spcBef>
                <a:spcPts val="1600"/>
              </a:spcBef>
              <a:spcAft>
                <a:spcPts val="0"/>
              </a:spcAft>
              <a:buNone/>
            </a:pPr>
            <a:r>
              <a:rPr lang="en" sz="1600"/>
              <a:t>Elizabeth Subhiksha Victoria</a:t>
            </a:r>
            <a:endParaRPr sz="1600"/>
          </a:p>
          <a:p>
            <a:pPr indent="0" lvl="0" marL="0" rtl="0" algn="l">
              <a:spcBef>
                <a:spcPts val="1600"/>
              </a:spcBef>
              <a:spcAft>
                <a:spcPts val="0"/>
              </a:spcAft>
              <a:buNone/>
            </a:pPr>
            <a:r>
              <a:rPr lang="en" sz="1600"/>
              <a:t>Veroni Shwetha</a:t>
            </a:r>
            <a:endParaRPr sz="1600"/>
          </a:p>
          <a:p>
            <a:pPr indent="0" lvl="0" marL="0" rtl="0" algn="l">
              <a:spcBef>
                <a:spcPts val="1600"/>
              </a:spcBef>
              <a:spcAft>
                <a:spcPts val="0"/>
              </a:spcAft>
              <a:buNone/>
            </a:pPr>
            <a:r>
              <a:rPr lang="en" sz="1600"/>
              <a:t>Sandesh A</a:t>
            </a:r>
            <a:endParaRPr sz="1600"/>
          </a:p>
          <a:p>
            <a:pPr indent="0" lvl="0" marL="0" rtl="0" algn="l">
              <a:spcBef>
                <a:spcPts val="1600"/>
              </a:spcBef>
              <a:spcAft>
                <a:spcPts val="0"/>
              </a:spcAft>
              <a:buNone/>
            </a:pPr>
            <a:r>
              <a:rPr lang="en" sz="1600"/>
              <a:t>Praveen Rijal</a:t>
            </a:r>
            <a:endParaRPr sz="1600"/>
          </a:p>
          <a:p>
            <a:pPr indent="0" lvl="0" marL="0" rtl="0" algn="l">
              <a:spcBef>
                <a:spcPts val="1600"/>
              </a:spcBef>
              <a:spcAft>
                <a:spcPts val="1600"/>
              </a:spcAft>
              <a:buNone/>
            </a:pPr>
            <a:r>
              <a:rPr lang="en" sz="1600"/>
              <a:t>Fabian Ferno</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 Nav</a:t>
            </a:r>
            <a:endParaRPr/>
          </a:p>
        </p:txBody>
      </p:sp>
      <p:sp>
        <p:nvSpPr>
          <p:cNvPr id="89" name="Google Shape;89;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Organisation:</a:t>
            </a:r>
            <a:endParaRPr/>
          </a:p>
          <a:p>
            <a:pPr indent="0" lvl="0" marL="0" rtl="0" algn="r">
              <a:spcBef>
                <a:spcPts val="1600"/>
              </a:spcBef>
              <a:spcAft>
                <a:spcPts val="0"/>
              </a:spcAft>
              <a:buNone/>
            </a:pPr>
            <a:r>
              <a:rPr lang="en"/>
              <a:t>Problem Statement:</a:t>
            </a:r>
            <a:endParaRPr/>
          </a:p>
          <a:p>
            <a:pPr indent="0" lvl="0" marL="0" rtl="0" algn="r">
              <a:spcBef>
                <a:spcPts val="1600"/>
              </a:spcBef>
              <a:spcAft>
                <a:spcPts val="0"/>
              </a:spcAft>
              <a:buNone/>
            </a:pPr>
            <a:r>
              <a:rPr lang="en"/>
              <a:t>Problem Statement ID:</a:t>
            </a:r>
            <a:endParaRPr/>
          </a:p>
          <a:p>
            <a:pPr indent="0" lvl="0" marL="0" rtl="0" algn="r">
              <a:spcBef>
                <a:spcPts val="1600"/>
              </a:spcBef>
              <a:spcAft>
                <a:spcPts val="0"/>
              </a:spcAft>
              <a:buNone/>
            </a:pPr>
            <a:r>
              <a:rPr lang="en"/>
              <a:t>Team Name:</a:t>
            </a:r>
            <a:endParaRPr/>
          </a:p>
          <a:p>
            <a:pPr indent="0" lvl="0" marL="0" rtl="0" algn="r">
              <a:spcBef>
                <a:spcPts val="1600"/>
              </a:spcBef>
              <a:spcAft>
                <a:spcPts val="0"/>
              </a:spcAft>
              <a:buNone/>
            </a:pPr>
            <a:r>
              <a:rPr lang="en"/>
              <a:t>Team Leader:</a:t>
            </a:r>
            <a:endParaRPr/>
          </a:p>
          <a:p>
            <a:pPr indent="0" lvl="0" marL="0" rtl="0" algn="r">
              <a:spcBef>
                <a:spcPts val="1600"/>
              </a:spcBef>
              <a:spcAft>
                <a:spcPts val="1600"/>
              </a:spcAft>
              <a:buNone/>
            </a:pPr>
            <a:r>
              <a:rPr lang="en"/>
              <a:t>College Code:</a:t>
            </a:r>
            <a:endParaRPr/>
          </a:p>
        </p:txBody>
      </p:sp>
      <p:sp>
        <p:nvSpPr>
          <p:cNvPr id="90" name="Google Shape;90;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DTE of IT &amp; Cyber Security</a:t>
            </a:r>
            <a:endParaRPr/>
          </a:p>
          <a:p>
            <a:pPr indent="0" lvl="0" marL="0" rtl="0" algn="l">
              <a:spcBef>
                <a:spcPts val="1600"/>
              </a:spcBef>
              <a:spcAft>
                <a:spcPts val="0"/>
              </a:spcAft>
              <a:buNone/>
            </a:pPr>
            <a:r>
              <a:rPr lang="en"/>
              <a:t>Indoor Navigation App</a:t>
            </a:r>
            <a:endParaRPr/>
          </a:p>
          <a:p>
            <a:pPr indent="0" lvl="0" marL="0" rtl="0" algn="l">
              <a:spcBef>
                <a:spcPts val="1600"/>
              </a:spcBef>
              <a:spcAft>
                <a:spcPts val="0"/>
              </a:spcAft>
              <a:buNone/>
            </a:pPr>
            <a:r>
              <a:rPr lang="en"/>
              <a:t>CK139</a:t>
            </a:r>
            <a:endParaRPr/>
          </a:p>
          <a:p>
            <a:pPr indent="0" lvl="0" marL="0" rtl="0" algn="l">
              <a:spcBef>
                <a:spcPts val="1600"/>
              </a:spcBef>
              <a:spcAft>
                <a:spcPts val="0"/>
              </a:spcAft>
              <a:buNone/>
            </a:pPr>
            <a:r>
              <a:rPr lang="en"/>
              <a:t>Starkillers</a:t>
            </a:r>
            <a:endParaRPr/>
          </a:p>
          <a:p>
            <a:pPr indent="0" lvl="0" marL="0" rtl="0" algn="l">
              <a:spcBef>
                <a:spcPts val="1600"/>
              </a:spcBef>
              <a:spcAft>
                <a:spcPts val="0"/>
              </a:spcAft>
              <a:buNone/>
            </a:pPr>
            <a:r>
              <a:rPr lang="en"/>
              <a:t>Fabian Ferno</a:t>
            </a:r>
            <a:endParaRPr/>
          </a:p>
          <a:p>
            <a:pPr indent="0" lvl="0" marL="0" rtl="0" algn="l">
              <a:spcBef>
                <a:spcPts val="1600"/>
              </a:spcBef>
              <a:spcAft>
                <a:spcPts val="1600"/>
              </a:spcAft>
              <a:buNone/>
            </a:pPr>
            <a:r>
              <a:rPr lang="en"/>
              <a:t>3111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6523" y="685799"/>
            <a:ext cx="3566100" cy="843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900"/>
              <a:buFont typeface="Bookman Old Style"/>
              <a:buNone/>
            </a:pPr>
            <a:r>
              <a:rPr lang="en" sz="4900"/>
              <a:t>OUR IDEA</a:t>
            </a:r>
            <a:endParaRPr sz="4900"/>
          </a:p>
        </p:txBody>
      </p:sp>
      <p:pic>
        <p:nvPicPr>
          <p:cNvPr id="96" name="Google Shape;96;p18"/>
          <p:cNvPicPr preferRelativeResize="0"/>
          <p:nvPr>
            <p:ph idx="1" type="body"/>
          </p:nvPr>
        </p:nvPicPr>
        <p:blipFill rotWithShape="1">
          <a:blip r:embed="rId3">
            <a:alphaModFix/>
          </a:blip>
          <a:srcRect b="0" l="0" r="0" t="0"/>
          <a:stretch/>
        </p:blipFill>
        <p:spPr>
          <a:xfrm>
            <a:off x="1223800" y="2162900"/>
            <a:ext cx="1533300" cy="2416200"/>
          </a:xfrm>
          <a:prstGeom prst="rect">
            <a:avLst/>
          </a:prstGeom>
          <a:noFill/>
          <a:ln>
            <a:noFill/>
          </a:ln>
        </p:spPr>
      </p:pic>
      <p:pic>
        <p:nvPicPr>
          <p:cNvPr id="97" name="Google Shape;97;p18"/>
          <p:cNvPicPr preferRelativeResize="0"/>
          <p:nvPr/>
        </p:nvPicPr>
        <p:blipFill rotWithShape="1">
          <a:blip r:embed="rId4">
            <a:alphaModFix/>
          </a:blip>
          <a:srcRect b="0" l="0" r="0" t="0"/>
          <a:stretch/>
        </p:blipFill>
        <p:spPr>
          <a:xfrm>
            <a:off x="4054338" y="168800"/>
            <a:ext cx="1357800" cy="2358000"/>
          </a:xfrm>
          <a:prstGeom prst="rect">
            <a:avLst/>
          </a:prstGeom>
          <a:noFill/>
          <a:ln>
            <a:noFill/>
          </a:ln>
        </p:spPr>
      </p:pic>
      <p:pic>
        <p:nvPicPr>
          <p:cNvPr id="98" name="Google Shape;98;p18"/>
          <p:cNvPicPr preferRelativeResize="0"/>
          <p:nvPr/>
        </p:nvPicPr>
        <p:blipFill rotWithShape="1">
          <a:blip r:embed="rId5">
            <a:alphaModFix/>
          </a:blip>
          <a:srcRect b="0" l="30668" r="30544" t="0"/>
          <a:stretch/>
        </p:blipFill>
        <p:spPr>
          <a:xfrm>
            <a:off x="6709275" y="1611225"/>
            <a:ext cx="1533400" cy="2967800"/>
          </a:xfrm>
          <a:prstGeom prst="rect">
            <a:avLst/>
          </a:prstGeom>
          <a:noFill/>
          <a:ln>
            <a:noFill/>
          </a:ln>
        </p:spPr>
      </p:pic>
      <p:pic>
        <p:nvPicPr>
          <p:cNvPr id="99" name="Google Shape;99;p18"/>
          <p:cNvPicPr preferRelativeResize="0"/>
          <p:nvPr/>
        </p:nvPicPr>
        <p:blipFill rotWithShape="1">
          <a:blip r:embed="rId6">
            <a:alphaModFix/>
          </a:blip>
          <a:srcRect b="0" l="0" r="0" t="0"/>
          <a:stretch/>
        </p:blipFill>
        <p:spPr>
          <a:xfrm>
            <a:off x="4163450" y="3973551"/>
            <a:ext cx="1139475" cy="920700"/>
          </a:xfrm>
          <a:prstGeom prst="rect">
            <a:avLst/>
          </a:prstGeom>
          <a:noFill/>
          <a:ln>
            <a:noFill/>
          </a:ln>
        </p:spPr>
      </p:pic>
      <p:cxnSp>
        <p:nvCxnSpPr>
          <p:cNvPr id="100" name="Google Shape;100;p18"/>
          <p:cNvCxnSpPr>
            <a:endCxn id="99" idx="1"/>
          </p:cNvCxnSpPr>
          <p:nvPr/>
        </p:nvCxnSpPr>
        <p:spPr>
          <a:xfrm>
            <a:off x="2805650" y="3248601"/>
            <a:ext cx="1357800" cy="1185300"/>
          </a:xfrm>
          <a:prstGeom prst="bentConnector3">
            <a:avLst>
              <a:gd fmla="val 50000" name="adj1"/>
            </a:avLst>
          </a:prstGeom>
          <a:noFill/>
          <a:ln cap="flat" cmpd="sng" w="25400">
            <a:solidFill>
              <a:schemeClr val="lt1"/>
            </a:solidFill>
            <a:prstDash val="solid"/>
            <a:round/>
            <a:headEnd len="sm" w="sm" type="none"/>
            <a:tailEnd len="med" w="med" type="triangle"/>
          </a:ln>
          <a:effectLst>
            <a:outerShdw blurRad="50800" rotWithShape="0" dir="5400000" dist="38100" sy="96000">
              <a:srgbClr val="000000">
                <a:alpha val="53730"/>
              </a:srgbClr>
            </a:outerShdw>
          </a:effectLst>
        </p:spPr>
      </p:cxnSp>
      <p:cxnSp>
        <p:nvCxnSpPr>
          <p:cNvPr id="101" name="Google Shape;101;p18"/>
          <p:cNvCxnSpPr>
            <a:stCxn id="97" idx="2"/>
            <a:endCxn id="99" idx="0"/>
          </p:cNvCxnSpPr>
          <p:nvPr/>
        </p:nvCxnSpPr>
        <p:spPr>
          <a:xfrm>
            <a:off x="4733237" y="2526800"/>
            <a:ext cx="0" cy="1446900"/>
          </a:xfrm>
          <a:prstGeom prst="straightConnector1">
            <a:avLst/>
          </a:prstGeom>
          <a:noFill/>
          <a:ln cap="flat" cmpd="sng" w="25400">
            <a:solidFill>
              <a:schemeClr val="lt1"/>
            </a:solidFill>
            <a:prstDash val="solid"/>
            <a:round/>
            <a:headEnd len="sm" w="sm" type="none"/>
            <a:tailEnd len="med" w="med" type="triangle"/>
          </a:ln>
          <a:effectLst>
            <a:outerShdw blurRad="50800" rotWithShape="0" dir="5400000" dist="38100" sy="96000">
              <a:srgbClr val="000000">
                <a:alpha val="53730"/>
              </a:srgbClr>
            </a:outerShdw>
          </a:effectLst>
        </p:spPr>
      </p:cxnSp>
      <p:cxnSp>
        <p:nvCxnSpPr>
          <p:cNvPr id="102" name="Google Shape;102;p18"/>
          <p:cNvCxnSpPr>
            <a:endCxn id="99" idx="3"/>
          </p:cNvCxnSpPr>
          <p:nvPr/>
        </p:nvCxnSpPr>
        <p:spPr>
          <a:xfrm flipH="1">
            <a:off x="5302925" y="3248601"/>
            <a:ext cx="1455000" cy="1185300"/>
          </a:xfrm>
          <a:prstGeom prst="bentConnector3">
            <a:avLst>
              <a:gd fmla="val 50000" name="adj1"/>
            </a:avLst>
          </a:prstGeom>
          <a:noFill/>
          <a:ln cap="flat" cmpd="sng" w="25400">
            <a:solidFill>
              <a:schemeClr val="lt1"/>
            </a:solidFill>
            <a:prstDash val="solid"/>
            <a:round/>
            <a:headEnd len="sm" w="sm" type="none"/>
            <a:tailEnd len="med" w="med" type="triangle"/>
          </a:ln>
          <a:effectLst>
            <a:outerShdw blurRad="50800" rotWithShape="0" dir="5400000" dist="38100" sy="96000">
              <a:srgbClr val="000000">
                <a:alpha val="5373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572200" y="587574"/>
            <a:ext cx="2949000" cy="1288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100"/>
              <a:buFont typeface="Bookman Old Style"/>
              <a:buNone/>
            </a:pPr>
            <a:r>
              <a:rPr lang="en" sz="4100"/>
              <a:t>HOW MAX NAV WORKS?</a:t>
            </a:r>
            <a:endParaRPr sz="4100"/>
          </a:p>
        </p:txBody>
      </p:sp>
      <p:pic>
        <p:nvPicPr>
          <p:cNvPr id="108" name="Google Shape;108;p19"/>
          <p:cNvPicPr preferRelativeResize="0"/>
          <p:nvPr>
            <p:ph idx="1" type="body"/>
          </p:nvPr>
        </p:nvPicPr>
        <p:blipFill rotWithShape="1">
          <a:blip r:embed="rId3">
            <a:alphaModFix/>
          </a:blip>
          <a:srcRect b="0" l="0" r="0" t="0"/>
          <a:stretch/>
        </p:blipFill>
        <p:spPr>
          <a:xfrm>
            <a:off x="4200526" y="587573"/>
            <a:ext cx="2271600" cy="1568100"/>
          </a:xfrm>
          <a:prstGeom prst="rect">
            <a:avLst/>
          </a:prstGeom>
          <a:noFill/>
          <a:ln>
            <a:noFill/>
          </a:ln>
        </p:spPr>
      </p:pic>
      <p:sp>
        <p:nvSpPr>
          <p:cNvPr id="109" name="Google Shape;109;p19"/>
          <p:cNvSpPr txBox="1"/>
          <p:nvPr>
            <p:ph idx="2" type="body"/>
          </p:nvPr>
        </p:nvSpPr>
        <p:spPr>
          <a:xfrm>
            <a:off x="625976" y="1876075"/>
            <a:ext cx="3340200" cy="2114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lt1"/>
              </a:buClr>
              <a:buSzPts val="900"/>
              <a:buNone/>
            </a:pPr>
            <a:r>
              <a:rPr lang="en" sz="1400"/>
              <a:t>MAX NAV INITIALLY ALLOWS THE USER TO REGISTER HIS LOCATION THROUGH BUILDING PLANS OR BY RECORDING HIS PATH USING THE APP AND LATER IT CAN BE USED TO NAVIGATE THROUGH BUILDINGS BY JUST TYPING THE BUILDING CODE.</a:t>
            </a:r>
            <a:endParaRPr sz="1400"/>
          </a:p>
          <a:p>
            <a:pPr indent="0" lvl="0" marL="0" rtl="0" algn="l">
              <a:lnSpc>
                <a:spcPct val="100000"/>
              </a:lnSpc>
              <a:spcBef>
                <a:spcPts val="800"/>
              </a:spcBef>
              <a:spcAft>
                <a:spcPts val="1600"/>
              </a:spcAft>
              <a:buClr>
                <a:schemeClr val="lt1"/>
              </a:buClr>
              <a:buSzPts val="900"/>
              <a:buNone/>
            </a:pPr>
            <a:r>
              <a:rPr lang="en" sz="1400"/>
              <a:t>AUGMENTED REALITY  IS ALSO USED IN COMPATIBLE DEVICES TO GUIDE THE PERSON THROUGH THE CAMERA.</a:t>
            </a:r>
            <a:endParaRPr sz="1400"/>
          </a:p>
        </p:txBody>
      </p:sp>
      <p:pic>
        <p:nvPicPr>
          <p:cNvPr id="110" name="Google Shape;110;p19"/>
          <p:cNvPicPr preferRelativeResize="0"/>
          <p:nvPr/>
        </p:nvPicPr>
        <p:blipFill rotWithShape="1">
          <a:blip r:embed="rId4">
            <a:alphaModFix/>
          </a:blip>
          <a:srcRect b="0" l="0" r="0" t="0"/>
          <a:stretch/>
        </p:blipFill>
        <p:spPr>
          <a:xfrm>
            <a:off x="6487240" y="587573"/>
            <a:ext cx="2286715" cy="3496864"/>
          </a:xfrm>
          <a:prstGeom prst="rect">
            <a:avLst/>
          </a:prstGeom>
          <a:noFill/>
          <a:ln>
            <a:noFill/>
          </a:ln>
        </p:spPr>
      </p:pic>
      <p:pic>
        <p:nvPicPr>
          <p:cNvPr id="111" name="Google Shape;111;p19"/>
          <p:cNvPicPr preferRelativeResize="0"/>
          <p:nvPr/>
        </p:nvPicPr>
        <p:blipFill rotWithShape="1">
          <a:blip r:embed="rId5">
            <a:alphaModFix/>
          </a:blip>
          <a:srcRect b="14515" l="0" r="0" t="0"/>
          <a:stretch/>
        </p:blipFill>
        <p:spPr>
          <a:xfrm>
            <a:off x="6629402" y="1957387"/>
            <a:ext cx="1185863" cy="607219"/>
          </a:xfrm>
          <a:prstGeom prst="rect">
            <a:avLst/>
          </a:prstGeom>
          <a:noFill/>
          <a:ln>
            <a:noFill/>
          </a:ln>
        </p:spPr>
      </p:pic>
      <p:pic>
        <p:nvPicPr>
          <p:cNvPr id="112" name="Google Shape;112;p19"/>
          <p:cNvPicPr preferRelativeResize="0"/>
          <p:nvPr/>
        </p:nvPicPr>
        <p:blipFill rotWithShape="1">
          <a:blip r:embed="rId6">
            <a:alphaModFix/>
          </a:blip>
          <a:srcRect b="0" l="0" r="0" t="0"/>
          <a:stretch/>
        </p:blipFill>
        <p:spPr>
          <a:xfrm>
            <a:off x="4185524" y="2155625"/>
            <a:ext cx="2286715" cy="19288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57625" y="428625"/>
            <a:ext cx="4914900" cy="866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Bookman Old Style"/>
              <a:buNone/>
            </a:pPr>
            <a:r>
              <a:rPr lang="en"/>
              <a:t>HOW WE PLAN BUILDING REGISTRATION?</a:t>
            </a:r>
            <a:endParaRPr/>
          </a:p>
        </p:txBody>
      </p:sp>
      <p:pic>
        <p:nvPicPr>
          <p:cNvPr id="118" name="Google Shape;118;p20"/>
          <p:cNvPicPr preferRelativeResize="0"/>
          <p:nvPr>
            <p:ph idx="1" type="body"/>
          </p:nvPr>
        </p:nvPicPr>
        <p:blipFill rotWithShape="1">
          <a:blip r:embed="rId3">
            <a:alphaModFix/>
          </a:blip>
          <a:srcRect b="0" l="0" r="0" t="0"/>
          <a:stretch/>
        </p:blipFill>
        <p:spPr>
          <a:xfrm>
            <a:off x="0" y="0"/>
            <a:ext cx="2593800" cy="1295400"/>
          </a:xfrm>
          <a:prstGeom prst="rect">
            <a:avLst/>
          </a:prstGeom>
          <a:noFill/>
          <a:ln>
            <a:noFill/>
          </a:ln>
        </p:spPr>
      </p:pic>
      <p:sp>
        <p:nvSpPr>
          <p:cNvPr id="119" name="Google Shape;119;p20"/>
          <p:cNvSpPr txBox="1"/>
          <p:nvPr>
            <p:ph idx="2" type="body"/>
          </p:nvPr>
        </p:nvSpPr>
        <p:spPr>
          <a:xfrm>
            <a:off x="629841" y="1685925"/>
            <a:ext cx="7884300" cy="2571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1"/>
              </a:buClr>
              <a:buSzPts val="1900"/>
              <a:buNone/>
            </a:pPr>
            <a:r>
              <a:rPr lang="en" sz="1900"/>
              <a:t>1. </a:t>
            </a:r>
            <a:r>
              <a:rPr lang="en" sz="1900"/>
              <a:t>We use Pedometer to track the steps of the user and magnetic compass to to find their direction. </a:t>
            </a:r>
            <a:endParaRPr/>
          </a:p>
          <a:p>
            <a:pPr indent="0" lvl="0" marL="0" rtl="0" algn="l">
              <a:lnSpc>
                <a:spcPct val="100000"/>
              </a:lnSpc>
              <a:spcBef>
                <a:spcPts val="800"/>
              </a:spcBef>
              <a:spcAft>
                <a:spcPts val="0"/>
              </a:spcAft>
              <a:buClr>
                <a:schemeClr val="lt1"/>
              </a:buClr>
              <a:buSzPts val="1900"/>
              <a:buNone/>
            </a:pPr>
            <a:r>
              <a:rPr lang="en" sz="1900"/>
              <a:t>2. Every data is recorded first and registered in the app. </a:t>
            </a:r>
            <a:endParaRPr/>
          </a:p>
          <a:p>
            <a:pPr indent="0" lvl="0" marL="0" rtl="0" algn="l">
              <a:lnSpc>
                <a:spcPct val="100000"/>
              </a:lnSpc>
              <a:spcBef>
                <a:spcPts val="800"/>
              </a:spcBef>
              <a:spcAft>
                <a:spcPts val="0"/>
              </a:spcAft>
              <a:buClr>
                <a:schemeClr val="lt1"/>
              </a:buClr>
              <a:buSzPts val="1900"/>
              <a:buNone/>
            </a:pPr>
            <a:r>
              <a:rPr lang="en" sz="1900"/>
              <a:t>3. Each location can be named by the user during registration. (ex: hall, reception, restrooms, auditorium ,.etc )</a:t>
            </a:r>
            <a:endParaRPr/>
          </a:p>
          <a:p>
            <a:pPr indent="0" lvl="0" marL="0" rtl="0" algn="l">
              <a:lnSpc>
                <a:spcPct val="100000"/>
              </a:lnSpc>
              <a:spcBef>
                <a:spcPts val="800"/>
              </a:spcBef>
              <a:spcAft>
                <a:spcPts val="0"/>
              </a:spcAft>
              <a:buClr>
                <a:schemeClr val="lt1"/>
              </a:buClr>
              <a:buSzPts val="1900"/>
              <a:buNone/>
            </a:pPr>
            <a:r>
              <a:rPr lang="en" sz="1900"/>
              <a:t>4. Staircases and Turns in the building are easily marked with the appropriate tools during registration.</a:t>
            </a:r>
            <a:endParaRPr/>
          </a:p>
          <a:p>
            <a:pPr indent="0" lvl="0" marL="0" rtl="0" algn="l">
              <a:lnSpc>
                <a:spcPct val="100000"/>
              </a:lnSpc>
              <a:spcBef>
                <a:spcPts val="800"/>
              </a:spcBef>
              <a:spcAft>
                <a:spcPts val="1600"/>
              </a:spcAft>
              <a:buClr>
                <a:schemeClr val="lt1"/>
              </a:buClr>
              <a:buSzPts val="1900"/>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87921" y="457200"/>
            <a:ext cx="2949000" cy="762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2100"/>
              <a:buFont typeface="Bookman Old Style"/>
              <a:buNone/>
            </a:pPr>
            <a:r>
              <a:t/>
            </a:r>
            <a:endParaRPr/>
          </a:p>
        </p:txBody>
      </p:sp>
      <p:sp>
        <p:nvSpPr>
          <p:cNvPr id="125" name="Google Shape;125;p21"/>
          <p:cNvSpPr txBox="1"/>
          <p:nvPr>
            <p:ph idx="2" type="body"/>
          </p:nvPr>
        </p:nvSpPr>
        <p:spPr>
          <a:xfrm>
            <a:off x="629841" y="1914525"/>
            <a:ext cx="7884300" cy="2487000"/>
          </a:xfrm>
          <a:prstGeom prst="rect">
            <a:avLst/>
          </a:prstGeom>
          <a:noFill/>
          <a:ln>
            <a:noFill/>
          </a:ln>
        </p:spPr>
        <p:txBody>
          <a:bodyPr anchorCtr="0" anchor="t" bIns="34275" lIns="68575" spcFirstLastPara="1" rIns="68575" wrap="square" tIns="34275">
            <a:noAutofit/>
          </a:bodyPr>
          <a:lstStyle/>
          <a:p>
            <a:pPr indent="0" lvl="0" marL="0" rtl="0" algn="ctr">
              <a:lnSpc>
                <a:spcPct val="110000"/>
              </a:lnSpc>
              <a:spcBef>
                <a:spcPts val="0"/>
              </a:spcBef>
              <a:spcAft>
                <a:spcPts val="0"/>
              </a:spcAft>
              <a:buClr>
                <a:schemeClr val="lt1"/>
              </a:buClr>
              <a:buSzPts val="1800"/>
              <a:buNone/>
            </a:pPr>
            <a:r>
              <a:rPr lang="en" sz="1800"/>
              <a:t>5 .After registering the user will be saved along with the navigation he provided under a randomly generated buildcode.</a:t>
            </a:r>
            <a:endParaRPr/>
          </a:p>
          <a:p>
            <a:pPr indent="0" lvl="0" marL="0" rtl="0" algn="ctr">
              <a:lnSpc>
                <a:spcPct val="110000"/>
              </a:lnSpc>
              <a:spcBef>
                <a:spcPts val="800"/>
              </a:spcBef>
              <a:spcAft>
                <a:spcPts val="0"/>
              </a:spcAft>
              <a:buClr>
                <a:schemeClr val="lt1"/>
              </a:buClr>
              <a:buSzPts val="1800"/>
              <a:buNone/>
            </a:pPr>
            <a:r>
              <a:rPr lang="en" sz="1800"/>
              <a:t>6 .The user can also take pics of random spots like rooms for easy identification.</a:t>
            </a:r>
            <a:endParaRPr/>
          </a:p>
          <a:p>
            <a:pPr indent="0" lvl="0" marL="0" rtl="0" algn="ctr">
              <a:lnSpc>
                <a:spcPct val="110000"/>
              </a:lnSpc>
              <a:spcBef>
                <a:spcPts val="800"/>
              </a:spcBef>
              <a:spcAft>
                <a:spcPts val="0"/>
              </a:spcAft>
              <a:buClr>
                <a:schemeClr val="lt1"/>
              </a:buClr>
              <a:buSzPts val="1800"/>
              <a:buNone/>
            </a:pPr>
            <a:r>
              <a:rPr lang="en" sz="1800"/>
              <a:t>7 .Later the code will be used for navigation by public who use this app.</a:t>
            </a:r>
            <a:endParaRPr/>
          </a:p>
          <a:p>
            <a:pPr indent="0" lvl="0" marL="0" rtl="0" algn="ctr">
              <a:lnSpc>
                <a:spcPct val="110000"/>
              </a:lnSpc>
              <a:spcBef>
                <a:spcPts val="800"/>
              </a:spcBef>
              <a:spcAft>
                <a:spcPts val="0"/>
              </a:spcAft>
              <a:buClr>
                <a:schemeClr val="lt1"/>
              </a:buClr>
              <a:buSzPts val="1800"/>
              <a:buNone/>
            </a:pPr>
            <a:r>
              <a:rPr lang="en" sz="1800"/>
              <a:t>8 .Similarly data from multiple users are taken and the code is combined with the location for more accurate Navigation.</a:t>
            </a:r>
            <a:endParaRPr/>
          </a:p>
          <a:p>
            <a:pPr indent="0" lvl="0" marL="0" rtl="0" algn="ctr">
              <a:lnSpc>
                <a:spcPct val="110000"/>
              </a:lnSpc>
              <a:spcBef>
                <a:spcPts val="800"/>
              </a:spcBef>
              <a:spcAft>
                <a:spcPts val="1600"/>
              </a:spcAft>
              <a:buClr>
                <a:schemeClr val="lt1"/>
              </a:buClr>
              <a:buSzPts val="1800"/>
              <a:buNone/>
            </a:pPr>
            <a:r>
              <a:t/>
            </a:r>
            <a:endParaRPr sz="1800"/>
          </a:p>
        </p:txBody>
      </p:sp>
      <p:pic>
        <p:nvPicPr>
          <p:cNvPr id="126" name="Google Shape;126;p21"/>
          <p:cNvPicPr preferRelativeResize="0"/>
          <p:nvPr>
            <p:ph idx="4294967295" type="body"/>
          </p:nvPr>
        </p:nvPicPr>
        <p:blipFill rotWithShape="1">
          <a:blip r:embed="rId3">
            <a:alphaModFix/>
          </a:blip>
          <a:srcRect b="0" l="0" r="0" t="0"/>
          <a:stretch/>
        </p:blipFill>
        <p:spPr>
          <a:xfrm>
            <a:off x="0" y="-13350"/>
            <a:ext cx="3414600" cy="1703100"/>
          </a:xfrm>
          <a:prstGeom prst="rect">
            <a:avLst/>
          </a:prstGeom>
          <a:noFill/>
          <a:ln>
            <a:noFill/>
          </a:ln>
        </p:spPr>
      </p:pic>
      <p:sp>
        <p:nvSpPr>
          <p:cNvPr id="127" name="Google Shape;127;p21"/>
          <p:cNvSpPr txBox="1"/>
          <p:nvPr>
            <p:ph idx="1" type="body"/>
          </p:nvPr>
        </p:nvSpPr>
        <p:spPr>
          <a:xfrm>
            <a:off x="3808548" y="-85725"/>
            <a:ext cx="4642200" cy="85800"/>
          </a:xfrm>
          <a:prstGeom prst="rect">
            <a:avLst/>
          </a:prstGeom>
          <a:noFill/>
          <a:ln>
            <a:noFill/>
          </a:ln>
        </p:spPr>
        <p:txBody>
          <a:bodyPr anchorCtr="0" anchor="ctr" bIns="34275" lIns="68575" spcFirstLastPara="1" rIns="68575" wrap="square" tIns="34275">
            <a:noAutofit/>
          </a:bodyPr>
          <a:lstStyle/>
          <a:p>
            <a:pPr indent="-152400" lvl="0" marL="177800" rtl="0" algn="l">
              <a:lnSpc>
                <a:spcPct val="100000"/>
              </a:lnSpc>
              <a:spcBef>
                <a:spcPts val="0"/>
              </a:spcBef>
              <a:spcAft>
                <a:spcPts val="1600"/>
              </a:spcAft>
              <a:buClr>
                <a:schemeClr val="lt1"/>
              </a:buClr>
              <a:buSzPts val="400"/>
              <a:buNone/>
            </a:pPr>
            <a:r>
              <a:t/>
            </a:r>
            <a:endParaRPr sz="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563836" y="342900"/>
            <a:ext cx="3682200" cy="12003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4500"/>
              <a:buFont typeface="Rockwell"/>
              <a:buNone/>
            </a:pPr>
            <a:r>
              <a:rPr b="1" lang="en" sz="4500">
                <a:latin typeface="Rockwell"/>
                <a:ea typeface="Rockwell"/>
                <a:cs typeface="Rockwell"/>
                <a:sym typeface="Rockwell"/>
              </a:rPr>
              <a:t>HOW TO NAVIGATE?</a:t>
            </a:r>
            <a:endParaRPr/>
          </a:p>
        </p:txBody>
      </p:sp>
      <p:pic>
        <p:nvPicPr>
          <p:cNvPr id="133" name="Google Shape;133;p22"/>
          <p:cNvPicPr preferRelativeResize="0"/>
          <p:nvPr>
            <p:ph idx="1" type="body"/>
          </p:nvPr>
        </p:nvPicPr>
        <p:blipFill rotWithShape="1">
          <a:blip r:embed="rId3">
            <a:alphaModFix/>
          </a:blip>
          <a:srcRect b="0" l="0" r="0" t="0"/>
          <a:stretch/>
        </p:blipFill>
        <p:spPr>
          <a:xfrm>
            <a:off x="793167" y="158262"/>
            <a:ext cx="1607400" cy="1607400"/>
          </a:xfrm>
          <a:prstGeom prst="rect">
            <a:avLst/>
          </a:prstGeom>
          <a:noFill/>
          <a:ln>
            <a:noFill/>
          </a:ln>
        </p:spPr>
      </p:pic>
      <p:sp>
        <p:nvSpPr>
          <p:cNvPr id="134" name="Google Shape;134;p22"/>
          <p:cNvSpPr txBox="1"/>
          <p:nvPr>
            <p:ph idx="2" type="body"/>
          </p:nvPr>
        </p:nvSpPr>
        <p:spPr>
          <a:xfrm>
            <a:off x="629841" y="1765605"/>
            <a:ext cx="7895100" cy="2636100"/>
          </a:xfrm>
          <a:prstGeom prst="rect">
            <a:avLst/>
          </a:prstGeom>
          <a:noFill/>
          <a:ln>
            <a:noFill/>
          </a:ln>
        </p:spPr>
        <p:txBody>
          <a:bodyPr anchorCtr="0" anchor="t" bIns="34275" lIns="68575" spcFirstLastPara="1" rIns="68575" wrap="square" tIns="34275">
            <a:noAutofit/>
          </a:bodyPr>
          <a:lstStyle/>
          <a:p>
            <a:pPr indent="-254000" lvl="0" marL="254000" rtl="0" algn="ctr">
              <a:lnSpc>
                <a:spcPct val="100000"/>
              </a:lnSpc>
              <a:spcBef>
                <a:spcPts val="0"/>
              </a:spcBef>
              <a:spcAft>
                <a:spcPts val="0"/>
              </a:spcAft>
              <a:buClr>
                <a:schemeClr val="lt1"/>
              </a:buClr>
              <a:buSzPts val="1400"/>
              <a:buAutoNum type="arabicPeriod"/>
            </a:pPr>
            <a:r>
              <a:rPr lang="en" sz="1400"/>
              <a:t>After registration, the app will use the AR for compatible devices and animation for others to show the direction .</a:t>
            </a:r>
            <a:endParaRPr/>
          </a:p>
          <a:p>
            <a:pPr indent="-254000" lvl="0" marL="254000" rtl="0" algn="ctr">
              <a:lnSpc>
                <a:spcPct val="100000"/>
              </a:lnSpc>
              <a:spcBef>
                <a:spcPts val="800"/>
              </a:spcBef>
              <a:spcAft>
                <a:spcPts val="0"/>
              </a:spcAft>
              <a:buClr>
                <a:schemeClr val="lt1"/>
              </a:buClr>
              <a:buSzPts val="1400"/>
              <a:buAutoNum type="arabicPeriod"/>
            </a:pPr>
            <a:r>
              <a:rPr lang="en" sz="1400"/>
              <a:t>Any location in that building can be searched and by relevancy app guides the peole to the desired location .</a:t>
            </a:r>
            <a:endParaRPr/>
          </a:p>
          <a:p>
            <a:pPr indent="-254000" lvl="0" marL="254000" rtl="0" algn="ctr">
              <a:lnSpc>
                <a:spcPct val="100000"/>
              </a:lnSpc>
              <a:spcBef>
                <a:spcPts val="800"/>
              </a:spcBef>
              <a:spcAft>
                <a:spcPts val="0"/>
              </a:spcAft>
              <a:buClr>
                <a:schemeClr val="lt1"/>
              </a:buClr>
              <a:buSzPts val="1400"/>
              <a:buAutoNum type="arabicPeriod"/>
            </a:pPr>
            <a:r>
              <a:rPr lang="en" sz="1400"/>
              <a:t>When the person navigates the Augmented reality or animation will give guidelines to the location.</a:t>
            </a:r>
            <a:endParaRPr/>
          </a:p>
          <a:p>
            <a:pPr indent="-254000" lvl="0" marL="254000" rtl="0" algn="ctr">
              <a:lnSpc>
                <a:spcPct val="100000"/>
              </a:lnSpc>
              <a:spcBef>
                <a:spcPts val="800"/>
              </a:spcBef>
              <a:spcAft>
                <a:spcPts val="0"/>
              </a:spcAft>
              <a:buClr>
                <a:schemeClr val="lt1"/>
              </a:buClr>
              <a:buSzPts val="1400"/>
              <a:buAutoNum type="arabicPeriod"/>
            </a:pPr>
            <a:r>
              <a:rPr lang="en" sz="1400"/>
              <a:t>The person will be shown how many steps have been recorded by the user and also the shortest route will be preferred first.when the person gets closer to the location the person will be viewed a pic of how the entrance will be like and maybe a panoramic view of the place.</a:t>
            </a:r>
            <a:endParaRPr/>
          </a:p>
          <a:p>
            <a:pPr indent="0" lvl="0" marL="0" rtl="0" algn="ctr">
              <a:lnSpc>
                <a:spcPct val="100000"/>
              </a:lnSpc>
              <a:spcBef>
                <a:spcPts val="800"/>
              </a:spcBef>
              <a:spcAft>
                <a:spcPts val="0"/>
              </a:spcAft>
              <a:buClr>
                <a:schemeClr val="lt1"/>
              </a:buClr>
              <a:buSzPts val="1100"/>
              <a:buNone/>
            </a:pPr>
            <a:r>
              <a:t/>
            </a:r>
            <a:endParaRPr sz="1100"/>
          </a:p>
          <a:p>
            <a:pPr indent="-177800" lvl="0" marL="254000" rtl="0" algn="ctr">
              <a:lnSpc>
                <a:spcPct val="100000"/>
              </a:lnSpc>
              <a:spcBef>
                <a:spcPts val="800"/>
              </a:spcBef>
              <a:spcAft>
                <a:spcPts val="1600"/>
              </a:spcAft>
              <a:buClr>
                <a:schemeClr val="lt1"/>
              </a:buClr>
              <a:buSzPts val="1100"/>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687921" y="457200"/>
            <a:ext cx="3417300" cy="1076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Rockwell"/>
              <a:buNone/>
            </a:pPr>
            <a:r>
              <a:rPr b="1" lang="en" sz="3600">
                <a:latin typeface="Rockwell"/>
                <a:ea typeface="Rockwell"/>
                <a:cs typeface="Rockwell"/>
                <a:sym typeface="Rockwell"/>
              </a:rPr>
              <a:t>ADVANTAGES</a:t>
            </a:r>
            <a:endParaRPr/>
          </a:p>
        </p:txBody>
      </p:sp>
      <p:pic>
        <p:nvPicPr>
          <p:cNvPr id="140" name="Google Shape;140;p23"/>
          <p:cNvPicPr preferRelativeResize="0"/>
          <p:nvPr>
            <p:ph idx="1" type="body"/>
          </p:nvPr>
        </p:nvPicPr>
        <p:blipFill rotWithShape="1">
          <a:blip r:embed="rId3">
            <a:alphaModFix/>
          </a:blip>
          <a:srcRect b="0" l="0" r="0" t="0"/>
          <a:stretch/>
        </p:blipFill>
        <p:spPr>
          <a:xfrm>
            <a:off x="4199203" y="1139483"/>
            <a:ext cx="1909800" cy="1614300"/>
          </a:xfrm>
          <a:prstGeom prst="rect">
            <a:avLst/>
          </a:prstGeom>
          <a:noFill/>
          <a:ln>
            <a:noFill/>
          </a:ln>
        </p:spPr>
      </p:pic>
      <p:sp>
        <p:nvSpPr>
          <p:cNvPr id="141" name="Google Shape;141;p23"/>
          <p:cNvSpPr txBox="1"/>
          <p:nvPr>
            <p:ph idx="2" type="body"/>
          </p:nvPr>
        </p:nvSpPr>
        <p:spPr>
          <a:xfrm>
            <a:off x="687921" y="1847850"/>
            <a:ext cx="3290700" cy="28383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lt1"/>
              </a:buClr>
              <a:buSzPts val="1400"/>
              <a:buNone/>
            </a:pPr>
            <a:r>
              <a:rPr lang="en" sz="1400"/>
              <a:t>1.This app never uses GPS or Bluetooth transmitters and so it is cost effective.</a:t>
            </a:r>
            <a:endParaRPr/>
          </a:p>
          <a:p>
            <a:pPr indent="0" lvl="0" marL="0" rtl="0" algn="ctr">
              <a:lnSpc>
                <a:spcPct val="100000"/>
              </a:lnSpc>
              <a:spcBef>
                <a:spcPts val="800"/>
              </a:spcBef>
              <a:spcAft>
                <a:spcPts val="0"/>
              </a:spcAft>
              <a:buClr>
                <a:schemeClr val="lt1"/>
              </a:buClr>
              <a:buSzPts val="1400"/>
              <a:buNone/>
            </a:pPr>
            <a:r>
              <a:rPr lang="en" sz="1400"/>
              <a:t>2.The app can be used on all android devices.</a:t>
            </a:r>
            <a:endParaRPr/>
          </a:p>
          <a:p>
            <a:pPr indent="0" lvl="0" marL="0" rtl="0" algn="ctr">
              <a:lnSpc>
                <a:spcPct val="100000"/>
              </a:lnSpc>
              <a:spcBef>
                <a:spcPts val="800"/>
              </a:spcBef>
              <a:spcAft>
                <a:spcPts val="0"/>
              </a:spcAft>
              <a:buClr>
                <a:schemeClr val="lt1"/>
              </a:buClr>
              <a:buSzPts val="1400"/>
              <a:buNone/>
            </a:pPr>
            <a:r>
              <a:rPr lang="en" sz="1400"/>
              <a:t>3.The app can be devised in such a way that it can also be helpu to find a person who is in emergency and also for woman safety.</a:t>
            </a:r>
            <a:endParaRPr/>
          </a:p>
          <a:p>
            <a:pPr indent="0" lvl="0" marL="0" rtl="0" algn="ctr">
              <a:lnSpc>
                <a:spcPct val="100000"/>
              </a:lnSpc>
              <a:spcBef>
                <a:spcPts val="800"/>
              </a:spcBef>
              <a:spcAft>
                <a:spcPts val="1600"/>
              </a:spcAft>
              <a:buClr>
                <a:schemeClr val="lt1"/>
              </a:buClr>
              <a:buSzPts val="1400"/>
              <a:buNone/>
            </a:pPr>
            <a:r>
              <a:rPr lang="en" sz="1400"/>
              <a:t>4.Thus there wont be any need for building guide maps anymore.</a:t>
            </a:r>
            <a:endParaRPr/>
          </a:p>
        </p:txBody>
      </p:sp>
      <p:sp>
        <p:nvSpPr>
          <p:cNvPr id="142" name="Google Shape;142;p23"/>
          <p:cNvSpPr/>
          <p:nvPr/>
        </p:nvSpPr>
        <p:spPr>
          <a:xfrm>
            <a:off x="4199140" y="2753769"/>
            <a:ext cx="1909800" cy="1614300"/>
          </a:xfrm>
          <a:prstGeom prst="mathMultiply">
            <a:avLst>
              <a:gd fmla="val 23520" name="adj1"/>
            </a:avLst>
          </a:prstGeom>
          <a:solidFill>
            <a:srgbClr val="FF0000"/>
          </a:solidFill>
          <a:ln cap="flat" cmpd="sng" w="19050">
            <a:solidFill>
              <a:srgbClr val="C00000"/>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43" name="Google Shape;143;p23"/>
          <p:cNvPicPr preferRelativeResize="0"/>
          <p:nvPr/>
        </p:nvPicPr>
        <p:blipFill rotWithShape="1">
          <a:blip r:embed="rId4">
            <a:alphaModFix/>
          </a:blip>
          <a:srcRect b="0" l="0" r="0" t="0"/>
          <a:stretch/>
        </p:blipFill>
        <p:spPr>
          <a:xfrm>
            <a:off x="6295000" y="1139483"/>
            <a:ext cx="2219160" cy="1614268"/>
          </a:xfrm>
          <a:prstGeom prst="rect">
            <a:avLst/>
          </a:prstGeom>
          <a:noFill/>
          <a:ln>
            <a:noFill/>
          </a:ln>
        </p:spPr>
      </p:pic>
      <p:sp>
        <p:nvSpPr>
          <p:cNvPr id="144" name="Google Shape;144;p23"/>
          <p:cNvSpPr/>
          <p:nvPr/>
        </p:nvSpPr>
        <p:spPr>
          <a:xfrm>
            <a:off x="6329454" y="924696"/>
            <a:ext cx="2184600" cy="1938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b="1" i="0" sz="4100" u="none" cap="none" strike="noStrike">
              <a:solidFill>
                <a:schemeClr val="accent5"/>
              </a:solidFill>
              <a:latin typeface="Rockwell"/>
              <a:ea typeface="Rockwell"/>
              <a:cs typeface="Rockwell"/>
              <a:sym typeface="Rockwell"/>
            </a:endParaRPr>
          </a:p>
          <a:p>
            <a:pPr indent="0" lvl="0" marL="0" marR="0" rtl="0" algn="ctr">
              <a:spcBef>
                <a:spcPts val="0"/>
              </a:spcBef>
              <a:spcAft>
                <a:spcPts val="0"/>
              </a:spcAft>
              <a:buNone/>
            </a:pPr>
            <a:r>
              <a:rPr b="1" i="0" lang="en" sz="4100" u="none" cap="none" strike="noStrike">
                <a:solidFill>
                  <a:schemeClr val="accent5"/>
                </a:solidFill>
                <a:latin typeface="Rockwell"/>
                <a:ea typeface="Rockwell"/>
                <a:cs typeface="Rockwell"/>
                <a:sym typeface="Rockwell"/>
              </a:rPr>
              <a:t>MAX NAV</a:t>
            </a:r>
            <a:endParaRPr sz="1100"/>
          </a:p>
        </p:txBody>
      </p:sp>
      <p:sp>
        <p:nvSpPr>
          <p:cNvPr id="145" name="Google Shape;145;p23"/>
          <p:cNvSpPr/>
          <p:nvPr/>
        </p:nvSpPr>
        <p:spPr>
          <a:xfrm rot="-3472181">
            <a:off x="6796818" y="3091582"/>
            <a:ext cx="1400027" cy="697851"/>
          </a:xfrm>
          <a:prstGeom prst="corner">
            <a:avLst>
              <a:gd fmla="val 50000" name="adj1"/>
              <a:gd fmla="val 50000" name="adj2"/>
            </a:avLst>
          </a:prstGeom>
          <a:solidFill>
            <a:srgbClr val="92D050"/>
          </a:solidFill>
          <a:ln cap="flat" cmpd="sng" w="19050">
            <a:solidFill>
              <a:srgbClr val="738F3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