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Projeto de Análise Automatizada de Documentos Eletrônicos com 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Data: [Inserir data]</a:t>
            </a:r>
          </a:p>
          <a:p>
            <a:r>
              <a:t>Apresentador: [Seu nome]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• Redução de erros manuais e retrabalho</a:t>
            </a:r>
          </a:p>
          <a:p>
            <a:pPr algn="l">
              <a:spcAft>
                <a:spcPts val="1000"/>
              </a:spcAft>
              <a:defRPr sz="1800"/>
            </a:pPr>
            <a:r>
              <a:t>• Processos mais ágeis e confiáveis</a:t>
            </a:r>
          </a:p>
          <a:p>
            <a:pPr algn="l">
              <a:spcAft>
                <a:spcPts val="1000"/>
              </a:spcAft>
              <a:defRPr sz="1800"/>
            </a:pPr>
            <a:r>
              <a:t>• Melhoria na governança documental</a:t>
            </a:r>
          </a:p>
          <a:p>
            <a:pPr algn="l">
              <a:spcAft>
                <a:spcPts val="1000"/>
              </a:spcAft>
              <a:defRPr sz="1800"/>
            </a:pPr>
            <a:r>
              <a:t>• Base para futuras automações e análises avançadas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• Testes com dados reais do sistema</a:t>
            </a:r>
          </a:p>
          <a:p>
            <a:pPr algn="l">
              <a:spcAft>
                <a:spcPts val="1000"/>
              </a:spcAft>
              <a:defRPr sz="1800"/>
            </a:pPr>
            <a:r>
              <a:t>• Ajustes finos e melhoria dos modelos</a:t>
            </a:r>
          </a:p>
          <a:p>
            <a:pPr algn="l">
              <a:spcAft>
                <a:spcPts val="1000"/>
              </a:spcAft>
              <a:defRPr sz="1800"/>
            </a:pPr>
            <a:r>
              <a:t>• Desenvolvimento do dashboard para monitoramento</a:t>
            </a:r>
          </a:p>
          <a:p>
            <a:pPr algn="l">
              <a:spcAft>
                <a:spcPts val="1000"/>
              </a:spcAft>
              <a:defRPr sz="1800"/>
            </a:pPr>
            <a:r>
              <a:t>• Implantação da API em ambiente de produção</a:t>
            </a:r>
          </a:p>
          <a:p>
            <a:pPr algn="l">
              <a:spcAft>
                <a:spcPts val="1000"/>
              </a:spcAft>
              <a:defRPr sz="1800"/>
            </a:pPr>
            <a:r>
              <a:t>• Planejamento de feedback loop para aprendizado contínuo</a:t>
            </a:r>
          </a:p>
          <a:p>
            <a:pPr algn="l">
              <a:spcAft>
                <a:spcPts val="1000"/>
              </a:spcAft>
              <a:defRPr sz="1800"/>
            </a:pPr>
            <a:r>
              <a:t>• Avaliação da containerização e orquestração (Docker, Airflow)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e 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• Abrir espaço para dúvidas, sugestões e alinhamento técnico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• Automatizar a análise do sistema de documentos eletrônicos</a:t>
            </a:r>
          </a:p>
          <a:p>
            <a:pPr algn="l">
              <a:spcAft>
                <a:spcPts val="1000"/>
              </a:spcAft>
              <a:defRPr sz="1800"/>
            </a:pPr>
            <a:r>
              <a:t>• Detectar documentos duplicados</a:t>
            </a:r>
          </a:p>
          <a:p>
            <a:pPr algn="l">
              <a:spcAft>
                <a:spcPts val="1000"/>
              </a:spcAft>
              <a:defRPr sz="1800"/>
            </a:pPr>
            <a:r>
              <a:t>• Identificar trâmites realizados incorretamente</a:t>
            </a:r>
          </a:p>
          <a:p>
            <a:pPr algn="l">
              <a:spcAft>
                <a:spcPts val="1000"/>
              </a:spcAft>
              <a:defRPr sz="1800"/>
            </a:pPr>
            <a:r>
              <a:t>• Encontrar erros no cadastro dos documentos</a:t>
            </a:r>
          </a:p>
          <a:p>
            <a:pPr algn="l">
              <a:spcAft>
                <a:spcPts val="1000"/>
              </a:spcAft>
              <a:defRPr sz="1800"/>
            </a:pPr>
            <a:r>
              <a:t>• Melhorar a eficiência e qualidade do processo documental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Desafios Identificados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• Volume grande de documentos e trâmites</a:t>
            </a:r>
          </a:p>
          <a:p>
            <a:pPr algn="l">
              <a:spcAft>
                <a:spcPts val="1000"/>
              </a:spcAft>
              <a:defRPr sz="1800"/>
            </a:pPr>
            <a:r>
              <a:t>• Dados textuais e estruturados heterogêneos</a:t>
            </a:r>
          </a:p>
          <a:p>
            <a:pPr algn="l">
              <a:spcAft>
                <a:spcPts val="1000"/>
              </a:spcAft>
              <a:defRPr sz="1800"/>
            </a:pPr>
            <a:r>
              <a:t>• Dificuldade em identificar duplicidades e erros manualmente</a:t>
            </a:r>
          </a:p>
          <a:p>
            <a:pPr algn="l">
              <a:spcAft>
                <a:spcPts val="1000"/>
              </a:spcAft>
              <a:defRPr sz="1800"/>
            </a:pPr>
            <a:r>
              <a:t>• Necessidade de integração com sistema legado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Visão Geral da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• Uso de Inteligência Artificial para análise textual e estruturada</a:t>
            </a:r>
          </a:p>
          <a:p>
            <a:pPr algn="l">
              <a:spcAft>
                <a:spcPts val="1000"/>
              </a:spcAft>
              <a:defRPr sz="1800"/>
            </a:pPr>
            <a:r>
              <a:t>• Pipeline automatizada para pré-processamento, treino e avaliação</a:t>
            </a:r>
          </a:p>
          <a:p>
            <a:pPr algn="l">
              <a:spcAft>
                <a:spcPts val="1000"/>
              </a:spcAft>
              <a:defRPr sz="1800"/>
            </a:pPr>
            <a:r>
              <a:t>• API para integração com sistema existente</a:t>
            </a:r>
          </a:p>
          <a:p>
            <a:pPr algn="l">
              <a:spcAft>
                <a:spcPts val="1000"/>
              </a:spcAft>
              <a:defRPr sz="1800"/>
            </a:pPr>
            <a:r>
              <a:t>• Dashboard para monitoramento e feedback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Etapas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1. Entendimento e Coleta: Mapear dados, entender tipos de documentos e erros</a:t>
            </a:r>
          </a:p>
          <a:p>
            <a:pPr algn="l">
              <a:spcAft>
                <a:spcPts val="1000"/>
              </a:spcAft>
              <a:defRPr sz="1800"/>
            </a:pPr>
            <a:r>
              <a:t>2. Pré-processamento: Limpeza, normalização e preparação dos dados</a:t>
            </a:r>
          </a:p>
          <a:p>
            <a:pPr algn="l">
              <a:spcAft>
                <a:spcPts val="1000"/>
              </a:spcAft>
              <a:defRPr sz="1800"/>
            </a:pPr>
            <a:r>
              <a:t>3. Extração de Features: Transformar texto em vetores, preparar dados estruturados</a:t>
            </a:r>
          </a:p>
          <a:p>
            <a:pPr algn="l">
              <a:spcAft>
                <a:spcPts val="1000"/>
              </a:spcAft>
              <a:defRPr sz="1800"/>
            </a:pPr>
            <a:r>
              <a:t>4. Treinamento de Modelos: Construir e validar modelos de classificação e detecção</a:t>
            </a:r>
          </a:p>
          <a:p>
            <a:pPr algn="l">
              <a:spcAft>
                <a:spcPts val="1000"/>
              </a:spcAft>
              <a:defRPr sz="1800"/>
            </a:pPr>
            <a:r>
              <a:t>5. Validação e Ajustes: Avaliar desempenho, ajustar hiperparâmetros</a:t>
            </a:r>
          </a:p>
          <a:p>
            <a:pPr algn="l">
              <a:spcAft>
                <a:spcPts val="1000"/>
              </a:spcAft>
              <a:defRPr sz="1800"/>
            </a:pPr>
            <a:r>
              <a:t>6. Implementação e Deploy: API para inferência, integração com sistema, dashboards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Arquitetura do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Sistema de Documentos &lt;--&gt; API de IA &lt;--&gt; Modelo de IA</a:t>
            </a:r>
          </a:p>
          <a:p>
            <a:pPr algn="l">
              <a:spcAft>
                <a:spcPts val="1000"/>
              </a:spcAft>
              <a:defRPr sz="1800"/>
            </a:pPr>
            <a:r>
              <a:t>                                   |</a:t>
            </a:r>
          </a:p>
          <a:p>
            <a:pPr algn="l">
              <a:spcAft>
                <a:spcPts val="1000"/>
              </a:spcAft>
              <a:defRPr sz="1800"/>
            </a:pPr>
            <a:r>
              <a:t>                                   v</a:t>
            </a:r>
          </a:p>
          <a:p>
            <a:pPr algn="l">
              <a:spcAft>
                <a:spcPts val="1000"/>
              </a:spcAft>
              <a:defRPr sz="1800"/>
            </a:pPr>
            <a:r>
              <a:t>                            Banco de Resultados</a:t>
            </a:r>
          </a:p>
          <a:p>
            <a:pPr algn="l">
              <a:spcAft>
                <a:spcPts val="1000"/>
              </a:spcAft>
              <a:defRPr sz="1800"/>
            </a:pPr>
            <a:r>
              <a:t>                                   |</a:t>
            </a:r>
          </a:p>
          <a:p>
            <a:pPr algn="l">
              <a:spcAft>
                <a:spcPts val="1000"/>
              </a:spcAft>
              <a:defRPr sz="1800"/>
            </a:pPr>
            <a:r>
              <a:t>                                   v</a:t>
            </a:r>
          </a:p>
          <a:p>
            <a:pPr algn="l">
              <a:spcAft>
                <a:spcPts val="1000"/>
              </a:spcAft>
              <a:defRPr sz="1800"/>
            </a:pPr>
            <a:r>
              <a:t>                              Dashboard</a:t>
            </a:r>
          </a:p>
          <a:p>
            <a:pPr algn="l">
              <a:spcAft>
                <a:spcPts val="1000"/>
              </a:spcAft>
              <a:defRPr sz="1800"/>
            </a:pPr>
          </a:p>
          <a:p>
            <a:pPr algn="l">
              <a:spcAft>
                <a:spcPts val="1000"/>
              </a:spcAft>
              <a:defRPr sz="1800"/>
            </a:pPr>
            <a:r>
              <a:t>• API recebe documentos e retorna análises</a:t>
            </a:r>
          </a:p>
          <a:p>
            <a:pPr algn="l">
              <a:spcAft>
                <a:spcPts val="1000"/>
              </a:spcAft>
              <a:defRPr sz="1800"/>
            </a:pPr>
            <a:r>
              <a:t>• Modelo treinado para detectar duplicados, erros e anomalias</a:t>
            </a:r>
          </a:p>
          <a:p>
            <a:pPr algn="l">
              <a:spcAft>
                <a:spcPts val="1000"/>
              </a:spcAft>
              <a:defRPr sz="1800"/>
            </a:pPr>
            <a:r>
              <a:t>• Banco armazena logs e resultados para auditoria</a:t>
            </a:r>
          </a:p>
          <a:p>
            <a:pPr algn="l">
              <a:spcAft>
                <a:spcPts val="1000"/>
              </a:spcAft>
              <a:defRPr sz="1800"/>
            </a:pPr>
            <a:r>
              <a:t>• Dashboard para revisão e feedback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• Python: linguagem principal</a:t>
            </a:r>
          </a:p>
          <a:p>
            <a:pPr algn="l">
              <a:spcAft>
                <a:spcPts val="1000"/>
              </a:spcAft>
              <a:defRPr sz="1800"/>
            </a:pPr>
            <a:r>
              <a:t>• Pandas, scikit-learn, XGBoost: manipulação de dados e modelos</a:t>
            </a:r>
          </a:p>
          <a:p>
            <a:pPr algn="l">
              <a:spcAft>
                <a:spcPts val="1000"/>
              </a:spcAft>
              <a:defRPr sz="1800"/>
            </a:pPr>
            <a:r>
              <a:t>• spaCy: pré-processamento de texto em português</a:t>
            </a:r>
          </a:p>
          <a:p>
            <a:pPr algn="l">
              <a:spcAft>
                <a:spcPts val="1000"/>
              </a:spcAft>
              <a:defRPr sz="1800"/>
            </a:pPr>
            <a:r>
              <a:t>• transformers (Hugging Face): embeddings avançados (opcional)</a:t>
            </a:r>
          </a:p>
          <a:p>
            <a:pPr algn="l">
              <a:spcAft>
                <a:spcPts val="1000"/>
              </a:spcAft>
              <a:defRPr sz="1800"/>
            </a:pPr>
            <a:r>
              <a:t>• FastAPI: API REST para integração</a:t>
            </a:r>
          </a:p>
          <a:p>
            <a:pPr algn="l">
              <a:spcAft>
                <a:spcPts val="1000"/>
              </a:spcAft>
              <a:defRPr sz="1800"/>
            </a:pPr>
            <a:r>
              <a:t>• Uvicorn: servidor ASGI para API</a:t>
            </a:r>
          </a:p>
          <a:p>
            <a:pPr algn="l">
              <a:spcAft>
                <a:spcPts val="1000"/>
              </a:spcAft>
              <a:defRPr sz="1800"/>
            </a:pPr>
            <a:r>
              <a:t>• Joblib: serialização de modelos e vetorizadores</a:t>
            </a:r>
          </a:p>
          <a:p>
            <a:pPr algn="l">
              <a:spcAft>
                <a:spcPts val="1000"/>
              </a:spcAft>
              <a:defRPr sz="1800"/>
            </a:pPr>
            <a:r>
              <a:t>• FAISS: busca rápida por similaridade (duplicados)</a:t>
            </a:r>
          </a:p>
          <a:p>
            <a:pPr algn="l">
              <a:spcAft>
                <a:spcPts val="1000"/>
              </a:spcAft>
              <a:defRPr sz="1800"/>
            </a:pPr>
            <a:r>
              <a:t>• Docker (futuro): containerização e deploy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Automatizada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• Carregamento e limpeza dos dados</a:t>
            </a:r>
          </a:p>
          <a:p>
            <a:pPr algn="l">
              <a:spcAft>
                <a:spcPts val="1000"/>
              </a:spcAft>
              <a:defRPr sz="1800"/>
            </a:pPr>
            <a:r>
              <a:t>• Extração e transformação das features</a:t>
            </a:r>
          </a:p>
          <a:p>
            <a:pPr algn="l">
              <a:spcAft>
                <a:spcPts val="1000"/>
              </a:spcAft>
              <a:defRPr sz="1800"/>
            </a:pPr>
            <a:r>
              <a:t>• Treinamento e validação do modelo</a:t>
            </a:r>
          </a:p>
          <a:p>
            <a:pPr algn="l">
              <a:spcAft>
                <a:spcPts val="1000"/>
              </a:spcAft>
              <a:defRPr sz="1800"/>
            </a:pPr>
            <a:r>
              <a:t>• Armazenamento dos artefatos (modelos, vetorizadores)</a:t>
            </a:r>
          </a:p>
          <a:p>
            <a:pPr algn="l">
              <a:spcAft>
                <a:spcPts val="1000"/>
              </a:spcAft>
              <a:defRPr sz="1800"/>
            </a:pPr>
            <a:r>
              <a:t>• Pode ser executada via script Python</a:t>
            </a:r>
          </a:p>
          <a:p>
            <a:pPr algn="l">
              <a:spcAft>
                <a:spcPts val="1000"/>
              </a:spcAft>
              <a:defRPr sz="1800"/>
            </a:pPr>
            <a:r>
              <a:t>• Facilita re-treinamento e atualização periódica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Exemplos de Uso da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• Endpoint REST para análise rápida</a:t>
            </a:r>
          </a:p>
          <a:p>
            <a:pPr algn="l">
              <a:spcAft>
                <a:spcPts val="1000"/>
              </a:spcAft>
              <a:defRPr sz="1800"/>
            </a:pPr>
            <a:r>
              <a:t>• Entrada: texto do documento + campos auxiliares</a:t>
            </a:r>
          </a:p>
          <a:p>
            <a:pPr algn="l">
              <a:spcAft>
                <a:spcPts val="1000"/>
              </a:spcAft>
              <a:defRPr sz="1800"/>
            </a:pPr>
            <a:r>
              <a:t>• Saída: indicação de erro, duplicidade ou inconsistência</a:t>
            </a:r>
          </a:p>
          <a:p>
            <a:pPr algn="l">
              <a:spcAft>
                <a:spcPts val="1000"/>
              </a:spcAft>
              <a:defRPr sz="1800"/>
            </a:pPr>
            <a:r>
              <a:t>• Pode ser integrada ao sistema legado para análises em tempo real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