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42" r:id="rId5"/>
    <p:sldId id="374" r:id="rId6"/>
    <p:sldId id="359" r:id="rId7"/>
    <p:sldId id="373" r:id="rId8"/>
    <p:sldId id="382" r:id="rId9"/>
    <p:sldId id="375" r:id="rId10"/>
    <p:sldId id="365" r:id="rId11"/>
    <p:sldId id="377" r:id="rId12"/>
    <p:sldId id="376" r:id="rId13"/>
    <p:sldId id="378" r:id="rId14"/>
    <p:sldId id="383" r:id="rId15"/>
    <p:sldId id="379" r:id="rId16"/>
    <p:sldId id="384" r:id="rId17"/>
    <p:sldId id="380" r:id="rId18"/>
    <p:sldId id="385" r:id="rId19"/>
    <p:sldId id="386" r:id="rId20"/>
    <p:sldId id="387" r:id="rId21"/>
    <p:sldId id="388" r:id="rId22"/>
    <p:sldId id="3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78" d="100"/>
          <a:sy n="78" d="100"/>
        </p:scale>
        <p:origin x="87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4/5/2025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D51EC-3CBB-7A3E-0582-2A99D5C4C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671B2F-1651-25A8-0E90-9001D182D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B78119-B7AC-E7F9-0F8C-BC6FCA89D8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C51E14-4E14-2ACA-9533-D09869F6436C}"/>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619761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90CCD-1F73-6FA1-BEBF-E4A110698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A4DDDA-5F90-21BF-9746-804AAA38C4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B8D3F-2113-A142-8227-3234C6A2ED7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2E5D43-CD84-47C7-1504-CE2AACB0BB12}"/>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3553498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C6220-56B6-AEA8-62DC-A7BDDB41D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8FE1D-7F88-BC67-0621-18DDEBD47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A5BC3-A6FE-426C-56EC-72FEDD3E71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12BAA9-9D86-F494-84F0-A3793B423456}"/>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2661812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DE2AF-7CF8-D823-CF78-D98A67DC2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FAAC76-FC1F-E656-2BEE-A22142CE05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75E79-EE86-4EC2-CC77-47AF4186E7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D474BE-9514-A846-C596-577F4296A0E6}"/>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280373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E0D71-B0C1-BCD6-08B7-5AA3D7AEC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D9454-2E9A-9B5B-8342-727850721B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69B348-1179-68A8-28DD-670A847DB2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6E6C73-DCFF-AC70-BB17-5927C1213687}"/>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1167452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98FBF-F322-615A-48CC-830A033A2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120C74-2205-F7A3-9AAD-485AE46322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DDD732-F05A-F1FA-36A6-EE92832956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AA641A-DDA1-B30F-A367-BA6A2A800CE4}"/>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56900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DBD1-A735-9480-5798-346030E22A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5F26F0-940A-2044-F1DF-D278E5DE2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B3540D-3D32-F5E6-064D-185D1E4983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BC6E46-AD17-EC40-E67C-CC775608D92C}"/>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185977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AI-assisted design</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Case studies</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0476"/>
            <a:ext cx="4352662" cy="646963"/>
          </a:xfrm>
        </p:spPr>
        <p:txBody>
          <a:bodyPr/>
          <a:lstStyle/>
          <a:p>
            <a:r>
              <a:rPr lang="en-US" sz="1800" dirty="0"/>
              <a:t>3.2.1. Design Automation Generation and Optimization</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dirty="0"/>
              <a:t> </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5" name="TextBox 4">
            <a:extLst>
              <a:ext uri="{FF2B5EF4-FFF2-40B4-BE49-F238E27FC236}">
                <a16:creationId xmlns:a16="http://schemas.microsoft.com/office/drawing/2014/main" id="{5AAF6156-78A9-5EC0-56A9-94122D584827}"/>
              </a:ext>
            </a:extLst>
          </p:cNvPr>
          <p:cNvSpPr txBox="1"/>
          <p:nvPr/>
        </p:nvSpPr>
        <p:spPr>
          <a:xfrm>
            <a:off x="589935" y="780997"/>
            <a:ext cx="4778478" cy="5355312"/>
          </a:xfrm>
          <a:prstGeom prst="rect">
            <a:avLst/>
          </a:prstGeom>
          <a:noFill/>
        </p:spPr>
        <p:txBody>
          <a:bodyPr wrap="square" rtlCol="0">
            <a:spAutoFit/>
          </a:bodyPr>
          <a:lstStyle/>
          <a:p>
            <a:pPr algn="just"/>
            <a:r>
              <a:rPr lang="en-US" dirty="0">
                <a:solidFill>
                  <a:schemeClr val="bg1"/>
                </a:solidFill>
              </a:rPr>
              <a:t>This section elaborates on the profound shift from traditional design methodologies to generative design, where artificial intelligence plays a pivotal role in reshaping creative processes. The authors emphasize that AI enables architects to transcend the limitations of human cognition by generating a multitude of design alternatives based on predefined parameters. This paradigm does not merely automate drawing tasks but redefines architectural creativity as a collaborative interplay between human intuition and machine-driven exploration. The integration of genetic algorithms, evolutionary strategies, and machine learning methods empowers designers to iteratively evolve architectural solutions, leading to a broader, more nuanced design space that was previously unattainable.</a:t>
            </a:r>
          </a:p>
        </p:txBody>
      </p:sp>
    </p:spTree>
    <p:extLst>
      <p:ext uri="{BB962C8B-B14F-4D97-AF65-F5344CB8AC3E}">
        <p14:creationId xmlns:p14="http://schemas.microsoft.com/office/powerpoint/2010/main" val="910315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6FF0-823F-DAA6-8197-B7A2E318C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228165-859D-913E-45D3-4EFAE25B9F1B}"/>
              </a:ext>
            </a:extLst>
          </p:cNvPr>
          <p:cNvSpPr>
            <a:spLocks noGrp="1"/>
          </p:cNvSpPr>
          <p:nvPr>
            <p:ph type="title"/>
          </p:nvPr>
        </p:nvSpPr>
        <p:spPr>
          <a:xfrm>
            <a:off x="6773265" y="1759971"/>
            <a:ext cx="4604283" cy="646963"/>
          </a:xfrm>
        </p:spPr>
        <p:txBody>
          <a:bodyPr/>
          <a:lstStyle/>
          <a:p>
            <a:r>
              <a:rPr lang="en-US" sz="1800" dirty="0"/>
              <a:t>3.2.2. Building Industrialization and Intelligent Construction</a:t>
            </a:r>
          </a:p>
        </p:txBody>
      </p:sp>
      <p:pic>
        <p:nvPicPr>
          <p:cNvPr id="6" name="Picture Placeholder 5" descr="A blue and purple spiral">
            <a:extLst>
              <a:ext uri="{FF2B5EF4-FFF2-40B4-BE49-F238E27FC236}">
                <a16:creationId xmlns:a16="http://schemas.microsoft.com/office/drawing/2014/main" id="{732D47BD-4F1C-6E1F-4F95-6F5AC66B648E}"/>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C1DF18EF-03A2-EA61-907D-1AFC66D551A2}"/>
              </a:ext>
            </a:extLst>
          </p:cNvPr>
          <p:cNvSpPr>
            <a:spLocks noGrp="1"/>
          </p:cNvSpPr>
          <p:nvPr>
            <p:ph sz="quarter" idx="36"/>
          </p:nvPr>
        </p:nvSpPr>
        <p:spPr>
          <a:xfrm>
            <a:off x="6889627" y="3104277"/>
            <a:ext cx="4371560" cy="3022201"/>
          </a:xfrm>
        </p:spPr>
        <p:txBody>
          <a:bodyPr/>
          <a:lstStyle/>
          <a:p>
            <a:r>
              <a:rPr lang="en-US" dirty="0"/>
              <a:t> </a:t>
            </a:r>
          </a:p>
        </p:txBody>
      </p:sp>
      <p:sp>
        <p:nvSpPr>
          <p:cNvPr id="4" name="Slide Number Placeholder 3">
            <a:extLst>
              <a:ext uri="{FF2B5EF4-FFF2-40B4-BE49-F238E27FC236}">
                <a16:creationId xmlns:a16="http://schemas.microsoft.com/office/drawing/2014/main" id="{A1BB9917-1BCE-9DF8-1945-94B0DA38BA2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5" name="TextBox 4">
            <a:extLst>
              <a:ext uri="{FF2B5EF4-FFF2-40B4-BE49-F238E27FC236}">
                <a16:creationId xmlns:a16="http://schemas.microsoft.com/office/drawing/2014/main" id="{1B64BD05-7DD1-D801-7066-3B805BDB9AE1}"/>
              </a:ext>
            </a:extLst>
          </p:cNvPr>
          <p:cNvSpPr txBox="1"/>
          <p:nvPr/>
        </p:nvSpPr>
        <p:spPr>
          <a:xfrm>
            <a:off x="589935" y="780997"/>
            <a:ext cx="4778478" cy="5355312"/>
          </a:xfrm>
          <a:prstGeom prst="rect">
            <a:avLst/>
          </a:prstGeom>
          <a:noFill/>
        </p:spPr>
        <p:txBody>
          <a:bodyPr wrap="square" rtlCol="0">
            <a:spAutoFit/>
          </a:bodyPr>
          <a:lstStyle/>
          <a:p>
            <a:pPr algn="just"/>
            <a:r>
              <a:rPr lang="en-US" dirty="0">
                <a:solidFill>
                  <a:schemeClr val="bg1"/>
                </a:solidFill>
              </a:rPr>
              <a:t>Here, the discourse pivots toward AI’s role in </a:t>
            </a:r>
            <a:r>
              <a:rPr lang="en-US" b="1" dirty="0">
                <a:solidFill>
                  <a:schemeClr val="bg1"/>
                </a:solidFill>
              </a:rPr>
              <a:t>performance optimization</a:t>
            </a:r>
            <a:r>
              <a:rPr lang="en-US" dirty="0">
                <a:solidFill>
                  <a:schemeClr val="bg1"/>
                </a:solidFill>
              </a:rPr>
              <a:t>, wherein design is guided not only by aesthetic or formal considerations but also by quantifiable performance metrics. Through the application of </a:t>
            </a:r>
            <a:r>
              <a:rPr lang="en-US" b="1" dirty="0">
                <a:solidFill>
                  <a:schemeClr val="bg1"/>
                </a:solidFill>
              </a:rPr>
              <a:t>multi-objective optimization algorithms</a:t>
            </a:r>
            <a:r>
              <a:rPr lang="en-US" dirty="0">
                <a:solidFill>
                  <a:schemeClr val="bg1"/>
                </a:solidFill>
              </a:rPr>
              <a:t>, architects can simultaneously address conflicting goals—such as maximizing daylight while minimizing heat gain—within a single design iteration. The section underscores the strategic use of </a:t>
            </a:r>
            <a:r>
              <a:rPr lang="en-US" b="1" dirty="0">
                <a:solidFill>
                  <a:schemeClr val="bg1"/>
                </a:solidFill>
              </a:rPr>
              <a:t>data-driven simulations</a:t>
            </a:r>
            <a:r>
              <a:rPr lang="en-US" dirty="0">
                <a:solidFill>
                  <a:schemeClr val="bg1"/>
                </a:solidFill>
              </a:rPr>
              <a:t>, which enable real-time feedback and rapid design calibration. The ability of AI to predict and enhance building performance across energy efficiency, environmental responsiveness, and material efficiency underscores its transformative value in sustainable architecture.</a:t>
            </a:r>
          </a:p>
        </p:txBody>
      </p:sp>
    </p:spTree>
    <p:extLst>
      <p:ext uri="{BB962C8B-B14F-4D97-AF65-F5344CB8AC3E}">
        <p14:creationId xmlns:p14="http://schemas.microsoft.com/office/powerpoint/2010/main" val="342025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771975" y="1356852"/>
            <a:ext cx="3736630" cy="1016894"/>
          </a:xfrm>
        </p:spPr>
        <p:txBody>
          <a:bodyPr/>
          <a:lstStyle/>
          <a:p>
            <a:r>
              <a:rPr lang="en-US" sz="1800" dirty="0"/>
              <a:t>3.2.3. Building Energy Consumption Forecast</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dirty="0"/>
              <a:t> </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1313396444"/>
              </p:ext>
            </p:extLst>
          </p:nvPr>
        </p:nvGraphicFramePr>
        <p:xfrm>
          <a:off x="3900527" y="344129"/>
          <a:ext cx="8291473" cy="6316679"/>
        </p:xfrm>
        <a:graphic>
          <a:graphicData uri="http://schemas.openxmlformats.org/drawingml/2006/table">
            <a:tbl>
              <a:tblPr firstRow="1" bandRow="1">
                <a:tableStyleId>{10A1B5D5-9B99-4C35-A422-299274C87663}</a:tableStyleId>
              </a:tblPr>
              <a:tblGrid>
                <a:gridCol w="1753969">
                  <a:extLst>
                    <a:ext uri="{9D8B030D-6E8A-4147-A177-3AD203B41FA5}">
                      <a16:colId xmlns:a16="http://schemas.microsoft.com/office/drawing/2014/main" val="127040821"/>
                    </a:ext>
                  </a:extLst>
                </a:gridCol>
                <a:gridCol w="1458802">
                  <a:extLst>
                    <a:ext uri="{9D8B030D-6E8A-4147-A177-3AD203B41FA5}">
                      <a16:colId xmlns:a16="http://schemas.microsoft.com/office/drawing/2014/main" val="149845700"/>
                    </a:ext>
                  </a:extLst>
                </a:gridCol>
                <a:gridCol w="2217379">
                  <a:extLst>
                    <a:ext uri="{9D8B030D-6E8A-4147-A177-3AD203B41FA5}">
                      <a16:colId xmlns:a16="http://schemas.microsoft.com/office/drawing/2014/main" val="3119692462"/>
                    </a:ext>
                  </a:extLst>
                </a:gridCol>
                <a:gridCol w="2861323">
                  <a:extLst>
                    <a:ext uri="{9D8B030D-6E8A-4147-A177-3AD203B41FA5}">
                      <a16:colId xmlns:a16="http://schemas.microsoft.com/office/drawing/2014/main" val="3472639139"/>
                    </a:ext>
                  </a:extLst>
                </a:gridCol>
              </a:tblGrid>
              <a:tr h="917186">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Author</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b="1" dirty="0">
                          <a:latin typeface="+mn-lt"/>
                        </a:rPr>
                        <a:t>Position</a:t>
                      </a: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sz="1600" dirty="0">
                          <a:latin typeface="+mn-lt"/>
                        </a:rPr>
                        <a:t>AI Technology Used</a:t>
                      </a:r>
                      <a:endParaRPr lang="en-US" sz="1600"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Conclusions</a:t>
                      </a:r>
                      <a:endParaRPr lang="en-US" b="0" dirty="0">
                        <a:latin typeface="+mn-lt"/>
                      </a:endParaRPr>
                    </a:p>
                  </a:txBody>
                  <a:tcPr anchor="ctr"/>
                </a:tc>
                <a:extLst>
                  <a:ext uri="{0D108BD9-81ED-4DB2-BD59-A6C34878D82A}">
                    <a16:rowId xmlns:a16="http://schemas.microsoft.com/office/drawing/2014/main" val="3298013591"/>
                  </a:ext>
                </a:extLst>
              </a:tr>
              <a:tr h="1007351">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Amasyali, K. and</a:t>
                      </a:r>
                    </a:p>
                    <a:p>
                      <a:pPr algn="ctr"/>
                      <a:r>
                        <a:rPr lang="en-US" dirty="0">
                          <a:latin typeface="+mn-lt"/>
                        </a:rPr>
                        <a:t>El-Gohary</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Support Vector</a:t>
                      </a:r>
                    </a:p>
                    <a:p>
                      <a:pPr algn="ctr"/>
                      <a:r>
                        <a:rPr lang="en-US" dirty="0">
                          <a:latin typeface="+mn-lt"/>
                        </a:rPr>
                        <a:t>Machine (SVM)</a:t>
                      </a:r>
                    </a:p>
                    <a:p>
                      <a:pPr algn="ctr"/>
                      <a:r>
                        <a:rPr lang="en-US" dirty="0">
                          <a:latin typeface="+mn-lt"/>
                        </a:rPr>
                        <a:t>ANN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Enables adaptable design responding to complex contextual inputs</a:t>
                      </a:r>
                    </a:p>
                  </a:txBody>
                  <a:tcPr anchor="ctr"/>
                </a:tc>
                <a:extLst>
                  <a:ext uri="{0D108BD9-81ED-4DB2-BD59-A6C34878D82A}">
                    <a16:rowId xmlns:a16="http://schemas.microsoft.com/office/drawing/2014/main" val="3873867931"/>
                  </a:ext>
                </a:extLst>
              </a:tr>
              <a:tr h="1179647">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Debrah, C., Chan,</a:t>
                      </a:r>
                    </a:p>
                    <a:p>
                      <a:pPr algn="ctr"/>
                      <a:r>
                        <a:rPr lang="en-US" dirty="0">
                          <a:latin typeface="+mn-lt"/>
                        </a:rPr>
                        <a:t>A.P.C. and Darko</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SVM ANN GA</a:t>
                      </a:r>
                    </a:p>
                    <a:p>
                      <a:pPr algn="ctr"/>
                      <a:r>
                        <a:rPr lang="en-US" dirty="0">
                          <a:latin typeface="+mn-lt"/>
                        </a:rPr>
                        <a:t>Decision Tree algorithm</a:t>
                      </a:r>
                    </a:p>
                    <a:p>
                      <a:pPr algn="ctr"/>
                      <a:r>
                        <a:rPr lang="en-US" dirty="0">
                          <a:latin typeface="+mn-lt"/>
                        </a:rPr>
                        <a:t>Fuzzy logic CNNs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Expands architectural form through AI-driven generative logic</a:t>
                      </a:r>
                    </a:p>
                  </a:txBody>
                  <a:tcPr anchor="ctr"/>
                </a:tc>
                <a:extLst>
                  <a:ext uri="{0D108BD9-81ED-4DB2-BD59-A6C34878D82A}">
                    <a16:rowId xmlns:a16="http://schemas.microsoft.com/office/drawing/2014/main" val="85209771"/>
                  </a:ext>
                </a:extLst>
              </a:tr>
              <a:tr h="1007351">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Li, A. et al.</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Hong Kong,</a:t>
                      </a:r>
                    </a:p>
                    <a:p>
                      <a:pPr algn="ctr"/>
                      <a:r>
                        <a:rPr lang="en-US" dirty="0">
                          <a:latin typeface="+mn-lt"/>
                        </a:rPr>
                        <a:t>China</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Recurrent Neural</a:t>
                      </a:r>
                    </a:p>
                    <a:p>
                      <a:pPr algn="ctr"/>
                      <a:r>
                        <a:rPr lang="en-US" dirty="0">
                          <a:latin typeface="+mn-lt"/>
                        </a:rPr>
                        <a:t>Network (RNN)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Optimizes complex geometries for feasibility and performance</a:t>
                      </a:r>
                    </a:p>
                  </a:txBody>
                  <a:tcPr anchor="ctr"/>
                </a:tc>
                <a:extLst>
                  <a:ext uri="{0D108BD9-81ED-4DB2-BD59-A6C34878D82A}">
                    <a16:rowId xmlns:a16="http://schemas.microsoft.com/office/drawing/2014/main" val="4061031278"/>
                  </a:ext>
                </a:extLst>
              </a:tr>
              <a:tr h="1007351">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Seyedzadeh, S.</a:t>
                      </a:r>
                    </a:p>
                    <a:p>
                      <a:pPr algn="ctr"/>
                      <a:r>
                        <a:rPr lang="en-US" dirty="0">
                          <a:latin typeface="+mn-lt"/>
                        </a:rPr>
                        <a:t>et al.</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America</a:t>
                      </a:r>
                    </a:p>
                    <a:p>
                      <a:pPr algn="ctr"/>
                      <a:r>
                        <a:rPr lang="en-US" dirty="0">
                          <a:latin typeface="+mn-lt"/>
                        </a:rPr>
                        <a:t>Switzerland</a:t>
                      </a:r>
                    </a:p>
                    <a:p>
                      <a:pPr algn="ctr"/>
                      <a:r>
                        <a:rPr lang="en-US" dirty="0">
                          <a:latin typeface="+mn-lt"/>
                        </a:rPr>
                        <a:t>Germany</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RF algorithm</a:t>
                      </a:r>
                    </a:p>
                    <a:p>
                      <a:pPr algn="ctr"/>
                      <a:r>
                        <a:rPr lang="en-US" dirty="0">
                          <a:latin typeface="+mn-lt"/>
                        </a:rPr>
                        <a:t>Non-dom Sorting</a:t>
                      </a:r>
                    </a:p>
                    <a:p>
                      <a:pPr algn="ctr"/>
                      <a:r>
                        <a:rPr lang="en-US" dirty="0">
                          <a:latin typeface="+mn-lt"/>
                        </a:rPr>
                        <a:t>Genetic Algo. II</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Provides real-time feedback for iterative design refinement</a:t>
                      </a:r>
                    </a:p>
                  </a:txBody>
                  <a:tcPr anchor="ctr"/>
                </a:tc>
                <a:extLst>
                  <a:ext uri="{0D108BD9-81ED-4DB2-BD59-A6C34878D82A}">
                    <a16:rowId xmlns:a16="http://schemas.microsoft.com/office/drawing/2014/main" val="3591840781"/>
                  </a:ext>
                </a:extLst>
              </a:tr>
              <a:tr h="1179647">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Wong, S.L., Wan,</a:t>
                      </a:r>
                    </a:p>
                    <a:p>
                      <a:pPr algn="ctr"/>
                      <a:r>
                        <a:rPr lang="en-US" dirty="0">
                          <a:latin typeface="+mn-lt"/>
                        </a:rPr>
                        <a:t>K.K.W. ,Lam,</a:t>
                      </a:r>
                    </a:p>
                    <a:p>
                      <a:pPr algn="ctr"/>
                      <a:r>
                        <a:rPr lang="en-US" dirty="0">
                          <a:latin typeface="+mn-lt"/>
                        </a:rPr>
                        <a:t>T.N.T.</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Hong Kong,</a:t>
                      </a:r>
                    </a:p>
                    <a:p>
                      <a:pPr algn="ctr"/>
                      <a:r>
                        <a:rPr lang="en-US" dirty="0">
                          <a:latin typeface="+mn-lt"/>
                        </a:rPr>
                        <a:t>China</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Multilayer</a:t>
                      </a:r>
                    </a:p>
                    <a:p>
                      <a:pPr algn="ctr"/>
                      <a:r>
                        <a:rPr lang="en-US" dirty="0">
                          <a:latin typeface="+mn-lt"/>
                        </a:rPr>
                        <a:t>Perception (MLP)NN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Promotes rule-based, algorithmic approaches to architectural creation</a:t>
                      </a:r>
                    </a:p>
                  </a:txBody>
                  <a:tcPr anchor="ctr"/>
                </a:tc>
                <a:extLst>
                  <a:ext uri="{0D108BD9-81ED-4DB2-BD59-A6C34878D82A}">
                    <a16:rowId xmlns:a16="http://schemas.microsoft.com/office/drawing/2014/main" val="335389741"/>
                  </a:ext>
                </a:extLst>
              </a:tr>
            </a:tbl>
          </a:graphicData>
        </a:graphic>
      </p:graphicFrame>
      <p:sp>
        <p:nvSpPr>
          <p:cNvPr id="2" name="TextBox 1">
            <a:extLst>
              <a:ext uri="{FF2B5EF4-FFF2-40B4-BE49-F238E27FC236}">
                <a16:creationId xmlns:a16="http://schemas.microsoft.com/office/drawing/2014/main" id="{722F7235-3114-5A62-9518-A8FAE9738321}"/>
              </a:ext>
            </a:extLst>
          </p:cNvPr>
          <p:cNvSpPr txBox="1"/>
          <p:nvPr/>
        </p:nvSpPr>
        <p:spPr>
          <a:xfrm>
            <a:off x="841716" y="3171317"/>
            <a:ext cx="2924039" cy="2862322"/>
          </a:xfrm>
          <a:prstGeom prst="rect">
            <a:avLst/>
          </a:prstGeom>
          <a:noFill/>
        </p:spPr>
        <p:txBody>
          <a:bodyPr wrap="square" rtlCol="0">
            <a:spAutoFit/>
          </a:bodyPr>
          <a:lstStyle/>
          <a:p>
            <a:pPr algn="just"/>
            <a:r>
              <a:rPr lang="en-US" dirty="0">
                <a:solidFill>
                  <a:schemeClr val="bg1"/>
                </a:solidFill>
              </a:rPr>
              <a:t>This section explores how integrating AI with parametric design transforms architecture into a dynamic, rule-based process, enabling intelligent manipulation of complex forms that adapt to contextual and functional demands.</a:t>
            </a:r>
          </a:p>
        </p:txBody>
      </p:sp>
    </p:spTree>
    <p:extLst>
      <p:ext uri="{BB962C8B-B14F-4D97-AF65-F5344CB8AC3E}">
        <p14:creationId xmlns:p14="http://schemas.microsoft.com/office/powerpoint/2010/main" val="2170071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815B0-A55B-6670-6654-355BB1039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1F207-7D60-C9CD-67C4-EB16C32A6709}"/>
              </a:ext>
            </a:extLst>
          </p:cNvPr>
          <p:cNvSpPr>
            <a:spLocks noGrp="1"/>
          </p:cNvSpPr>
          <p:nvPr>
            <p:ph type="title"/>
          </p:nvPr>
        </p:nvSpPr>
        <p:spPr>
          <a:xfrm>
            <a:off x="6889627" y="1730476"/>
            <a:ext cx="3512902" cy="646963"/>
          </a:xfrm>
        </p:spPr>
        <p:txBody>
          <a:bodyPr/>
          <a:lstStyle/>
          <a:p>
            <a:r>
              <a:rPr lang="en-US" sz="1800" dirty="0"/>
              <a:t>3.2.4. Optimize Building Energy Consumption</a:t>
            </a:r>
          </a:p>
        </p:txBody>
      </p:sp>
      <p:pic>
        <p:nvPicPr>
          <p:cNvPr id="6" name="Picture Placeholder 5" descr="A blue and purple spiral">
            <a:extLst>
              <a:ext uri="{FF2B5EF4-FFF2-40B4-BE49-F238E27FC236}">
                <a16:creationId xmlns:a16="http://schemas.microsoft.com/office/drawing/2014/main" id="{DC160ACB-950D-E9DA-33FE-ECEF2030170C}"/>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6C99DDE5-E568-E3F8-076A-856BCC6B6340}"/>
              </a:ext>
            </a:extLst>
          </p:cNvPr>
          <p:cNvSpPr>
            <a:spLocks noGrp="1"/>
          </p:cNvSpPr>
          <p:nvPr>
            <p:ph sz="quarter" idx="36"/>
          </p:nvPr>
        </p:nvSpPr>
        <p:spPr>
          <a:xfrm>
            <a:off x="6889627" y="3104277"/>
            <a:ext cx="4371560" cy="3022201"/>
          </a:xfrm>
        </p:spPr>
        <p:txBody>
          <a:bodyPr/>
          <a:lstStyle/>
          <a:p>
            <a:r>
              <a:rPr lang="en-US" dirty="0"/>
              <a:t> </a:t>
            </a:r>
          </a:p>
        </p:txBody>
      </p:sp>
      <p:sp>
        <p:nvSpPr>
          <p:cNvPr id="4" name="Slide Number Placeholder 3">
            <a:extLst>
              <a:ext uri="{FF2B5EF4-FFF2-40B4-BE49-F238E27FC236}">
                <a16:creationId xmlns:a16="http://schemas.microsoft.com/office/drawing/2014/main" id="{83CC0D67-C02B-B685-D7CC-163829BD770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5" name="TextBox 4">
            <a:extLst>
              <a:ext uri="{FF2B5EF4-FFF2-40B4-BE49-F238E27FC236}">
                <a16:creationId xmlns:a16="http://schemas.microsoft.com/office/drawing/2014/main" id="{AE51AE83-0AE5-7758-F0CA-4B0E5AE9CEBF}"/>
              </a:ext>
            </a:extLst>
          </p:cNvPr>
          <p:cNvSpPr txBox="1"/>
          <p:nvPr/>
        </p:nvSpPr>
        <p:spPr>
          <a:xfrm>
            <a:off x="589935" y="780997"/>
            <a:ext cx="4778478" cy="5632311"/>
          </a:xfrm>
          <a:prstGeom prst="rect">
            <a:avLst/>
          </a:prstGeom>
          <a:noFill/>
        </p:spPr>
        <p:txBody>
          <a:bodyPr wrap="square" rtlCol="0">
            <a:spAutoFit/>
          </a:bodyPr>
          <a:lstStyle/>
          <a:p>
            <a:pPr algn="just"/>
            <a:r>
              <a:rPr lang="en-US" dirty="0">
                <a:solidFill>
                  <a:schemeClr val="bg1"/>
                </a:solidFill>
              </a:rPr>
              <a:t>The final subsection presents a comprehensive overview of how AI permeates the entire </a:t>
            </a:r>
            <a:r>
              <a:rPr lang="en-US" b="1" dirty="0">
                <a:solidFill>
                  <a:schemeClr val="bg1"/>
                </a:solidFill>
              </a:rPr>
              <a:t>architectural design pipeline</a:t>
            </a:r>
            <a:r>
              <a:rPr lang="en-US" dirty="0">
                <a:solidFill>
                  <a:schemeClr val="bg1"/>
                </a:solidFill>
              </a:rPr>
              <a:t>, from early-stage ideation to construction realization. It underscores AI’s ability to augment human creativity during the conceptual phase through tools that offer intelligent suggestions and precedents. Furthermore, the integration of AI into </a:t>
            </a:r>
            <a:r>
              <a:rPr lang="en-US" b="1" dirty="0">
                <a:solidFill>
                  <a:schemeClr val="bg1"/>
                </a:solidFill>
              </a:rPr>
              <a:t>Building Information Modeling (BIM)</a:t>
            </a:r>
            <a:r>
              <a:rPr lang="en-US" dirty="0">
                <a:solidFill>
                  <a:schemeClr val="bg1"/>
                </a:solidFill>
              </a:rPr>
              <a:t> and </a:t>
            </a:r>
            <a:r>
              <a:rPr lang="en-US" b="1" dirty="0">
                <a:solidFill>
                  <a:schemeClr val="bg1"/>
                </a:solidFill>
              </a:rPr>
              <a:t>digital fabrication</a:t>
            </a:r>
            <a:r>
              <a:rPr lang="en-US" dirty="0">
                <a:solidFill>
                  <a:schemeClr val="bg1"/>
                </a:solidFill>
              </a:rPr>
              <a:t> processes facilitates seamless transitions from virtual models to physical outcomes. This continuity allows for greater precision, reduced errors, and enhanced constructability. The section closes by reflecting on AI's role not as a replacement for the architect but as a </a:t>
            </a:r>
            <a:r>
              <a:rPr lang="en-US" b="1" dirty="0">
                <a:solidFill>
                  <a:schemeClr val="bg1"/>
                </a:solidFill>
              </a:rPr>
              <a:t>catalyst for innovation</a:t>
            </a:r>
            <a:r>
              <a:rPr lang="en-US" dirty="0">
                <a:solidFill>
                  <a:schemeClr val="bg1"/>
                </a:solidFill>
              </a:rPr>
              <a:t>, reshaping the profession toward a more agile, informed, and collaborative future.</a:t>
            </a:r>
          </a:p>
        </p:txBody>
      </p:sp>
    </p:spTree>
    <p:extLst>
      <p:ext uri="{BB962C8B-B14F-4D97-AF65-F5344CB8AC3E}">
        <p14:creationId xmlns:p14="http://schemas.microsoft.com/office/powerpoint/2010/main" val="3690913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sz="2800" dirty="0"/>
              <a:t>4.2 GAI-Driven Architectural Design Workflow</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773198" y="2311930"/>
            <a:ext cx="4121492" cy="4279393"/>
          </a:xfrm>
        </p:spPr>
        <p:txBody>
          <a:bodyPr/>
          <a:lstStyle/>
          <a:p>
            <a:pPr marL="0" indent="0" algn="just">
              <a:buNone/>
            </a:pPr>
            <a:r>
              <a:rPr lang="en-US" i="1" dirty="0"/>
              <a:t>In the architectural design workflow driven by GAI, the designers first build a computational model or AI keywords according to the design objectives and constraints. GAI generates the design through the model or keywords, iterating to generate numerous variations for evaluation. If the evaluation is passed, the designer combines the AI design to refine the solution and finally integrates it into a complete design, while failed evaluations or improved ideas prompt adjustments to the model or keywords for recalculation.</a:t>
            </a:r>
          </a:p>
        </p:txBody>
      </p:sp>
      <p:pic>
        <p:nvPicPr>
          <p:cNvPr id="7" name="Content Placeholder 6">
            <a:extLst>
              <a:ext uri="{FF2B5EF4-FFF2-40B4-BE49-F238E27FC236}">
                <a16:creationId xmlns:a16="http://schemas.microsoft.com/office/drawing/2014/main" id="{48E76429-1634-21D7-F98B-8BF9A9830C7B}"/>
              </a:ext>
            </a:extLst>
          </p:cNvPr>
          <p:cNvPicPr>
            <a:picLocks noGrp="1" noChangeAspect="1"/>
          </p:cNvPicPr>
          <p:nvPr>
            <p:ph sz="quarter" idx="37"/>
          </p:nvPr>
        </p:nvPicPr>
        <p:blipFill>
          <a:blip r:embed="rId3"/>
          <a:stretch>
            <a:fillRect/>
          </a:stretch>
        </p:blipFill>
        <p:spPr>
          <a:xfrm>
            <a:off x="4964328" y="2906556"/>
            <a:ext cx="6284835" cy="3090139"/>
          </a:xfrm>
        </p:spPr>
      </p:pic>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3688-A42B-F31E-3EFE-0E0E78F67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E0850F-C92A-B222-DF67-F959246ECA77}"/>
              </a:ext>
            </a:extLst>
          </p:cNvPr>
          <p:cNvSpPr>
            <a:spLocks noGrp="1"/>
          </p:cNvSpPr>
          <p:nvPr>
            <p:ph type="title"/>
          </p:nvPr>
        </p:nvSpPr>
        <p:spPr>
          <a:xfrm>
            <a:off x="733562" y="433906"/>
            <a:ext cx="10515601" cy="1327464"/>
          </a:xfrm>
        </p:spPr>
        <p:txBody>
          <a:bodyPr/>
          <a:lstStyle/>
          <a:p>
            <a:r>
              <a:rPr lang="en-US" sz="2800" dirty="0"/>
              <a:t>4.2.3. The Key to Architectural Design Information Processing</a:t>
            </a:r>
          </a:p>
        </p:txBody>
      </p:sp>
      <p:sp>
        <p:nvSpPr>
          <p:cNvPr id="3" name="Content Placeholder 2">
            <a:extLst>
              <a:ext uri="{FF2B5EF4-FFF2-40B4-BE49-F238E27FC236}">
                <a16:creationId xmlns:a16="http://schemas.microsoft.com/office/drawing/2014/main" id="{52EA7114-3FDF-EC2E-1244-AA9F890FDBC1}"/>
              </a:ext>
            </a:extLst>
          </p:cNvPr>
          <p:cNvSpPr>
            <a:spLocks noGrp="1"/>
          </p:cNvSpPr>
          <p:nvPr>
            <p:ph sz="quarter" idx="36"/>
          </p:nvPr>
        </p:nvSpPr>
        <p:spPr>
          <a:xfrm>
            <a:off x="733561" y="2129367"/>
            <a:ext cx="9413329" cy="4279393"/>
          </a:xfrm>
        </p:spPr>
        <p:txBody>
          <a:bodyPr/>
          <a:lstStyle/>
          <a:p>
            <a:pPr>
              <a:buNone/>
            </a:pPr>
            <a:r>
              <a:rPr lang="en-US" dirty="0"/>
              <a:t>This section outlines reusable architectural patterns that support AI system development, emphasizing their roles in addressing common challenges. Patterns discussed include:</a:t>
            </a:r>
          </a:p>
          <a:p>
            <a:pPr>
              <a:buFont typeface="Arial" panose="020B0604020202020204" pitchFamily="34" charset="0"/>
              <a:buChar char="•"/>
            </a:pPr>
            <a:r>
              <a:rPr lang="en-US" b="1" dirty="0"/>
              <a:t>Data Ingestion and Preprocessing</a:t>
            </a:r>
            <a:r>
              <a:rPr lang="en-US" dirty="0"/>
              <a:t>: Ensures data quality and standardization before training.</a:t>
            </a:r>
          </a:p>
          <a:p>
            <a:pPr>
              <a:buFont typeface="Arial" panose="020B0604020202020204" pitchFamily="34" charset="0"/>
              <a:buChar char="•"/>
            </a:pPr>
            <a:r>
              <a:rPr lang="en-US" b="1" dirty="0"/>
              <a:t>Model Training and Tuning</a:t>
            </a:r>
            <a:r>
              <a:rPr lang="en-US" dirty="0"/>
              <a:t>: Manages experimentation pipelines and hyperparameter optimization.</a:t>
            </a:r>
          </a:p>
          <a:p>
            <a:pPr>
              <a:buFont typeface="Arial" panose="020B0604020202020204" pitchFamily="34" charset="0"/>
              <a:buChar char="•"/>
            </a:pPr>
            <a:r>
              <a:rPr lang="en-US" b="1" dirty="0"/>
              <a:t>Model Deployment and Serving</a:t>
            </a:r>
            <a:r>
              <a:rPr lang="en-US" dirty="0"/>
              <a:t>: Focuses on scalable, low-latency serving architectures.</a:t>
            </a:r>
          </a:p>
          <a:p>
            <a:pPr>
              <a:buFont typeface="Arial" panose="020B0604020202020204" pitchFamily="34" charset="0"/>
              <a:buChar char="•"/>
            </a:pPr>
            <a:r>
              <a:rPr lang="en-US" b="1" dirty="0"/>
              <a:t>Monitoring and Feedback Loops</a:t>
            </a:r>
            <a:r>
              <a:rPr lang="en-US" dirty="0"/>
              <a:t>: Enables performance tracking and drift detection. Each pattern is presented as part of a modular system that encourages maintainability, scalability, and reusability.</a:t>
            </a:r>
          </a:p>
          <a:p>
            <a:pPr marL="0" indent="0" algn="just">
              <a:buNone/>
            </a:pPr>
            <a:endParaRPr lang="en-US" i="1" dirty="0"/>
          </a:p>
        </p:txBody>
      </p:sp>
      <p:sp>
        <p:nvSpPr>
          <p:cNvPr id="4" name="Slide Number Placeholder 3">
            <a:extLst>
              <a:ext uri="{FF2B5EF4-FFF2-40B4-BE49-F238E27FC236}">
                <a16:creationId xmlns:a16="http://schemas.microsoft.com/office/drawing/2014/main" id="{A2156DC6-9D71-F4AF-1B31-869A4A7181A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
        <p:nvSpPr>
          <p:cNvPr id="6" name="Content Placeholder 5">
            <a:extLst>
              <a:ext uri="{FF2B5EF4-FFF2-40B4-BE49-F238E27FC236}">
                <a16:creationId xmlns:a16="http://schemas.microsoft.com/office/drawing/2014/main" id="{274A1934-F53F-B1F9-A087-A42C66DC7FBD}"/>
              </a:ext>
            </a:extLst>
          </p:cNvPr>
          <p:cNvSpPr>
            <a:spLocks noGrp="1"/>
          </p:cNvSpPr>
          <p:nvPr>
            <p:ph sz="quarter" idx="37"/>
          </p:nvPr>
        </p:nvSpPr>
        <p:spPr/>
        <p:txBody>
          <a:bodyPr/>
          <a:lstStyle/>
          <a:p>
            <a:r>
              <a:rPr lang="en-US" dirty="0"/>
              <a:t> </a:t>
            </a:r>
          </a:p>
        </p:txBody>
      </p:sp>
    </p:spTree>
    <p:extLst>
      <p:ext uri="{BB962C8B-B14F-4D97-AF65-F5344CB8AC3E}">
        <p14:creationId xmlns:p14="http://schemas.microsoft.com/office/powerpoint/2010/main" val="2291610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B2324-434E-2D9A-1F92-B6465BD12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61FEB2-D16F-7E37-91BB-E67F0630ED3C}"/>
              </a:ext>
            </a:extLst>
          </p:cNvPr>
          <p:cNvSpPr>
            <a:spLocks noGrp="1"/>
          </p:cNvSpPr>
          <p:nvPr>
            <p:ph type="title"/>
          </p:nvPr>
        </p:nvSpPr>
        <p:spPr>
          <a:xfrm>
            <a:off x="733562" y="433906"/>
            <a:ext cx="10515601" cy="1327464"/>
          </a:xfrm>
        </p:spPr>
        <p:txBody>
          <a:bodyPr/>
          <a:lstStyle/>
          <a:p>
            <a:r>
              <a:rPr lang="en-US" sz="2800" dirty="0"/>
              <a:t>4.2.4. Three Key Elements of Architectural Design</a:t>
            </a:r>
          </a:p>
        </p:txBody>
      </p:sp>
      <p:sp>
        <p:nvSpPr>
          <p:cNvPr id="3" name="Content Placeholder 2">
            <a:extLst>
              <a:ext uri="{FF2B5EF4-FFF2-40B4-BE49-F238E27FC236}">
                <a16:creationId xmlns:a16="http://schemas.microsoft.com/office/drawing/2014/main" id="{0F17FA83-24D5-AC1B-09E0-0981704BCCF1}"/>
              </a:ext>
            </a:extLst>
          </p:cNvPr>
          <p:cNvSpPr>
            <a:spLocks noGrp="1"/>
          </p:cNvSpPr>
          <p:nvPr>
            <p:ph sz="quarter" idx="36"/>
          </p:nvPr>
        </p:nvSpPr>
        <p:spPr>
          <a:xfrm>
            <a:off x="773197" y="2311930"/>
            <a:ext cx="8783757" cy="4279393"/>
          </a:xfrm>
        </p:spPr>
        <p:txBody>
          <a:bodyPr/>
          <a:lstStyle/>
          <a:p>
            <a:pPr>
              <a:buNone/>
            </a:pPr>
            <a:r>
              <a:rPr lang="en-US" b="1" dirty="0"/>
              <a:t>Architectural design revolves around three core elements: environmental information collection, plan generation, and design evaluation.</a:t>
            </a:r>
            <a:endParaRPr lang="en-US" dirty="0"/>
          </a:p>
          <a:p>
            <a:pPr>
              <a:buFont typeface="Arial" panose="020B0604020202020204" pitchFamily="34" charset="0"/>
              <a:buChar char="•"/>
            </a:pPr>
            <a:r>
              <a:rPr lang="en-US" b="1" dirty="0"/>
              <a:t>Information collection</a:t>
            </a:r>
            <a:r>
              <a:rPr lang="en-US" dirty="0"/>
              <a:t> leverages AI and sensor technology to gather data on human behavior, environmental conditions, and public sentiment, forming the basis for responsive design.</a:t>
            </a:r>
          </a:p>
          <a:p>
            <a:pPr>
              <a:buFont typeface="Arial" panose="020B0604020202020204" pitchFamily="34" charset="0"/>
              <a:buChar char="•"/>
            </a:pPr>
            <a:r>
              <a:rPr lang="en-US" b="1" dirty="0"/>
              <a:t>Plan generation</a:t>
            </a:r>
            <a:r>
              <a:rPr lang="en-US" dirty="0"/>
              <a:t> employs AI techniques such as reinforcement learning and genetic algorithms to create and optimize design alternatives based on environmental inputs.</a:t>
            </a:r>
          </a:p>
          <a:p>
            <a:pPr>
              <a:buFont typeface="Arial" panose="020B0604020202020204" pitchFamily="34" charset="0"/>
              <a:buChar char="•"/>
            </a:pPr>
            <a:r>
              <a:rPr lang="en-US" b="1" dirty="0"/>
              <a:t>Design evaluation</a:t>
            </a:r>
            <a:r>
              <a:rPr lang="en-US" dirty="0"/>
              <a:t> ensures the proposal aligns with user needs, using AI tools like neural networks to assess environmental performance and user preferences efficiently.</a:t>
            </a:r>
          </a:p>
          <a:p>
            <a:pPr marL="0" indent="0" algn="just">
              <a:buNone/>
            </a:pPr>
            <a:endParaRPr lang="en-US" i="1" dirty="0"/>
          </a:p>
        </p:txBody>
      </p:sp>
      <p:sp>
        <p:nvSpPr>
          <p:cNvPr id="4" name="Slide Number Placeholder 3">
            <a:extLst>
              <a:ext uri="{FF2B5EF4-FFF2-40B4-BE49-F238E27FC236}">
                <a16:creationId xmlns:a16="http://schemas.microsoft.com/office/drawing/2014/main" id="{D2865652-AF79-55A7-6007-FA01908E111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6" name="Content Placeholder 5">
            <a:extLst>
              <a:ext uri="{FF2B5EF4-FFF2-40B4-BE49-F238E27FC236}">
                <a16:creationId xmlns:a16="http://schemas.microsoft.com/office/drawing/2014/main" id="{CD1F30DB-E00A-C11C-C188-ED0EFED3F79A}"/>
              </a:ext>
            </a:extLst>
          </p:cNvPr>
          <p:cNvSpPr>
            <a:spLocks noGrp="1"/>
          </p:cNvSpPr>
          <p:nvPr>
            <p:ph sz="quarter" idx="37"/>
          </p:nvPr>
        </p:nvSpPr>
        <p:spPr/>
        <p:txBody>
          <a:bodyPr/>
          <a:lstStyle/>
          <a:p>
            <a:r>
              <a:rPr lang="en-US" dirty="0"/>
              <a:t> </a:t>
            </a:r>
          </a:p>
        </p:txBody>
      </p:sp>
    </p:spTree>
    <p:extLst>
      <p:ext uri="{BB962C8B-B14F-4D97-AF65-F5344CB8AC3E}">
        <p14:creationId xmlns:p14="http://schemas.microsoft.com/office/powerpoint/2010/main" val="279435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0E607-C973-B3C9-62D3-90D0D727C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6922A0-729A-27AD-8FF2-826B98B22120}"/>
              </a:ext>
            </a:extLst>
          </p:cNvPr>
          <p:cNvSpPr>
            <a:spLocks noGrp="1"/>
          </p:cNvSpPr>
          <p:nvPr>
            <p:ph type="title"/>
          </p:nvPr>
        </p:nvSpPr>
        <p:spPr>
          <a:xfrm>
            <a:off x="733562" y="433906"/>
            <a:ext cx="10515601" cy="1327464"/>
          </a:xfrm>
        </p:spPr>
        <p:txBody>
          <a:bodyPr/>
          <a:lstStyle/>
          <a:p>
            <a:r>
              <a:rPr lang="en-US" sz="2800" dirty="0"/>
              <a:t>5.1. Training of Stable Diffusion and </a:t>
            </a:r>
            <a:r>
              <a:rPr lang="en-US" sz="2800" dirty="0" err="1"/>
              <a:t>LoRA</a:t>
            </a:r>
            <a:r>
              <a:rPr lang="en-US" sz="2800" dirty="0"/>
              <a:t> Models</a:t>
            </a:r>
          </a:p>
        </p:txBody>
      </p:sp>
      <p:sp>
        <p:nvSpPr>
          <p:cNvPr id="3" name="Content Placeholder 2">
            <a:extLst>
              <a:ext uri="{FF2B5EF4-FFF2-40B4-BE49-F238E27FC236}">
                <a16:creationId xmlns:a16="http://schemas.microsoft.com/office/drawing/2014/main" id="{0CC3DEB0-12D7-2C9E-6D1A-38A4C3A5C68E}"/>
              </a:ext>
            </a:extLst>
          </p:cNvPr>
          <p:cNvSpPr>
            <a:spLocks noGrp="1"/>
          </p:cNvSpPr>
          <p:nvPr>
            <p:ph sz="quarter" idx="36"/>
          </p:nvPr>
        </p:nvSpPr>
        <p:spPr>
          <a:xfrm>
            <a:off x="773197" y="2311930"/>
            <a:ext cx="4408403" cy="4279393"/>
          </a:xfrm>
        </p:spPr>
        <p:txBody>
          <a:bodyPr/>
          <a:lstStyle/>
          <a:p>
            <a:pPr marL="0" indent="0" algn="just">
              <a:buNone/>
            </a:pPr>
            <a:r>
              <a:rPr lang="en-US" dirty="0"/>
              <a:t>Stable Diffusion, launched by </a:t>
            </a:r>
            <a:r>
              <a:rPr lang="en-US" dirty="0" err="1"/>
              <a:t>StabilityAI</a:t>
            </a:r>
            <a:r>
              <a:rPr lang="en-US" dirty="0"/>
              <a:t> and academia in 2022, is an AI tool for generating images from text or reference drawings. It uses the Low-Rank Adaptation (</a:t>
            </a:r>
            <a:r>
              <a:rPr lang="en-US" dirty="0" err="1"/>
              <a:t>LoRA</a:t>
            </a:r>
            <a:r>
              <a:rPr lang="en-US" dirty="0"/>
              <a:t>) model, which modifies large language models by adding new network layers without changing the original model's parameters. This allows </a:t>
            </a:r>
            <a:r>
              <a:rPr lang="en-US" dirty="0" err="1"/>
              <a:t>LoRA</a:t>
            </a:r>
            <a:r>
              <a:rPr lang="en-US" dirty="0"/>
              <a:t> to generate images in specific styles using minimal data while retaining the original model's feature extraction capabilities, reducing training time and improving accuracy.</a:t>
            </a:r>
          </a:p>
        </p:txBody>
      </p:sp>
      <p:sp>
        <p:nvSpPr>
          <p:cNvPr id="4" name="Slide Number Placeholder 3">
            <a:extLst>
              <a:ext uri="{FF2B5EF4-FFF2-40B4-BE49-F238E27FC236}">
                <a16:creationId xmlns:a16="http://schemas.microsoft.com/office/drawing/2014/main" id="{5B38131C-58D6-2F49-E32F-6B714DD8968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6" name="Content Placeholder 5">
            <a:extLst>
              <a:ext uri="{FF2B5EF4-FFF2-40B4-BE49-F238E27FC236}">
                <a16:creationId xmlns:a16="http://schemas.microsoft.com/office/drawing/2014/main" id="{BE3078F6-EB23-6E9E-90F4-2A3524734804}"/>
              </a:ext>
            </a:extLst>
          </p:cNvPr>
          <p:cNvSpPr>
            <a:spLocks noGrp="1"/>
          </p:cNvSpPr>
          <p:nvPr>
            <p:ph sz="quarter" idx="37"/>
          </p:nvPr>
        </p:nvSpPr>
        <p:spPr/>
        <p:txBody>
          <a:bodyPr/>
          <a:lstStyle/>
          <a:p>
            <a:r>
              <a:rPr lang="en-US" dirty="0"/>
              <a:t> </a:t>
            </a:r>
          </a:p>
        </p:txBody>
      </p:sp>
      <p:pic>
        <p:nvPicPr>
          <p:cNvPr id="7" name="Picture 6">
            <a:extLst>
              <a:ext uri="{FF2B5EF4-FFF2-40B4-BE49-F238E27FC236}">
                <a16:creationId xmlns:a16="http://schemas.microsoft.com/office/drawing/2014/main" id="{8ACED1B5-289C-BFB2-F44C-FA84F686F574}"/>
              </a:ext>
            </a:extLst>
          </p:cNvPr>
          <p:cNvPicPr>
            <a:picLocks noChangeAspect="1"/>
          </p:cNvPicPr>
          <p:nvPr/>
        </p:nvPicPr>
        <p:blipFill>
          <a:blip r:embed="rId3"/>
          <a:stretch>
            <a:fillRect/>
          </a:stretch>
        </p:blipFill>
        <p:spPr>
          <a:xfrm>
            <a:off x="5275386" y="2572378"/>
            <a:ext cx="5973640" cy="3727938"/>
          </a:xfrm>
          <a:prstGeom prst="rect">
            <a:avLst/>
          </a:prstGeom>
        </p:spPr>
      </p:pic>
    </p:spTree>
    <p:extLst>
      <p:ext uri="{BB962C8B-B14F-4D97-AF65-F5344CB8AC3E}">
        <p14:creationId xmlns:p14="http://schemas.microsoft.com/office/powerpoint/2010/main" val="2401732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C7A53-83AC-86D9-B6A9-C34348B81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2D47D-8383-4CC4-2D1F-1A3A3BE15470}"/>
              </a:ext>
            </a:extLst>
          </p:cNvPr>
          <p:cNvSpPr>
            <a:spLocks noGrp="1"/>
          </p:cNvSpPr>
          <p:nvPr>
            <p:ph type="title"/>
          </p:nvPr>
        </p:nvSpPr>
        <p:spPr>
          <a:xfrm>
            <a:off x="733562" y="433906"/>
            <a:ext cx="10515601" cy="1327464"/>
          </a:xfrm>
        </p:spPr>
        <p:txBody>
          <a:bodyPr/>
          <a:lstStyle/>
          <a:p>
            <a:r>
              <a:rPr lang="en-US" sz="2800" dirty="0"/>
              <a:t>5.2. FU-Generator Platform and Interactive Architectural Design Inference</a:t>
            </a:r>
          </a:p>
        </p:txBody>
      </p:sp>
      <p:sp>
        <p:nvSpPr>
          <p:cNvPr id="3" name="Content Placeholder 2">
            <a:extLst>
              <a:ext uri="{FF2B5EF4-FFF2-40B4-BE49-F238E27FC236}">
                <a16:creationId xmlns:a16="http://schemas.microsoft.com/office/drawing/2014/main" id="{D057CA10-CE17-93BC-C61D-CF147FB57AFD}"/>
              </a:ext>
            </a:extLst>
          </p:cNvPr>
          <p:cNvSpPr>
            <a:spLocks noGrp="1"/>
          </p:cNvSpPr>
          <p:nvPr>
            <p:ph sz="quarter" idx="36"/>
          </p:nvPr>
        </p:nvSpPr>
        <p:spPr>
          <a:xfrm>
            <a:off x="773197" y="2144701"/>
            <a:ext cx="6325693" cy="4279393"/>
          </a:xfrm>
        </p:spPr>
        <p:txBody>
          <a:bodyPr/>
          <a:lstStyle/>
          <a:p>
            <a:pPr marL="0" indent="0" algn="just">
              <a:buNone/>
            </a:pPr>
            <a:r>
              <a:rPr lang="en-US" dirty="0"/>
              <a:t>The </a:t>
            </a:r>
            <a:r>
              <a:rPr lang="en-US" dirty="0" err="1"/>
              <a:t>FUGenerator</a:t>
            </a:r>
            <a:r>
              <a:rPr lang="en-US" dirty="0"/>
              <a:t> platform integrates various models, including Diffusion, GAN, and CLIP, to support applications from semantic description to sketch and control generation. It enables AI-architect collaboration through a specialized architectural vocabulary library and an interactive interface, facilitating iterative design optimization. The platform uses Stable Diffusion for semantic-to-image conversion, Latent Diffusion Models for potential space modeling, and Transformers for encoding semantic information, allowing the generation of images aligned with specific semantics. Unlike other platforms, </a:t>
            </a:r>
            <a:r>
              <a:rPr lang="en-US" dirty="0" err="1"/>
              <a:t>FUGenerator</a:t>
            </a:r>
            <a:r>
              <a:rPr lang="en-US" dirty="0"/>
              <a:t> emphasizes iterative design and quality over speed, with generation times ranging from seconds for simple tasks to up to 10 hours for larger projects, depending on design complexity and hardware.</a:t>
            </a:r>
          </a:p>
        </p:txBody>
      </p:sp>
      <p:sp>
        <p:nvSpPr>
          <p:cNvPr id="4" name="Slide Number Placeholder 3">
            <a:extLst>
              <a:ext uri="{FF2B5EF4-FFF2-40B4-BE49-F238E27FC236}">
                <a16:creationId xmlns:a16="http://schemas.microsoft.com/office/drawing/2014/main" id="{106264DE-04C4-592D-81C0-3FE30F65AD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
        <p:nvSpPr>
          <p:cNvPr id="6" name="Content Placeholder 5">
            <a:extLst>
              <a:ext uri="{FF2B5EF4-FFF2-40B4-BE49-F238E27FC236}">
                <a16:creationId xmlns:a16="http://schemas.microsoft.com/office/drawing/2014/main" id="{5EC48C02-03E6-15DC-2D4B-D7F545A79A26}"/>
              </a:ext>
            </a:extLst>
          </p:cNvPr>
          <p:cNvSpPr>
            <a:spLocks noGrp="1"/>
          </p:cNvSpPr>
          <p:nvPr>
            <p:ph sz="quarter" idx="37"/>
          </p:nvPr>
        </p:nvSpPr>
        <p:spPr/>
        <p:txBody>
          <a:bodyPr/>
          <a:lstStyle/>
          <a:p>
            <a:r>
              <a:rPr lang="en-US" dirty="0"/>
              <a:t> </a:t>
            </a:r>
          </a:p>
        </p:txBody>
      </p:sp>
      <p:pic>
        <p:nvPicPr>
          <p:cNvPr id="7" name="Picture 6">
            <a:extLst>
              <a:ext uri="{FF2B5EF4-FFF2-40B4-BE49-F238E27FC236}">
                <a16:creationId xmlns:a16="http://schemas.microsoft.com/office/drawing/2014/main" id="{C500BFA2-3DF5-52F7-A7B9-9415B2FC0155}"/>
              </a:ext>
            </a:extLst>
          </p:cNvPr>
          <p:cNvPicPr>
            <a:picLocks noChangeAspect="1"/>
          </p:cNvPicPr>
          <p:nvPr/>
        </p:nvPicPr>
        <p:blipFill>
          <a:blip r:embed="rId3"/>
          <a:stretch>
            <a:fillRect/>
          </a:stretch>
        </p:blipFill>
        <p:spPr>
          <a:xfrm>
            <a:off x="7098891" y="2809662"/>
            <a:ext cx="4251416" cy="3255275"/>
          </a:xfrm>
          <a:prstGeom prst="rect">
            <a:avLst/>
          </a:prstGeom>
        </p:spPr>
      </p:pic>
    </p:spTree>
    <p:extLst>
      <p:ext uri="{BB962C8B-B14F-4D97-AF65-F5344CB8AC3E}">
        <p14:creationId xmlns:p14="http://schemas.microsoft.com/office/powerpoint/2010/main" val="4061298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Zsigmond Iris-Maria</a:t>
            </a:r>
          </a:p>
          <a:p>
            <a:r>
              <a:rPr lang="en-US" dirty="0"/>
              <a:t>0757244580</a:t>
            </a:r>
          </a:p>
          <a:p>
            <a:r>
              <a:rPr lang="en-US" dirty="0"/>
              <a:t>iris.zsigmond@stud.ubbcluj.ro</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566665" y="511762"/>
            <a:ext cx="4960830" cy="2785158"/>
          </a:xfrm>
        </p:spPr>
        <p:txBody>
          <a:bodyPr/>
          <a:lstStyle/>
          <a:p>
            <a:r>
              <a:rPr lang="en-US" dirty="0"/>
              <a:t>Context</a:t>
            </a:r>
            <a:br>
              <a:rPr lang="en-US" dirty="0"/>
            </a:br>
            <a:br>
              <a:rPr lang="en-US" dirty="0"/>
            </a:br>
            <a:r>
              <a:rPr lang="en-US" sz="1600" dirty="0"/>
              <a:t>the construction industry is facing three major trends:</a:t>
            </a:r>
            <a:br>
              <a:rPr lang="en-US" sz="1600" dirty="0"/>
            </a:br>
            <a:br>
              <a:rPr lang="en-US" sz="1600" dirty="0"/>
            </a:br>
            <a:r>
              <a:rPr lang="en-US" sz="1600" dirty="0"/>
              <a:t>industrialization,</a:t>
            </a:r>
            <a:br>
              <a:rPr lang="en-US" sz="1600" dirty="0"/>
            </a:br>
            <a:r>
              <a:rPr lang="en-US" sz="1600" dirty="0"/>
              <a:t>greening, </a:t>
            </a:r>
            <a:br>
              <a:rPr lang="en-US" sz="1600" dirty="0"/>
            </a:br>
            <a:r>
              <a:rPr lang="en-US" sz="1600" dirty="0"/>
              <a:t>digital intelligence</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566665" y="3484615"/>
            <a:ext cx="5631352" cy="2387865"/>
          </a:xfrm>
        </p:spPr>
        <p:txBody>
          <a:bodyPr/>
          <a:lstStyle/>
          <a:p>
            <a:r>
              <a:rPr lang="en-US" dirty="0"/>
              <a:t>Keywords</a:t>
            </a:r>
          </a:p>
          <a:p>
            <a:r>
              <a:rPr lang="en-US" sz="1400" dirty="0"/>
              <a:t>artificial intelligence;</a:t>
            </a:r>
          </a:p>
          <a:p>
            <a:r>
              <a:rPr lang="en-US" sz="1400" dirty="0"/>
              <a:t>architectural design;</a:t>
            </a:r>
          </a:p>
          <a:p>
            <a:r>
              <a:rPr lang="en-US" sz="1400" dirty="0"/>
              <a:t>parametric design; </a:t>
            </a:r>
          </a:p>
          <a:p>
            <a:r>
              <a:rPr lang="en-US" sz="1400" dirty="0"/>
              <a:t>AI-assisted design; </a:t>
            </a:r>
          </a:p>
          <a:p>
            <a:r>
              <a:rPr lang="en-US" sz="1400" dirty="0"/>
              <a:t>human–machine collaboration</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
        <p:nvSpPr>
          <p:cNvPr id="2" name="TextBox 1">
            <a:extLst>
              <a:ext uri="{FF2B5EF4-FFF2-40B4-BE49-F238E27FC236}">
                <a16:creationId xmlns:a16="http://schemas.microsoft.com/office/drawing/2014/main" id="{FD28B198-67E7-93C2-B213-138D4B4242FA}"/>
              </a:ext>
            </a:extLst>
          </p:cNvPr>
          <p:cNvSpPr txBox="1"/>
          <p:nvPr/>
        </p:nvSpPr>
        <p:spPr>
          <a:xfrm>
            <a:off x="6684465" y="1219200"/>
            <a:ext cx="4949232" cy="800219"/>
          </a:xfrm>
          <a:prstGeom prst="rect">
            <a:avLst/>
          </a:prstGeom>
          <a:noFill/>
        </p:spPr>
        <p:txBody>
          <a:bodyPr wrap="square" rtlCol="0">
            <a:spAutoFit/>
          </a:bodyPr>
          <a:lstStyle/>
          <a:p>
            <a:pPr algn="l"/>
            <a:r>
              <a:rPr lang="en-US" sz="1000" b="0" i="0" u="none" strike="noStrike" baseline="0" dirty="0">
                <a:solidFill>
                  <a:schemeClr val="bg1"/>
                </a:solidFill>
              </a:rPr>
              <a:t>Review</a:t>
            </a:r>
          </a:p>
          <a:p>
            <a:pPr algn="l"/>
            <a:r>
              <a:rPr lang="en-US" sz="1800" b="1" i="0" u="none" strike="noStrike" baseline="0" dirty="0">
                <a:solidFill>
                  <a:schemeClr val="bg1"/>
                </a:solidFill>
              </a:rPr>
              <a:t>A Review of Artificial Intelligence in Enhancing Architectural Design Efficiency</a:t>
            </a:r>
            <a:endParaRPr lang="en-US" dirty="0">
              <a:solidFill>
                <a:schemeClr val="bg1"/>
              </a:solidFill>
            </a:endParaRPr>
          </a:p>
        </p:txBody>
      </p:sp>
      <p:sp>
        <p:nvSpPr>
          <p:cNvPr id="6" name="TextBox 5">
            <a:extLst>
              <a:ext uri="{FF2B5EF4-FFF2-40B4-BE49-F238E27FC236}">
                <a16:creationId xmlns:a16="http://schemas.microsoft.com/office/drawing/2014/main" id="{34390495-D7D6-C374-D7BC-EFB5D5E41C76}"/>
              </a:ext>
            </a:extLst>
          </p:cNvPr>
          <p:cNvSpPr txBox="1"/>
          <p:nvPr/>
        </p:nvSpPr>
        <p:spPr>
          <a:xfrm>
            <a:off x="6684465" y="2378849"/>
            <a:ext cx="4414683" cy="261610"/>
          </a:xfrm>
          <a:prstGeom prst="rect">
            <a:avLst/>
          </a:prstGeom>
          <a:noFill/>
        </p:spPr>
        <p:txBody>
          <a:bodyPr wrap="square" rtlCol="0">
            <a:spAutoFit/>
          </a:bodyPr>
          <a:lstStyle/>
          <a:p>
            <a:r>
              <a:rPr lang="en-US" sz="1100" dirty="0">
                <a:solidFill>
                  <a:schemeClr val="bg1"/>
                </a:solidFill>
              </a:rPr>
              <a:t>https://orca.cardiff.ac.uk/id/eprint/176245/1/applsci-15-01476-v2.pdf</a:t>
            </a:r>
          </a:p>
        </p:txBody>
      </p:sp>
      <p:sp>
        <p:nvSpPr>
          <p:cNvPr id="7" name="Arrow: Curved Right 6">
            <a:extLst>
              <a:ext uri="{FF2B5EF4-FFF2-40B4-BE49-F238E27FC236}">
                <a16:creationId xmlns:a16="http://schemas.microsoft.com/office/drawing/2014/main" id="{CB2921B7-9A89-6D04-6B8C-DC2557303AC1}"/>
              </a:ext>
            </a:extLst>
          </p:cNvPr>
          <p:cNvSpPr/>
          <p:nvPr/>
        </p:nvSpPr>
        <p:spPr>
          <a:xfrm>
            <a:off x="6198752" y="1581624"/>
            <a:ext cx="485713" cy="1058835"/>
          </a:xfrm>
          <a:prstGeom prst="curved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AEA075D3-6CFE-71B2-CEC8-2EBD687F3A1F}"/>
              </a:ext>
            </a:extLst>
          </p:cNvPr>
          <p:cNvSpPr txBox="1"/>
          <p:nvPr/>
        </p:nvSpPr>
        <p:spPr>
          <a:xfrm>
            <a:off x="6476429" y="3824467"/>
            <a:ext cx="5407742" cy="1708160"/>
          </a:xfrm>
          <a:prstGeom prst="rect">
            <a:avLst/>
          </a:prstGeom>
          <a:noFill/>
        </p:spPr>
        <p:txBody>
          <a:bodyPr wrap="square" rtlCol="0">
            <a:spAutoFit/>
          </a:bodyPr>
          <a:lstStyle/>
          <a:p>
            <a:pPr algn="l"/>
            <a:r>
              <a:rPr lang="en-US" sz="1050" b="1" i="0" u="none" strike="noStrike" baseline="0" dirty="0">
                <a:solidFill>
                  <a:schemeClr val="bg1"/>
                </a:solidFill>
              </a:rPr>
              <a:t>Yangluxi Li 1, Huishu Chen 2 , Peijun Yu 3,* and Li Yang 4,*</a:t>
            </a:r>
          </a:p>
          <a:p>
            <a:pPr algn="l"/>
            <a:r>
              <a:rPr lang="en-US" sz="1050" b="0" i="0" u="none" strike="noStrike" baseline="0" dirty="0">
                <a:solidFill>
                  <a:schemeClr val="bg1"/>
                </a:solidFill>
              </a:rPr>
              <a:t>1 Welsh School of Architecture, Cardiff University, Cardiff CF10 3XQ, UK; liy209@cardiff.ac.uk</a:t>
            </a:r>
          </a:p>
          <a:p>
            <a:pPr algn="l"/>
            <a:r>
              <a:rPr lang="en-US" sz="1050" b="0" i="0" u="none" strike="noStrike" baseline="0" dirty="0">
                <a:solidFill>
                  <a:schemeClr val="bg1"/>
                </a:solidFill>
              </a:rPr>
              <a:t>2 School of Architecture &amp; Urban Planning, Shenzhen University, Shenzhen 518060, China;</a:t>
            </a:r>
          </a:p>
          <a:p>
            <a:pPr algn="l"/>
            <a:r>
              <a:rPr lang="en-US" sz="1050" b="0" i="0" u="none" strike="noStrike" baseline="0" dirty="0">
                <a:solidFill>
                  <a:schemeClr val="bg1"/>
                </a:solidFill>
              </a:rPr>
              <a:t>2161140206@email.szu.edu.cn</a:t>
            </a:r>
          </a:p>
          <a:p>
            <a:pPr algn="l"/>
            <a:r>
              <a:rPr lang="en-US" sz="1050" b="0" i="0" u="none" strike="noStrike" baseline="0" dirty="0">
                <a:solidFill>
                  <a:schemeClr val="bg1"/>
                </a:solidFill>
              </a:rPr>
              <a:t>3 School of Materials Science and Engineering, Hainan University, Haikou 570228, China</a:t>
            </a:r>
          </a:p>
          <a:p>
            <a:pPr algn="l"/>
            <a:r>
              <a:rPr lang="en-US" sz="1050" b="0" i="0" u="none" strike="noStrike" baseline="0" dirty="0">
                <a:solidFill>
                  <a:schemeClr val="bg1"/>
                </a:solidFill>
              </a:rPr>
              <a:t>4 College of Architecture &amp; Urban Planning, Tongji University, Shanghai 200092, China</a:t>
            </a:r>
          </a:p>
          <a:p>
            <a:pPr algn="l"/>
            <a:r>
              <a:rPr lang="en-US" sz="1050" b="1" i="0" u="none" strike="noStrike" baseline="0" dirty="0">
                <a:solidFill>
                  <a:schemeClr val="bg1"/>
                </a:solidFill>
              </a:rPr>
              <a:t>* </a:t>
            </a:r>
            <a:r>
              <a:rPr lang="en-US" sz="1050" b="0" i="0" u="none" strike="noStrike" baseline="0" dirty="0">
                <a:solidFill>
                  <a:schemeClr val="bg1"/>
                </a:solidFill>
              </a:rPr>
              <a:t>Correspondence: pyu@hainanu.edu.cn (P.Y.); yangli.arch@tongji.edu.cn (L.Y.)</a:t>
            </a:r>
            <a:endParaRPr lang="en-US" sz="1050" dirty="0">
              <a:solidFill>
                <a:schemeClr val="bg1"/>
              </a:solidFill>
            </a:endParaRPr>
          </a:p>
        </p:txBody>
      </p:sp>
    </p:spTree>
    <p:extLst>
      <p:ext uri="{BB962C8B-B14F-4D97-AF65-F5344CB8AC3E}">
        <p14:creationId xmlns:p14="http://schemas.microsoft.com/office/powerpoint/2010/main" val="598144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Introduction</a:t>
            </a:r>
          </a:p>
          <a:p>
            <a:r>
              <a:rPr lang="en-US" dirty="0"/>
              <a:t>Overview of AI Technology</a:t>
            </a:r>
          </a:p>
          <a:p>
            <a:r>
              <a:rPr lang="en-US" dirty="0"/>
              <a:t>GAI-Driven Architectural Design Workflow</a:t>
            </a:r>
          </a:p>
          <a:p>
            <a:r>
              <a:rPr lang="en-US" dirty="0"/>
              <a:t>Case studies</a:t>
            </a:r>
          </a:p>
        </p:txBody>
      </p:sp>
    </p:spTree>
    <p:extLst>
      <p:ext uri="{BB962C8B-B14F-4D97-AF65-F5344CB8AC3E}">
        <p14:creationId xmlns:p14="http://schemas.microsoft.com/office/powerpoint/2010/main" val="1460159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4142999" y="579120"/>
            <a:ext cx="3906002" cy="699074"/>
          </a:xfrm>
        </p:spPr>
        <p:txBody>
          <a:bodyPr/>
          <a:lstStyle/>
          <a:p>
            <a:r>
              <a:rPr lang="en-US" dirty="0"/>
              <a:t>Introduction</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9" y="1445343"/>
            <a:ext cx="2037874" cy="365125"/>
          </a:xfrm>
        </p:spPr>
        <p:txBody>
          <a:bodyPr/>
          <a:lstStyle/>
          <a:p>
            <a:pPr algn="l"/>
            <a:r>
              <a:rPr lang="en-US" sz="1600" dirty="0">
                <a:solidFill>
                  <a:schemeClr val="bg1"/>
                </a:solidFill>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
        <p:nvSpPr>
          <p:cNvPr id="5" name="TextBox 4">
            <a:extLst>
              <a:ext uri="{FF2B5EF4-FFF2-40B4-BE49-F238E27FC236}">
                <a16:creationId xmlns:a16="http://schemas.microsoft.com/office/drawing/2014/main" id="{9D052144-D784-FFEC-9D1E-B23285057B8C}"/>
              </a:ext>
            </a:extLst>
          </p:cNvPr>
          <p:cNvSpPr txBox="1"/>
          <p:nvPr/>
        </p:nvSpPr>
        <p:spPr>
          <a:xfrm>
            <a:off x="3595576" y="1445343"/>
            <a:ext cx="5545395" cy="5078313"/>
          </a:xfrm>
          <a:prstGeom prst="rect">
            <a:avLst/>
          </a:prstGeom>
          <a:noFill/>
        </p:spPr>
        <p:txBody>
          <a:bodyPr wrap="square" rtlCol="0">
            <a:spAutoFit/>
          </a:bodyPr>
          <a:lstStyle/>
          <a:p>
            <a:r>
              <a:rPr lang="en-US" b="1" dirty="0">
                <a:solidFill>
                  <a:schemeClr val="bg1"/>
                </a:solidFill>
              </a:rPr>
              <a:t>Applications of AI in architectural design </a:t>
            </a:r>
            <a:r>
              <a:rPr lang="en-US" dirty="0">
                <a:solidFill>
                  <a:schemeClr val="bg1"/>
                </a:solidFill>
              </a:rPr>
              <a:t>can significantly enhance:</a:t>
            </a:r>
          </a:p>
          <a:p>
            <a:pPr marL="285750" indent="-285750">
              <a:buFont typeface="Arial" panose="020B0604020202020204" pitchFamily="34" charset="0"/>
              <a:buChar char="•"/>
            </a:pPr>
            <a:r>
              <a:rPr lang="en-US" dirty="0">
                <a:solidFill>
                  <a:schemeClr val="bg1"/>
                </a:solidFill>
              </a:rPr>
              <a:t>design efficiency, </a:t>
            </a:r>
          </a:p>
          <a:p>
            <a:pPr marL="285750" indent="-285750">
              <a:buFont typeface="Arial" panose="020B0604020202020204" pitchFamily="34" charset="0"/>
              <a:buChar char="•"/>
            </a:pPr>
            <a:r>
              <a:rPr lang="en-US" dirty="0">
                <a:solidFill>
                  <a:schemeClr val="bg1"/>
                </a:solidFill>
              </a:rPr>
              <a:t>foster innovation, </a:t>
            </a:r>
          </a:p>
          <a:p>
            <a:pPr marL="285750" indent="-285750">
              <a:buFont typeface="Arial" panose="020B0604020202020204" pitchFamily="34" charset="0"/>
              <a:buChar char="•"/>
            </a:pPr>
            <a:r>
              <a:rPr lang="en-US" dirty="0">
                <a:solidFill>
                  <a:schemeClr val="bg1"/>
                </a:solidFill>
              </a:rPr>
              <a:t>improvements of sustainability of building projects,</a:t>
            </a:r>
          </a:p>
          <a:p>
            <a:pPr marL="285750" indent="-285750">
              <a:buFont typeface="Arial" panose="020B0604020202020204" pitchFamily="34" charset="0"/>
              <a:buChar char="•"/>
            </a:pPr>
            <a:r>
              <a:rPr lang="en-US" dirty="0">
                <a:solidFill>
                  <a:schemeClr val="bg1"/>
                </a:solidFill>
              </a:rPr>
              <a:t>optimization of layouts, </a:t>
            </a:r>
          </a:p>
          <a:p>
            <a:pPr marL="285750" indent="-285750">
              <a:buFont typeface="Arial" panose="020B0604020202020204" pitchFamily="34" charset="0"/>
              <a:buChar char="•"/>
            </a:pPr>
            <a:r>
              <a:rPr lang="en-US" dirty="0">
                <a:solidFill>
                  <a:schemeClr val="bg1"/>
                </a:solidFill>
              </a:rPr>
              <a:t>Reduction of material waste,</a:t>
            </a:r>
          </a:p>
          <a:p>
            <a:pPr marL="285750" indent="-285750">
              <a:buFont typeface="Arial" panose="020B0604020202020204" pitchFamily="34" charset="0"/>
              <a:buChar char="•"/>
            </a:pPr>
            <a:r>
              <a:rPr lang="en-US" dirty="0">
                <a:solidFill>
                  <a:schemeClr val="bg1"/>
                </a:solidFill>
              </a:rPr>
              <a:t>building of energy-efficient structures,</a:t>
            </a:r>
          </a:p>
          <a:p>
            <a:pPr marL="285750" indent="-285750">
              <a:buFont typeface="Arial" panose="020B0604020202020204" pitchFamily="34" charset="0"/>
              <a:buChar char="•"/>
            </a:pPr>
            <a:r>
              <a:rPr lang="en-US" dirty="0">
                <a:solidFill>
                  <a:schemeClr val="bg1"/>
                </a:solidFill>
              </a:rPr>
              <a:t>construction processes,</a:t>
            </a:r>
          </a:p>
          <a:p>
            <a:pPr marL="285750" indent="-285750">
              <a:buFont typeface="Arial" panose="020B0604020202020204" pitchFamily="34" charset="0"/>
              <a:buChar char="•"/>
            </a:pPr>
            <a:r>
              <a:rPr lang="en-US" dirty="0">
                <a:solidFill>
                  <a:schemeClr val="bg1"/>
                </a:solidFill>
              </a:rPr>
              <a:t>predictive analytics for building performance, </a:t>
            </a:r>
          </a:p>
          <a:p>
            <a:pPr marL="285750" indent="-285750">
              <a:buFont typeface="Arial" panose="020B0604020202020204" pitchFamily="34" charset="0"/>
              <a:buChar char="•"/>
            </a:pPr>
            <a:r>
              <a:rPr lang="en-US" dirty="0">
                <a:solidFill>
                  <a:schemeClr val="bg1"/>
                </a:solidFill>
              </a:rPr>
              <a:t>creative development data analysis, </a:t>
            </a:r>
          </a:p>
          <a:p>
            <a:pPr marL="285750" indent="-285750">
              <a:buFont typeface="Arial" panose="020B0604020202020204" pitchFamily="34" charset="0"/>
              <a:buChar char="•"/>
            </a:pPr>
            <a:r>
              <a:rPr lang="en-US" dirty="0">
                <a:solidFill>
                  <a:schemeClr val="bg1"/>
                </a:solidFill>
              </a:rPr>
              <a:t>problem-solving,</a:t>
            </a:r>
          </a:p>
          <a:p>
            <a:pPr marL="285750" indent="-285750">
              <a:buFont typeface="Arial" panose="020B0604020202020204" pitchFamily="34" charset="0"/>
              <a:buChar char="•"/>
            </a:pPr>
            <a:r>
              <a:rPr lang="en-US" dirty="0">
                <a:solidFill>
                  <a:schemeClr val="bg1"/>
                </a:solidFill>
              </a:rPr>
              <a:t>smarter facility management.</a:t>
            </a:r>
          </a:p>
          <a:p>
            <a:endParaRPr lang="en-US" dirty="0">
              <a:solidFill>
                <a:schemeClr val="bg1"/>
              </a:solidFill>
            </a:endParaRPr>
          </a:p>
          <a:p>
            <a:r>
              <a:rPr lang="en-US" b="1" dirty="0">
                <a:solidFill>
                  <a:schemeClr val="bg1"/>
                </a:solidFill>
              </a:rPr>
              <a:t>AI-driven tools</a:t>
            </a:r>
            <a:r>
              <a:rPr lang="en-US" dirty="0">
                <a:solidFill>
                  <a:schemeClr val="bg1"/>
                </a:solidFill>
              </a:rPr>
              <a:t>:</a:t>
            </a:r>
          </a:p>
          <a:p>
            <a:pPr marL="285750" indent="-285750">
              <a:buFont typeface="Arial" panose="020B0604020202020204" pitchFamily="34" charset="0"/>
              <a:buChar char="•"/>
            </a:pPr>
            <a:r>
              <a:rPr lang="en-US" dirty="0">
                <a:solidFill>
                  <a:schemeClr val="bg1"/>
                </a:solidFill>
              </a:rPr>
              <a:t>parametric design, </a:t>
            </a:r>
          </a:p>
          <a:p>
            <a:pPr marL="285750" indent="-285750">
              <a:buFont typeface="Arial" panose="020B0604020202020204" pitchFamily="34" charset="0"/>
              <a:buChar char="•"/>
            </a:pPr>
            <a:r>
              <a:rPr lang="en-US" dirty="0">
                <a:solidFill>
                  <a:schemeClr val="bg1"/>
                </a:solidFill>
              </a:rPr>
              <a:t>Ai-assisted design methods</a:t>
            </a:r>
          </a:p>
        </p:txBody>
      </p:sp>
    </p:spTree>
    <p:extLst>
      <p:ext uri="{BB962C8B-B14F-4D97-AF65-F5344CB8AC3E}">
        <p14:creationId xmlns:p14="http://schemas.microsoft.com/office/powerpoint/2010/main" val="139719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592EF-915F-1948-675E-8D8710788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9AB566-49F3-7DCF-CA31-BEAD65D7A838}"/>
              </a:ext>
            </a:extLst>
          </p:cNvPr>
          <p:cNvSpPr>
            <a:spLocks noGrp="1"/>
          </p:cNvSpPr>
          <p:nvPr>
            <p:ph type="title"/>
          </p:nvPr>
        </p:nvSpPr>
        <p:spPr>
          <a:xfrm>
            <a:off x="1402394" y="836813"/>
            <a:ext cx="3906002" cy="699074"/>
          </a:xfrm>
        </p:spPr>
        <p:txBody>
          <a:bodyPr/>
          <a:lstStyle/>
          <a:p>
            <a:r>
              <a:rPr lang="en-US" dirty="0"/>
              <a:t>Introduction</a:t>
            </a:r>
          </a:p>
        </p:txBody>
      </p:sp>
      <p:sp>
        <p:nvSpPr>
          <p:cNvPr id="4" name="Subtitle 3">
            <a:extLst>
              <a:ext uri="{FF2B5EF4-FFF2-40B4-BE49-F238E27FC236}">
                <a16:creationId xmlns:a16="http://schemas.microsoft.com/office/drawing/2014/main" id="{E2B47FD0-DB25-1B02-E546-3D066A4F6E66}"/>
              </a:ext>
            </a:extLst>
          </p:cNvPr>
          <p:cNvSpPr>
            <a:spLocks noGrp="1"/>
          </p:cNvSpPr>
          <p:nvPr>
            <p:ph type="subTitle" idx="1"/>
          </p:nvPr>
        </p:nvSpPr>
        <p:spPr>
          <a:xfrm>
            <a:off x="321869" y="1445343"/>
            <a:ext cx="2037874" cy="365125"/>
          </a:xfrm>
        </p:spPr>
        <p:txBody>
          <a:bodyPr/>
          <a:lstStyle/>
          <a:p>
            <a:pPr algn="l"/>
            <a:r>
              <a:rPr lang="en-US" sz="1600">
                <a:solidFill>
                  <a:schemeClr val="bg1"/>
                </a:solidFill>
                <a:latin typeface="Times New Roman" panose="02020603050405020304" pitchFamily="18" charset="0"/>
                <a:cs typeface="Times New Roman" panose="02020603050405020304" pitchFamily="18" charset="0"/>
              </a:rPr>
              <a:t> </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1F43156-D1DB-AF2A-12C7-51BE95CF33F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5" name="TextBox 4">
            <a:extLst>
              <a:ext uri="{FF2B5EF4-FFF2-40B4-BE49-F238E27FC236}">
                <a16:creationId xmlns:a16="http://schemas.microsoft.com/office/drawing/2014/main" id="{4BF12A59-3719-A060-BAC5-F900C861D3CF}"/>
              </a:ext>
            </a:extLst>
          </p:cNvPr>
          <p:cNvSpPr txBox="1"/>
          <p:nvPr/>
        </p:nvSpPr>
        <p:spPr>
          <a:xfrm>
            <a:off x="462115" y="1441093"/>
            <a:ext cx="5545395" cy="369332"/>
          </a:xfrm>
          <a:prstGeom prst="rect">
            <a:avLst/>
          </a:prstGeom>
          <a:noFill/>
        </p:spPr>
        <p:txBody>
          <a:bodyPr wrap="square" rtlCol="0">
            <a:spAutoFit/>
          </a:bodyPr>
          <a:lstStyle/>
          <a:p>
            <a:endParaRPr lang="en-US" dirty="0">
              <a:solidFill>
                <a:schemeClr val="bg1"/>
              </a:solidFill>
            </a:endParaRPr>
          </a:p>
        </p:txBody>
      </p:sp>
      <p:sp>
        <p:nvSpPr>
          <p:cNvPr id="6" name="TextBox 5">
            <a:extLst>
              <a:ext uri="{FF2B5EF4-FFF2-40B4-BE49-F238E27FC236}">
                <a16:creationId xmlns:a16="http://schemas.microsoft.com/office/drawing/2014/main" id="{1E2BAC59-8103-F8CC-9048-3408C4D3910F}"/>
              </a:ext>
            </a:extLst>
          </p:cNvPr>
          <p:cNvSpPr txBox="1"/>
          <p:nvPr/>
        </p:nvSpPr>
        <p:spPr>
          <a:xfrm>
            <a:off x="1402394" y="2298282"/>
            <a:ext cx="9210232" cy="1754326"/>
          </a:xfrm>
          <a:prstGeom prst="rect">
            <a:avLst/>
          </a:prstGeom>
          <a:noFill/>
        </p:spPr>
        <p:txBody>
          <a:bodyPr wrap="square" rtlCol="0">
            <a:spAutoFit/>
          </a:bodyPr>
          <a:lstStyle/>
          <a:p>
            <a:pPr algn="just"/>
            <a:r>
              <a:rPr lang="en-US" i="1" dirty="0">
                <a:solidFill>
                  <a:schemeClr val="bg1"/>
                </a:solidFill>
              </a:rPr>
              <a:t>Through </a:t>
            </a:r>
            <a:r>
              <a:rPr lang="en-US" b="1" i="1" dirty="0">
                <a:solidFill>
                  <a:schemeClr val="bg1"/>
                </a:solidFill>
              </a:rPr>
              <a:t>machine learning, natural language processing, </a:t>
            </a:r>
            <a:r>
              <a:rPr lang="en-US" i="1" dirty="0">
                <a:solidFill>
                  <a:schemeClr val="bg1"/>
                </a:solidFill>
              </a:rPr>
              <a:t>and</a:t>
            </a:r>
            <a:r>
              <a:rPr lang="en-US" b="1" i="1" dirty="0">
                <a:solidFill>
                  <a:schemeClr val="bg1"/>
                </a:solidFill>
              </a:rPr>
              <a:t> algorithm optimization</a:t>
            </a:r>
            <a:r>
              <a:rPr lang="en-US" i="1" dirty="0">
                <a:solidFill>
                  <a:schemeClr val="bg1"/>
                </a:solidFill>
              </a:rPr>
              <a:t>, AI assists designers are assisted in making faster and more accurate decisions in areas such as creative exploration, data analysis, and problem-solving. AI is covering not only design processes, but also project prediction analysis, construction supervision, and continuous facility maintenance. </a:t>
            </a:r>
            <a:r>
              <a:rPr lang="en-US" b="1" i="1" dirty="0">
                <a:solidFill>
                  <a:schemeClr val="bg1"/>
                </a:solidFill>
              </a:rPr>
              <a:t>Industrialization</a:t>
            </a:r>
            <a:r>
              <a:rPr lang="en-US" i="1" dirty="0">
                <a:solidFill>
                  <a:schemeClr val="bg1"/>
                </a:solidFill>
              </a:rPr>
              <a:t> emphasizes </a:t>
            </a:r>
            <a:r>
              <a:rPr lang="en-US" b="1" i="1" dirty="0">
                <a:solidFill>
                  <a:schemeClr val="bg1"/>
                </a:solidFill>
              </a:rPr>
              <a:t>modular, automated construction methods</a:t>
            </a:r>
            <a:r>
              <a:rPr lang="en-US" i="1" dirty="0">
                <a:solidFill>
                  <a:schemeClr val="bg1"/>
                </a:solidFill>
              </a:rPr>
              <a:t>, while </a:t>
            </a:r>
            <a:r>
              <a:rPr lang="en-US" b="1" i="1" dirty="0">
                <a:solidFill>
                  <a:schemeClr val="bg1"/>
                </a:solidFill>
              </a:rPr>
              <a:t>green development </a:t>
            </a:r>
            <a:r>
              <a:rPr lang="en-US" i="1" dirty="0">
                <a:solidFill>
                  <a:schemeClr val="bg1"/>
                </a:solidFill>
              </a:rPr>
              <a:t>focuses on </a:t>
            </a:r>
            <a:r>
              <a:rPr lang="en-US" b="1" i="1" dirty="0">
                <a:solidFill>
                  <a:schemeClr val="bg1"/>
                </a:solidFill>
              </a:rPr>
              <a:t>lifecycle energy conservation </a:t>
            </a:r>
            <a:r>
              <a:rPr lang="en-US" i="1" dirty="0">
                <a:solidFill>
                  <a:schemeClr val="bg1"/>
                </a:solidFill>
              </a:rPr>
              <a:t>and</a:t>
            </a:r>
            <a:r>
              <a:rPr lang="en-US" b="1" i="1" dirty="0">
                <a:solidFill>
                  <a:schemeClr val="bg1"/>
                </a:solidFill>
              </a:rPr>
              <a:t> the use of sustainable materials.</a:t>
            </a:r>
          </a:p>
        </p:txBody>
      </p:sp>
    </p:spTree>
    <p:extLst>
      <p:ext uri="{BB962C8B-B14F-4D97-AF65-F5344CB8AC3E}">
        <p14:creationId xmlns:p14="http://schemas.microsoft.com/office/powerpoint/2010/main" val="4045810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2399619" y="173011"/>
            <a:ext cx="6533251" cy="1616904"/>
          </a:xfrm>
        </p:spPr>
        <p:txBody>
          <a:bodyPr anchor="b">
            <a:normAutofit/>
          </a:bodyPr>
          <a:lstStyle/>
          <a:p>
            <a:r>
              <a:rPr lang="en-US" dirty="0"/>
              <a:t>Overall research process</a:t>
            </a:r>
          </a:p>
        </p:txBody>
      </p:sp>
      <p:pic>
        <p:nvPicPr>
          <p:cNvPr id="6" name="Picture 5">
            <a:extLst>
              <a:ext uri="{FF2B5EF4-FFF2-40B4-BE49-F238E27FC236}">
                <a16:creationId xmlns:a16="http://schemas.microsoft.com/office/drawing/2014/main" id="{12B5956D-D345-ACBE-911A-C49198976B2E}"/>
              </a:ext>
            </a:extLst>
          </p:cNvPr>
          <p:cNvPicPr>
            <a:picLocks noChangeAspect="1"/>
          </p:cNvPicPr>
          <p:nvPr/>
        </p:nvPicPr>
        <p:blipFill>
          <a:blip r:embed="rId3"/>
          <a:stretch>
            <a:fillRect/>
          </a:stretch>
        </p:blipFill>
        <p:spPr>
          <a:xfrm>
            <a:off x="4729392" y="2327450"/>
            <a:ext cx="6533252" cy="4263873"/>
          </a:xfrm>
          <a:prstGeom prst="rect">
            <a:avLst/>
          </a:prstGeom>
          <a:noFill/>
        </p:spPr>
      </p:pic>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1801695" y="3810937"/>
            <a:ext cx="2632653" cy="1296897"/>
          </a:xfrm>
        </p:spPr>
        <p:txBody>
          <a:bodyPr>
            <a:normAutofit fontScale="70000" lnSpcReduction="20000"/>
          </a:bodyPr>
          <a:lstStyle/>
          <a:p>
            <a:pPr algn="just">
              <a:lnSpc>
                <a:spcPct val="110000"/>
              </a:lnSpc>
            </a:pPr>
            <a:r>
              <a:rPr lang="en-US" sz="1500" dirty="0"/>
              <a:t>1810 articles screened from the Science Direct, Web of Science, Scopus, and China National Knowledge Network (CNKI) search engines,</a:t>
            </a:r>
          </a:p>
          <a:p>
            <a:pPr algn="just">
              <a:lnSpc>
                <a:spcPct val="110000"/>
              </a:lnSpc>
            </a:pPr>
            <a:r>
              <a:rPr lang="en-US" sz="1500" dirty="0"/>
              <a:t>92 of which were selected for meta-analysis and review</a:t>
            </a:r>
          </a:p>
          <a:p>
            <a:pPr algn="just">
              <a:lnSpc>
                <a:spcPct val="110000"/>
              </a:lnSpc>
            </a:pPr>
            <a:endParaRPr lang="en-US" sz="1500"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6</a:t>
            </a:fld>
            <a:endParaRPr lang="en-US"/>
          </a:p>
        </p:txBody>
      </p:sp>
    </p:spTree>
    <p:extLst>
      <p:ext uri="{BB962C8B-B14F-4D97-AF65-F5344CB8AC3E}">
        <p14:creationId xmlns:p14="http://schemas.microsoft.com/office/powerpoint/2010/main" val="196263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pPr algn="l"/>
            <a:r>
              <a:rPr lang="en-US" sz="1800" b="1" i="0" u="none" strike="noStrike" baseline="0" dirty="0"/>
              <a:t>3. Overview of AI Technology</a:t>
            </a:r>
            <a:br>
              <a:rPr lang="en-US" sz="1800" b="1" i="0" u="none" strike="noStrike" baseline="0" dirty="0"/>
            </a:br>
            <a:endParaRPr lang="en-US" dirty="0"/>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286608" y="3608371"/>
            <a:ext cx="7618783" cy="904833"/>
          </a:xfrm>
        </p:spPr>
        <p:txBody>
          <a:bodyPr/>
          <a:lstStyle/>
          <a:p>
            <a:r>
              <a:rPr lang="en-US" sz="1800" b="0" i="1" u="none" strike="noStrike" baseline="0" dirty="0"/>
              <a:t>3.1. Basic Principles and Key Technologies of AI</a:t>
            </a:r>
          </a:p>
          <a:p>
            <a:r>
              <a:rPr lang="en-US" i="1" dirty="0"/>
              <a:t>3.2. Application of AI in Architectural Design</a:t>
            </a:r>
          </a:p>
        </p:txBody>
      </p:sp>
    </p:spTree>
    <p:extLst>
      <p:ext uri="{BB962C8B-B14F-4D97-AF65-F5344CB8AC3E}">
        <p14:creationId xmlns:p14="http://schemas.microsoft.com/office/powerpoint/2010/main" val="133073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892598"/>
            <a:ext cx="10500989" cy="1327464"/>
          </a:xfrm>
        </p:spPr>
        <p:txBody>
          <a:bodyPr/>
          <a:lstStyle/>
          <a:p>
            <a:r>
              <a:rPr lang="en-US" sz="3200" b="0" i="1" u="none" strike="noStrike" baseline="0" dirty="0"/>
              <a:t>3.1. Basic Principles and Key Technologies of AI</a:t>
            </a:r>
            <a:br>
              <a:rPr lang="en-US" sz="3200" b="0" i="1" u="none" strike="noStrike" baseline="0" dirty="0"/>
            </a:br>
            <a:endParaRPr lang="en-US" dirty="0"/>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4649217" cy="3723753"/>
          </a:xfrm>
        </p:spPr>
        <p:txBody>
          <a:bodyPr/>
          <a:lstStyle/>
          <a:p>
            <a:pPr marL="0" indent="0" algn="just">
              <a:buNone/>
            </a:pPr>
            <a:r>
              <a:rPr lang="en-US" i="1" dirty="0"/>
              <a:t>AIGC technology utilizes machine learning and natural language processing capabilities to enable computers to simulate human creativity and judgment and automatically produce content that meets requirements. In the field of images, AIGC has advanced from passive analysis to automatic generation and composite AI. </a:t>
            </a:r>
          </a:p>
          <a:p>
            <a:pPr marL="0" indent="0" algn="just">
              <a:buNone/>
            </a:pPr>
            <a:r>
              <a:rPr lang="en-US" sz="1400" i="1" dirty="0"/>
              <a:t>(AIGC - Artificial Intelligence-generated Content)</a:t>
            </a:r>
          </a:p>
        </p:txBody>
      </p:sp>
      <p:pic>
        <p:nvPicPr>
          <p:cNvPr id="7" name="Content Placeholder 6" descr="A robot hand with icons above it&#10;&#10;AI-generated content may be incorrect.">
            <a:extLst>
              <a:ext uri="{FF2B5EF4-FFF2-40B4-BE49-F238E27FC236}">
                <a16:creationId xmlns:a16="http://schemas.microsoft.com/office/drawing/2014/main" id="{2F231EEE-6F95-751A-53E1-E0DFD80C97C7}"/>
              </a:ext>
            </a:extLst>
          </p:cNvPr>
          <p:cNvPicPr>
            <a:picLocks noGrp="1" noChangeAspect="1"/>
          </p:cNvPicPr>
          <p:nvPr>
            <p:ph sz="quarter" idx="36"/>
          </p:nvPr>
        </p:nvPicPr>
        <p:blipFill>
          <a:blip r:embed="rId3"/>
          <a:stretch>
            <a:fillRect/>
          </a:stretch>
        </p:blipFill>
        <p:spPr>
          <a:xfrm>
            <a:off x="6516140" y="3004457"/>
            <a:ext cx="4375189" cy="2461044"/>
          </a:xfrm>
        </p:spPr>
      </p:pic>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1681865" y="1199535"/>
            <a:ext cx="9684225" cy="688083"/>
          </a:xfrm>
        </p:spPr>
        <p:txBody>
          <a:bodyPr/>
          <a:lstStyle/>
          <a:p>
            <a:r>
              <a:rPr lang="en-US" i="1" dirty="0"/>
              <a:t>3.2. Application of AI in Architectural Design</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3261381" y="2880363"/>
            <a:ext cx="6525192" cy="2070557"/>
          </a:xfrm>
        </p:spPr>
        <p:txBody>
          <a:bodyPr/>
          <a:lstStyle/>
          <a:p>
            <a:r>
              <a:rPr lang="en-US" i="1" dirty="0"/>
              <a:t>3.2.1. Design Automation Generation and Optimization</a:t>
            </a:r>
          </a:p>
          <a:p>
            <a:r>
              <a:rPr lang="en-US" i="1" dirty="0"/>
              <a:t>3.2.2. Building Industrialization and Intelligent Construction</a:t>
            </a:r>
          </a:p>
          <a:p>
            <a:r>
              <a:rPr lang="en-US" i="1" dirty="0"/>
              <a:t>3.2.3. Building Energy Consumption Forecast</a:t>
            </a:r>
          </a:p>
          <a:p>
            <a:r>
              <a:rPr lang="en-US" i="1" dirty="0"/>
              <a:t>3.2.4. Optimize Building Energy Consumption</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10822826" y="2474812"/>
            <a:ext cx="769406" cy="688084"/>
          </a:xfrm>
        </p:spPr>
        <p:txBody>
          <a:bodyPr/>
          <a:lstStyle/>
          <a:p>
            <a:r>
              <a:rPr lang="en-US" dirty="0"/>
              <a:t> </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107360155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{7F0D4012-FC2A-44AC-A6B0-65FAECF62D22}tf11936837_win32</Template>
  <TotalTime>182</TotalTime>
  <Words>1631</Words>
  <Application>Microsoft Office PowerPoint</Application>
  <PresentationFormat>Widescreen</PresentationFormat>
  <Paragraphs>169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Nova</vt:lpstr>
      <vt:lpstr>Biome</vt:lpstr>
      <vt:lpstr>Calibri</vt:lpstr>
      <vt:lpstr>Times New Roman</vt:lpstr>
      <vt:lpstr>Custom</vt:lpstr>
      <vt:lpstr>AI-assisted design</vt:lpstr>
      <vt:lpstr>Context  the construction industry is facing three major trends:  industrialization, greening,  digital intelligence</vt:lpstr>
      <vt:lpstr>Agenda</vt:lpstr>
      <vt:lpstr>Introduction</vt:lpstr>
      <vt:lpstr>Introduction</vt:lpstr>
      <vt:lpstr>Overall research process</vt:lpstr>
      <vt:lpstr>3. Overview of AI Technology </vt:lpstr>
      <vt:lpstr>3.1. Basic Principles and Key Technologies of AI </vt:lpstr>
      <vt:lpstr>3.2. Application of AI in Architectural Design</vt:lpstr>
      <vt:lpstr>3.2.1. Design Automation Generation and Optimization</vt:lpstr>
      <vt:lpstr>3.2.2. Building Industrialization and Intelligent Construction</vt:lpstr>
      <vt:lpstr>3.2.3. Building Energy Consumption Forecast</vt:lpstr>
      <vt:lpstr>3.2.4. Optimize Building Energy Consumption</vt:lpstr>
      <vt:lpstr>4.2 GAI-Driven Architectural Design Workflow</vt:lpstr>
      <vt:lpstr>4.2.3. The Key to Architectural Design Information Processing</vt:lpstr>
      <vt:lpstr>4.2.4. Three Key Elements of Architectural Design</vt:lpstr>
      <vt:lpstr>5.1. Training of Stable Diffusion and LoRA Models</vt:lpstr>
      <vt:lpstr>5.2. FU-Generator Platform and Interactive Architectural Design Inference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IRIS-MARIA ZSIGMOND</dc:creator>
  <cp:lastModifiedBy>IRIS-MARIA ZSIGMOND</cp:lastModifiedBy>
  <cp:revision>1</cp:revision>
  <dcterms:created xsi:type="dcterms:W3CDTF">2025-04-05T16:57:41Z</dcterms:created>
  <dcterms:modified xsi:type="dcterms:W3CDTF">2025-04-05T20:00:27Z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