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76" r:id="rId2"/>
    <p:sldId id="282" r:id="rId3"/>
    <p:sldId id="257" r:id="rId4"/>
    <p:sldId id="258" r:id="rId5"/>
    <p:sldId id="259" r:id="rId6"/>
    <p:sldId id="260" r:id="rId7"/>
    <p:sldId id="277" r:id="rId8"/>
    <p:sldId id="278" r:id="rId9"/>
    <p:sldId id="279" r:id="rId10"/>
    <p:sldId id="280" r:id="rId11"/>
    <p:sldId id="281" r:id="rId12"/>
    <p:sldId id="262" r:id="rId13"/>
    <p:sldId id="263" r:id="rId14"/>
    <p:sldId id="283" r:id="rId15"/>
    <p:sldId id="284" r:id="rId16"/>
    <p:sldId id="285" r:id="rId17"/>
    <p:sldId id="286" r:id="rId18"/>
    <p:sldId id="287" r:id="rId19"/>
    <p:sldId id="264" r:id="rId20"/>
    <p:sldId id="288" r:id="rId21"/>
    <p:sldId id="289" r:id="rId22"/>
    <p:sldId id="290" r:id="rId23"/>
    <p:sldId id="266" r:id="rId24"/>
    <p:sldId id="292" r:id="rId25"/>
    <p:sldId id="294" r:id="rId26"/>
    <p:sldId id="295" r:id="rId27"/>
    <p:sldId id="296" r:id="rId28"/>
    <p:sldId id="297" r:id="rId29"/>
    <p:sldId id="291" r:id="rId30"/>
    <p:sldId id="267" r:id="rId31"/>
    <p:sldId id="298" r:id="rId32"/>
    <p:sldId id="270" r:id="rId33"/>
    <p:sldId id="269" r:id="rId34"/>
    <p:sldId id="271" r:id="rId35"/>
    <p:sldId id="268" r:id="rId36"/>
    <p:sldId id="299" r:id="rId37"/>
    <p:sldId id="300" r:id="rId38"/>
    <p:sldId id="301" r:id="rId39"/>
    <p:sldId id="272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D60"/>
    <a:srgbClr val="595959"/>
    <a:srgbClr val="6E7A6C"/>
    <a:srgbClr val="E1E1E1"/>
    <a:srgbClr val="1A5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1831"/>
  </p:normalViewPr>
  <p:slideViewPr>
    <p:cSldViewPr snapToGrid="0" snapToObjects="1">
      <p:cViewPr varScale="1">
        <p:scale>
          <a:sx n="108" d="100"/>
          <a:sy n="108" d="100"/>
        </p:scale>
        <p:origin x="86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96E48-36CB-6146-B45C-15F8B5B042A7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B8C19-F5B5-E542-BFBE-7C9F7B106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6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Understand the key concepts of Machine Learning and AI, including how they differ and overlap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Learn how to build and evaluate basic machine learning models using popular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Gain hands-on experience working with real datasets and applying ML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Explore real-world applications and reflect on the ethical considerations involved in AI and ML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3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0785D-A3BA-D8EF-9650-6F86E82A0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396BE-478F-81AE-C9ED-9505D8D82A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367F37-5C23-870F-31F8-87BE79D6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65FE1-FC04-6D0D-7820-A3A5B67D3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41160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386EE-4B0C-91EA-45CC-EE0D55F0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DA199-B9C6-4E6A-89F9-F542FF60A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A0ABA-7229-2744-8D5B-314E4C883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029-9E1F-1CA2-EF70-8FEA2E3A3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75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F1709-4BB4-A55E-3F43-B2419CCF0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DCB533-97E4-F891-18DC-36F8C6B85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A99561-70AD-D7BB-9CF0-EF662AA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D5C60-71DE-D81B-4C5A-3A1CEEC97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0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D7634-A832-DB10-42BB-9BF43129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42D690-01D0-7040-0D66-E8E63BB0F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86A7E-B383-BF15-B192-632450578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Relate to housing price prediction</a:t>
            </a:r>
            <a:r>
              <a:rPr lang="de-DE" dirty="0"/>
              <a:t>: x = </a:t>
            </a:r>
            <a:r>
              <a:rPr lang="de-DE" dirty="0" err="1"/>
              <a:t>sq_mts</a:t>
            </a:r>
            <a:r>
              <a:rPr lang="de-DE" dirty="0"/>
              <a:t>, </a:t>
            </a:r>
            <a:r>
              <a:rPr lang="de-DE" dirty="0" err="1"/>
              <a:t>y</a:t>
            </a:r>
            <a:r>
              <a:rPr lang="de-DE" dirty="0"/>
              <a:t>=</a:t>
            </a:r>
            <a:r>
              <a:rPr lang="de-DE" dirty="0" err="1"/>
              <a:t>price</a:t>
            </a:r>
            <a:endParaRPr lang="de-DE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Linear regression is used to model the relationship between a dependent variable and one or more independent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 single feature, the model learns a line (y = mx + b) that best fits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line is determined by minimizing the </a:t>
            </a:r>
            <a:r>
              <a:rPr lang="en-US" b="1" dirty="0"/>
              <a:t>mean squared error</a:t>
            </a:r>
            <a:r>
              <a:rPr lang="en-US" dirty="0"/>
              <a:t>, which measures the average squared difference between predicted and actual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Demo:</a:t>
            </a:r>
            <a:r>
              <a:rPr lang="en-US" dirty="0"/>
              <a:t> Use </a:t>
            </a:r>
            <a:r>
              <a:rPr lang="en-US" dirty="0" err="1"/>
              <a:t>Colab</a:t>
            </a:r>
            <a:r>
              <a:rPr lang="en-US" dirty="0"/>
              <a:t> to build a simple model predicting housing prices from square footage.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AB014-CD0B-F62D-7C06-2B79B69AD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679997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7E852-EE7D-90F7-34AB-528880BD8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A26D1-1F1B-E46A-052A-5D987B535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B1415-282C-5AC2-14AA-9D164D4A9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Relate to housing price prediction</a:t>
            </a:r>
            <a:endParaRPr lang="de-DE" dirty="0"/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Linear regression is used to model the relationship between a dependent variable and one or more independent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 single feature, the model learns a line (y = mx + b) that best fits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line is determined by minimizing the </a:t>
            </a:r>
            <a:r>
              <a:rPr lang="en-US" b="1" dirty="0"/>
              <a:t>mean squared error</a:t>
            </a:r>
            <a:r>
              <a:rPr lang="en-US" dirty="0"/>
              <a:t>, which measures the average squared difference between predicted and actual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Demo:</a:t>
            </a:r>
            <a:r>
              <a:rPr lang="en-US" dirty="0"/>
              <a:t> Use </a:t>
            </a:r>
            <a:r>
              <a:rPr lang="en-US" dirty="0" err="1"/>
              <a:t>Colab</a:t>
            </a:r>
            <a:r>
              <a:rPr lang="en-US" dirty="0"/>
              <a:t> to build a simple model predicting housing prices from square footage.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10026-2968-6671-5D4C-97810E7F2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3027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Logistic regression is a classification algorithm used to predict the probability of a binary outcome (e.g., spam vs. not spam).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3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E08C8-6167-12C8-CC22-DF359248B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CF3DDF-620B-26C2-BE16-CAC26A0C1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24E4E6-834F-39A4-ED0C-898240387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uses the logistic (sigmoid) function to squash outputs into a range between 0 and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probability exceeds a threshold (commonly 0.5), the output is classified into one category.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CD0B-CA6F-65A6-31AF-CC784C464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Artificial Intelligence (AI) is a broad field of computer science that focuses on creating systems capable of performing tasks that typically require human intelligence.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tasks include reasoning, problem solving, understanding language, perception (e.g., seeing and hearing), and decision-making.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AI systems can be rule-based or learn from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 include self-driving cars that perceive and navigate their environment, virtual assistants that understand speech, and recommendation systems that personalize content.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5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66FAC-4797-2C31-C9F6-443A1F80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101627-5A6C-311C-D0D7-950BCE94F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C6ACE-F59C-D1CD-A697-BAA1FB521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uses the logistic (sigmoid) function to squash outputs into a range between 0 and 1.</a:t>
            </a:r>
          </a:p>
          <a:p>
            <a:pPr marL="171450" indent="-1714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Characteristics of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Sigmoid Function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</a:t>
            </a:r>
          </a:p>
          <a:p>
            <a:pPr marL="628650" lvl="1" indent="-1714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z goes to infinity, exp(-z) gets small, so </a:t>
            </a:r>
            <a:r>
              <a:rPr lang="el-GR" b="0" i="0" dirty="0" err="1">
                <a:solidFill>
                  <a:srgbClr val="242424"/>
                </a:solidFill>
                <a:effectLst/>
                <a:latin typeface="source-serif-pro"/>
              </a:rPr>
              <a:t>ϕ</a:t>
            </a:r>
            <a:r>
              <a:rPr lang="el-G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z) goes to 1</a:t>
            </a:r>
          </a:p>
          <a:p>
            <a:pPr marL="628650" lvl="1" indent="-17145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z goes to minus infinity, exp(z) blows up, </a:t>
            </a:r>
            <a:r>
              <a:rPr lang="el-GR" b="0" i="0" dirty="0" err="1">
                <a:solidFill>
                  <a:srgbClr val="242424"/>
                </a:solidFill>
                <a:effectLst/>
                <a:latin typeface="source-serif-pro"/>
              </a:rPr>
              <a:t>ϕ</a:t>
            </a:r>
            <a:r>
              <a:rPr lang="el-GR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z) goes to 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C5C40-D6BF-35CE-16D5-D8F86567E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6D3CB-D86C-4E41-19C8-EBE89403F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1ABB8E-1B52-4B1E-361A-9F9304621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E99A0-2F2B-76C6-0BC7-1E1A14426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Logistic regression just extends Linear Regression with the Sigmoid Function &amp; applies threshold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A3185-3583-6CAE-D46A-388DCAAD0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8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C7505-7B33-57D1-AF38-25C53024A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930BA8-9751-17A6-5075-DCFC3067C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CC296-18AD-9700-A24B-4C3EC3424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Left term is 0 if y ==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Right term is 0 if y ==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Imagine you’re standing on a hill, blindfolded.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Your goal: reach the bottom (lowest point of the loss function).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You can feel the slope beneath your feet — that’s your gradient.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9EDE1-D7BC-3A34-221C-58BB4706A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5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A4994-5B1C-2F80-7C59-E00C8814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4E99D1-F8C8-963E-201D-09812D00C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A6EDA-C1CB-0089-24C6-972C1B0D4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Logistic regression just extends Linear Regression with the Sigmoid Function &amp; applies threshold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145D-BA54-1221-F486-047AE7DB5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3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10398-C831-8D89-A684-8DD3AAB42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0BD03-F96F-CDB9-C723-09390B793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E24CA5-E315-D98A-8148-031A2640F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ADC70-67B7-7402-4991-57F69D292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Explain that decision trees work like a flowchart where each question splits the data based on a feature — for example, "Is the income greater than $50,000?"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continues until a decision can be made at a leaf node.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Emphasize they are easy to understand and visualize.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However, a single decision tree can overfit, especially with noisy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72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That’s where Random Forests come in: by building multiple trees on different subsets of the data and averaging their results, we get a more stable and accurate prediction.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Mention that they work well out of the box and are often used in competitions and real-world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Overfitting</a:t>
            </a:r>
            <a:r>
              <a:rPr lang="en-US" dirty="0"/>
              <a:t>: Model too complex. It has learned noise or specific patterns that don't generalize.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Compare overfitting to memorizing answers instead of learning the concept — it works on familiar questions but fails on the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Underfitting is like guessing answers because you didn’t study enough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7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 engineering involves transforming raw data into features that better represent the underlying problem to the model.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Give examples from real datasets, such as converting gender into binary values or scaling income.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Explain that the model sees all features as numbers, so we need to structure data appropriately.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Point out that small changes in feature engineering can lead to significant improvements in model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1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Example: in a random forest, the number of trees is a hyperparameter.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(ML) is a subset of AI focused on the idea that systems can learn from data, identify patterns, and make decisions with minimal human intervention.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being explicitly programmed for every task, ML algorithms adjust and improve their performance based on the data they encounter.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example, a spam filter learns from examples of spam and non-spam emails and adapts to new spam patterns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Deep Learning is a subset of Machine Learning: DL = ML algorithms with learned. i.e., data-based, feature engineering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0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2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87A98-24AB-846B-7079-159E8C3D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DDF7C-9D6F-4EC7-7F5B-C503E2644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F30E0-8683-B7F2-A8C5-DD2D2E025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363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Explain why accuracy isn't always enough — e.g., predicting rare diseases.</a:t>
            </a:r>
            <a:endParaRPr lang="en-US" dirty="0"/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Accuracy: Overall correctness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Precision &amp; Recall: Especially useful for imbalanced datasets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F1 Score: Balances precision and recall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ROC AUC: Measures performance across all thresholds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96E9C-E161-5BFA-E530-AF511D8DB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0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62485-4DAD-1058-3F66-1A4521B93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648C4-F20F-2E02-944E-021EE564E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BE168-32D3-E314-4AA0-A26135994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accuracy: Overall correctness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Precision &amp; Recall: Especially useful for imbalanced datasets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F1 Score: Balances precision and recall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ROC AUC: Measures performance across all thresholds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6D81-14DE-AE1E-B400-F84B8AB68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959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84DB1-B450-67EA-DE6A-0F5D37A6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D53AD-39FF-9AB6-4116-72D942B11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4241E-1644-D97D-C231-5BF74DBF0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363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Explain why accuracy isn't always enough — e.g., predicting rare diseases.</a:t>
            </a:r>
            <a:endParaRPr lang="en-US" dirty="0"/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Accuracy: 90.3%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Precision: 3.5%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Recall: 16.68%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F1 Score: 5.79%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dirty="0"/>
              <a:t>ROC AUC: Measures performance across all thresholds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2291F-0539-00A2-4848-98DEC7B17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71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facial recognition systems performing poorly on people with darker skin tones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lack of diversity in training data can lead to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fairness, talk about algorithmic decisions in loan approvals or hiring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Stress the importance of protecting privacy, especially when dealing with sensitive data like health records.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Who might this model hurt or leave 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Supervised learning involves training a model on a labeled dataset, where each input has a corresponding correct output (label).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goal is for the model to learn the mapping from inputs to outputs so it can predict labels for new, unseen inputs.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tasks include: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Classification</a:t>
            </a:r>
            <a:r>
              <a:rPr lang="en-US" dirty="0"/>
              <a:t>: Predicting a category (e.g., spam or not spam)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Regression</a:t>
            </a:r>
            <a:r>
              <a:rPr lang="en-US" dirty="0"/>
              <a:t>: Predicting a continuous value (e.g., housing prices)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4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unsupervised learning, the model is given data without explicit labels and must find patterns or structures on its own.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often used to discover hidden groupings in data or reduce dimensionality.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Common tasks include: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Clustering</a:t>
            </a:r>
            <a:r>
              <a:rPr lang="en-US" dirty="0"/>
              <a:t>: Grouping similar data points (e.g., customer segmentation)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Dimensionality Reduction</a:t>
            </a:r>
            <a:r>
              <a:rPr lang="en-US" dirty="0"/>
              <a:t>: Reducing the number of features while retaining meaningful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Reinforcement learning involves training an agent to make a sequence of decisions by rewarding desired behaviors and penalizing undesired 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agent learns an optimal policy through trial and error in an interactive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Examples include game-playing agents like AlphaGo and robotic systems learning to walk.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• Creates new content: Unlike traditional models that classify or predict, generative AI models (like GPT or DALL·E) </a:t>
            </a:r>
            <a:r>
              <a:rPr lang="en-US" b="0" i="1" dirty="0"/>
              <a:t>generate</a:t>
            </a:r>
            <a:r>
              <a:rPr lang="en-US" b="0" dirty="0"/>
              <a:t> text, images, code, or other data based on training examples.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• Learns patterns, not labels: Instead of learning from labeled data, generative AI often learns from raw, unlabeled data by modeling the distribution and structure of the input.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• Examples: Text generation (ChatGPT), image synthesis (Midjourney), music creation, or 3D model generation.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B8C19-F5B5-E542-BFBE-7C9F7B106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D715D-09EF-D995-BC4D-EF89E1C4F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8D16B-6D0A-EFF1-0554-69212CD1CA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0FE7C-FE84-7BAB-A639-94AD1DEB4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Finance</a:t>
            </a:r>
            <a:r>
              <a:rPr lang="en-US" dirty="0"/>
              <a:t>: Detect fraudulent transactions, assess credit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Retail</a:t>
            </a:r>
            <a:r>
              <a:rPr lang="en-US" dirty="0"/>
              <a:t>: Segment customers, optimize pricing and inventory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Entertainment</a:t>
            </a:r>
            <a:r>
              <a:rPr lang="en-US" dirty="0"/>
              <a:t>: Generate personalized content recommendations (e.g., Netflix, Spotify)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Transportation</a:t>
            </a:r>
            <a:r>
              <a:rPr lang="en-US" dirty="0"/>
              <a:t>: Autonomous vehicles, route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4C707-65ED-F2B1-1666-F8C34F2A6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4257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• Collect medical data (e.g. from the Pima Indians Diabetes Dataset).</a:t>
            </a:r>
          </a:p>
          <a:p>
            <a:r>
              <a:rPr lang="en-US" dirty="0"/>
              <a:t>• Features might include: age, BMI, glucose level, insulin, blood pressure, etc.</a:t>
            </a:r>
          </a:p>
          <a:p>
            <a:r>
              <a:rPr lang="en-US" dirty="0"/>
              <a:t>• Clean data: handle missing values, normalize features, split into train/test.</a:t>
            </a:r>
          </a:p>
          <a:p>
            <a:r>
              <a:rPr lang="en-US" dirty="0"/>
              <a:t>• Choose a model (e.g. random forest, or </a:t>
            </a:r>
            <a:r>
              <a:rPr lang="en-US" dirty="0" err="1"/>
              <a:t>XGBoost</a:t>
            </a:r>
            <a:r>
              <a:rPr lang="en-US" dirty="0"/>
              <a:t>).</a:t>
            </a:r>
          </a:p>
          <a:p>
            <a:r>
              <a:rPr lang="en-US" dirty="0"/>
              <a:t>• Train on labeled data (features → diabetes yes/no).</a:t>
            </a:r>
          </a:p>
          <a:p>
            <a:r>
              <a:rPr lang="en-US" dirty="0"/>
              <a:t>• Tune hyperparameters with cross-validation.</a:t>
            </a:r>
          </a:p>
          <a:p>
            <a:r>
              <a:rPr lang="en-US" dirty="0"/>
              <a:t>• Evaluate on test set using metrics like accuracy, precision, recall, AUC.</a:t>
            </a:r>
          </a:p>
          <a:p>
            <a:r>
              <a:rPr lang="en-US" dirty="0"/>
              <a:t>• If good enough, deploy as part of a health screening tool or app.</a:t>
            </a:r>
          </a:p>
          <a:p>
            <a:r>
              <a:rPr lang="en-US" dirty="0"/>
              <a:t>• Optionally monitor and retrain the model regularly with new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8000" y="1028733"/>
            <a:ext cx="11277600" cy="1536171"/>
          </a:xfrm>
        </p:spPr>
        <p:txBody>
          <a:bodyPr/>
          <a:lstStyle>
            <a:lvl1pPr>
              <a:defRPr sz="4000">
                <a:solidFill>
                  <a:srgbClr val="07811F"/>
                </a:solidFill>
              </a:defRPr>
            </a:lvl1pPr>
          </a:lstStyle>
          <a:p>
            <a:pPr lvl="0"/>
            <a:r>
              <a:rPr lang="en-US" altLang="de-DE" noProof="0" dirty="0"/>
              <a:t>Click to edit Master title style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8000" y="2708696"/>
            <a:ext cx="11277600" cy="23764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 altLang="de-DE" noProof="0"/>
              <a:t>Click to edit Master subtitle style</a:t>
            </a:r>
            <a:endParaRPr lang="de-DE" altLang="de-DE" noProof="0" dirty="0"/>
          </a:p>
        </p:txBody>
      </p:sp>
    </p:spTree>
    <p:extLst>
      <p:ext uri="{BB962C8B-B14F-4D97-AF65-F5344CB8AC3E}">
        <p14:creationId xmlns:p14="http://schemas.microsoft.com/office/powerpoint/2010/main" val="111830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639235" y="1783357"/>
            <a:ext cx="10564284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643467" y="932724"/>
            <a:ext cx="10532533" cy="69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05089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623395" y="1124746"/>
            <a:ext cx="2639484" cy="51117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3407701" y="1124746"/>
            <a:ext cx="7721600" cy="5111751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46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03360" y="6560097"/>
            <a:ext cx="2844800" cy="28202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E6E6E6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860800" y="6560097"/>
            <a:ext cx="7721600" cy="29790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E6E6E6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03360" y="1711325"/>
            <a:ext cx="11107784" cy="4309963"/>
          </a:xfrm>
        </p:spPr>
        <p:txBody>
          <a:bodyPr/>
          <a:lstStyle>
            <a:lvl1pPr marL="268288" indent="-268288">
              <a:defRPr>
                <a:solidFill>
                  <a:srgbClr val="595959"/>
                </a:solidFill>
              </a:defRPr>
            </a:lvl1pPr>
            <a:lvl2pPr marL="536575" indent="-282575">
              <a:spcBef>
                <a:spcPts val="600"/>
              </a:spcBef>
              <a:buClr>
                <a:schemeClr val="tx1"/>
              </a:buClr>
              <a:defRPr>
                <a:solidFill>
                  <a:srgbClr val="595959"/>
                </a:solidFill>
              </a:defRPr>
            </a:lvl2pPr>
            <a:lvl3pPr marL="804863" indent="-268288">
              <a:spcBef>
                <a:spcPts val="600"/>
              </a:spcBef>
              <a:buClr>
                <a:srgbClr val="07811F"/>
              </a:buClr>
              <a:defRPr>
                <a:solidFill>
                  <a:srgbClr val="595959"/>
                </a:solidFill>
              </a:defRPr>
            </a:lvl3pPr>
            <a:lvl4pPr marL="1074738" indent="-269875">
              <a:spcBef>
                <a:spcPts val="600"/>
              </a:spcBef>
              <a:defRPr>
                <a:solidFill>
                  <a:srgbClr val="595959"/>
                </a:solidFill>
              </a:defRPr>
            </a:lvl4pPr>
            <a:lvl5pPr marL="1343025" indent="-269875">
              <a:spcBef>
                <a:spcPts val="600"/>
              </a:spcBef>
              <a:defRPr sz="1200">
                <a:solidFill>
                  <a:srgbClr val="59595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32724"/>
            <a:ext cx="11074400" cy="69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 altLang="de-DE" dirty="0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0228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8000" y="4179161"/>
            <a:ext cx="11277600" cy="1650107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solidFill>
                  <a:srgbClr val="59595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8000" y="2468894"/>
            <a:ext cx="112776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E7A6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884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572918" y="1711326"/>
            <a:ext cx="5421484" cy="4525963"/>
          </a:xfrm>
        </p:spPr>
        <p:txBody>
          <a:bodyPr/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6197602" y="1711326"/>
            <a:ext cx="5357284" cy="4525963"/>
          </a:xfrm>
        </p:spPr>
        <p:txBody>
          <a:bodyPr/>
          <a:lstStyle>
            <a:lvl1pPr>
              <a:defRPr sz="2800">
                <a:solidFill>
                  <a:srgbClr val="595959"/>
                </a:solidFill>
              </a:defRPr>
            </a:lvl1pPr>
            <a:lvl2pPr>
              <a:defRPr sz="2400">
                <a:solidFill>
                  <a:srgbClr val="595959"/>
                </a:solidFill>
              </a:defRPr>
            </a:lvl2pPr>
            <a:lvl3pPr>
              <a:defRPr sz="2000">
                <a:solidFill>
                  <a:srgbClr val="595959"/>
                </a:solidFill>
              </a:defRPr>
            </a:lvl3pPr>
            <a:lvl4pPr>
              <a:defRPr sz="1800">
                <a:solidFill>
                  <a:srgbClr val="595959"/>
                </a:solidFill>
              </a:defRPr>
            </a:lvl4pPr>
            <a:lvl5pPr>
              <a:defRPr sz="18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32724"/>
            <a:ext cx="11074400" cy="69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228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7101" y="1700808"/>
            <a:ext cx="5337299" cy="1008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2933" y="2852936"/>
            <a:ext cx="5306683" cy="34563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  <a:lvl2pPr>
              <a:defRPr sz="20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7603" y="1700808"/>
            <a:ext cx="5384797" cy="1008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rgbClr val="5959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7603" y="2852936"/>
            <a:ext cx="5384797" cy="345638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95959"/>
                </a:solidFill>
              </a:defRPr>
            </a:lvl1pPr>
            <a:lvl2pPr>
              <a:defRPr sz="2000">
                <a:solidFill>
                  <a:srgbClr val="595959"/>
                </a:solidFill>
              </a:defRPr>
            </a:lvl2pPr>
            <a:lvl3pPr>
              <a:defRPr sz="18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643466" y="932724"/>
            <a:ext cx="10938935" cy="69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580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932724"/>
            <a:ext cx="11074400" cy="69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6E7A6C"/>
                </a:solidFill>
              </a:defRPr>
            </a:lvl1pPr>
          </a:lstStyle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6165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0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3" y="932723"/>
            <a:ext cx="4011084" cy="864096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932723"/>
            <a:ext cx="6417832" cy="547260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3" y="1892830"/>
            <a:ext cx="4011084" cy="4512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77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5009729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661248"/>
            <a:ext cx="7315200" cy="7200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2389717" y="932722"/>
            <a:ext cx="7315200" cy="40039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56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3CA7A9-3EB5-7AF5-BBBD-7E773D22A33C}"/>
              </a:ext>
            </a:extLst>
          </p:cNvPr>
          <p:cNvSpPr/>
          <p:nvPr/>
        </p:nvSpPr>
        <p:spPr>
          <a:xfrm>
            <a:off x="-14178" y="6555104"/>
            <a:ext cx="12220356" cy="328296"/>
          </a:xfrm>
          <a:prstGeom prst="rect">
            <a:avLst/>
          </a:prstGeom>
          <a:solidFill>
            <a:srgbClr val="115E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763870"/>
            <a:ext cx="11379200" cy="69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505280"/>
            <a:ext cx="1137920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11521280" y="6557091"/>
            <a:ext cx="62339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E6E6E6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E6E6E6"/>
              </a:solidFill>
              <a:latin typeface="StoneSansITCStd Medium" pitchFamily="50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08AD2-8EC4-1C7E-79A3-DAC658AC39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41442" y="-37585"/>
            <a:ext cx="2074264" cy="9933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6B0152-6841-BA71-016F-7E069D4DFD7A}"/>
              </a:ext>
            </a:extLst>
          </p:cNvPr>
          <p:cNvSpPr/>
          <p:nvPr/>
        </p:nvSpPr>
        <p:spPr>
          <a:xfrm>
            <a:off x="-2" y="6532882"/>
            <a:ext cx="12206179" cy="45719"/>
          </a:xfrm>
          <a:prstGeom prst="rect">
            <a:avLst/>
          </a:prstGeom>
          <a:solidFill>
            <a:srgbClr val="29A8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722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6E7A6C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115E17"/>
        </a:buClr>
        <a:buSzPct val="110000"/>
        <a:buFont typeface="Wingdings" panose="05000000000000000000" pitchFamily="2" charset="2"/>
        <a:buChar char="§"/>
        <a:defRPr sz="2800" kern="1200">
          <a:solidFill>
            <a:srgbClr val="595959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>
          <a:srgbClr val="A2AF9F"/>
        </a:buClr>
        <a:buFont typeface="Wingdings" panose="05000000000000000000" pitchFamily="2" charset="2"/>
        <a:buChar char="§"/>
        <a:defRPr sz="2400" b="0" kern="1200">
          <a:solidFill>
            <a:srgbClr val="595959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rgbClr val="6E7A6C"/>
        </a:buClr>
        <a:buFont typeface="Wingdings" panose="05000000000000000000" pitchFamily="2" charset="2"/>
        <a:buChar char="§"/>
        <a:tabLst/>
        <a:defRPr sz="2000" kern="1200">
          <a:solidFill>
            <a:srgbClr val="595959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rgbClr val="595959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rgbClr val="595959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app=desktop&amp;v=jGwO_UgTS7I&amp;ab_channel=stanfordonline" TargetMode="External"/><Relationship Id="rId2" Type="http://schemas.openxmlformats.org/officeDocument/2006/relationships/hyperlink" Target="https://lme.tf.fau.de/lecture-notes/lecture-notes-pr/lecture-notes-in-pattern-recognition-episode-1-introduct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34029-F50F-2FD0-B8A4-C7B5A064D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Machine Learning &amp; AI</a:t>
            </a:r>
            <a:br>
              <a:rPr lang="en-US" dirty="0"/>
            </a:br>
            <a:r>
              <a:rPr lang="en-US" dirty="0"/>
              <a:t>Session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2F20F6-6010-DDBB-F968-C25DD4EB6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 vs. Machine Learning</a:t>
            </a:r>
          </a:p>
          <a:p>
            <a:r>
              <a:rPr lang="en-US" dirty="0"/>
              <a:t>Types of Machine Learning</a:t>
            </a:r>
          </a:p>
          <a:p>
            <a:r>
              <a:rPr lang="en-US" dirty="0"/>
              <a:t>Key Concepts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997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6B086-6C72-B90E-2C4D-4AAEA01E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CC7B-AD17-7360-1A2E-EB4026A7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Types of Machine Learning</a:t>
            </a:r>
            <a:r>
              <a:rPr lang="de-DE" dirty="0"/>
              <a:t> - </a:t>
            </a:r>
            <a:r>
              <a:rPr lang="en-US" dirty="0"/>
              <a:t>Generative AI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5122" name="Picture 2" descr="Generative AI: A Game-Changer for Entrepreneurs — Emerge and Rise">
            <a:extLst>
              <a:ext uri="{FF2B5EF4-FFF2-40B4-BE49-F238E27FC236}">
                <a16:creationId xmlns:a16="http://schemas.microsoft.com/office/drawing/2014/main" id="{CADC40D4-75F1-266E-9308-05299CB1F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t="7749" r="4839"/>
          <a:stretch/>
        </p:blipFill>
        <p:spPr bwMode="auto">
          <a:xfrm>
            <a:off x="2157046" y="1505280"/>
            <a:ext cx="787790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4E9E2-A70C-D0DE-A643-4EBA678222C0}"/>
              </a:ext>
            </a:extLst>
          </p:cNvPr>
          <p:cNvSpPr txBox="1"/>
          <p:nvPr/>
        </p:nvSpPr>
        <p:spPr>
          <a:xfrm>
            <a:off x="10383492" y="6262980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tinyurl.com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/yc87wryt</a:t>
            </a:r>
          </a:p>
        </p:txBody>
      </p:sp>
    </p:spTree>
    <p:extLst>
      <p:ext uri="{BB962C8B-B14F-4D97-AF65-F5344CB8AC3E}">
        <p14:creationId xmlns:p14="http://schemas.microsoft.com/office/powerpoint/2010/main" val="410959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2B9D-801F-DE6C-B903-FF3595BFB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B81D-E1EF-1140-DF4F-6CBC90F9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ML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883D-05B7-D840-7A3A-39AB617B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74" y="3327672"/>
            <a:ext cx="8225713" cy="226298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endParaRPr dirty="0"/>
          </a:p>
        </p:txBody>
      </p:sp>
      <p:pic>
        <p:nvPicPr>
          <p:cNvPr id="6146" name="Picture 2" descr="Using AI to predict breast cancer and personalize care | MIT News |  Massachusetts Institute of Technology">
            <a:extLst>
              <a:ext uri="{FF2B5EF4-FFF2-40B4-BE49-F238E27FC236}">
                <a16:creationId xmlns:a16="http://schemas.microsoft.com/office/drawing/2014/main" id="{B7AC0A4C-8BC0-1708-6DB6-3206C28F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11" y="1459949"/>
            <a:ext cx="7607177" cy="495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C78203-713A-6F0A-AF31-C5B7F20B6230}"/>
              </a:ext>
            </a:extLst>
          </p:cNvPr>
          <p:cNvSpPr txBox="1"/>
          <p:nvPr/>
        </p:nvSpPr>
        <p:spPr>
          <a:xfrm>
            <a:off x="9932207" y="6094130"/>
            <a:ext cx="18533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tinyurl.com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/2znmpktc</a:t>
            </a:r>
          </a:p>
        </p:txBody>
      </p:sp>
    </p:spTree>
    <p:extLst>
      <p:ext uri="{BB962C8B-B14F-4D97-AF65-F5344CB8AC3E}">
        <p14:creationId xmlns:p14="http://schemas.microsoft.com/office/powerpoint/2010/main" val="161809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Task: Diabetes </a:t>
            </a:r>
            <a:r>
              <a:rPr lang="de-DE" dirty="0" err="1"/>
              <a:t>Prediction</a:t>
            </a:r>
            <a:endParaRPr lang="de-DE" dirty="0"/>
          </a:p>
          <a:p>
            <a:r>
              <a:rPr dirty="0"/>
              <a:t>Collect Data</a:t>
            </a:r>
          </a:p>
          <a:p>
            <a:r>
              <a:rPr dirty="0"/>
              <a:t>Preprocess Data</a:t>
            </a:r>
          </a:p>
          <a:p>
            <a:r>
              <a:rPr lang="de-DE" dirty="0"/>
              <a:t>T</a:t>
            </a:r>
            <a:r>
              <a:rPr dirty="0"/>
              <a:t>rain</a:t>
            </a:r>
            <a:r>
              <a:rPr lang="de-DE" dirty="0"/>
              <a:t> &amp;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dirty="0"/>
              <a:t>Model</a:t>
            </a:r>
          </a:p>
          <a:p>
            <a:r>
              <a:rPr dirty="0"/>
              <a:t>Evaluate</a:t>
            </a:r>
          </a:p>
          <a:p>
            <a:r>
              <a:rPr dirty="0"/>
              <a:t>Deploy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1CB590-F615-49EF-0423-C298F0BB2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5" t="37652" r="4792" b="25555"/>
          <a:stretch/>
        </p:blipFill>
        <p:spPr bwMode="auto">
          <a:xfrm>
            <a:off x="4229100" y="2156775"/>
            <a:ext cx="7962900" cy="252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F8AE3D-6EE3-6FD0-5846-82C4E2F32877}"/>
              </a:ext>
            </a:extLst>
          </p:cNvPr>
          <p:cNvSpPr txBox="1"/>
          <p:nvPr/>
        </p:nvSpPr>
        <p:spPr>
          <a:xfrm>
            <a:off x="4229100" y="4725365"/>
            <a:ext cx="19078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tinyurl.com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/5y8d6mph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Feature: An individual measurable property or characteristic of an observed phenomenon (e.g., age, BMI)</a:t>
            </a:r>
          </a:p>
          <a:p>
            <a:r>
              <a:rPr lang="en-US" dirty="0"/>
              <a:t>Label: The target output that the model is expected to predict (diabetes yes/no)</a:t>
            </a:r>
          </a:p>
          <a:p>
            <a:r>
              <a:rPr lang="en-US" dirty="0"/>
              <a:t>Model: The mathematical function or algorithm that maps inputs (features) to outputs (labels)</a:t>
            </a:r>
          </a:p>
          <a:p>
            <a:r>
              <a:rPr lang="en-US" dirty="0"/>
              <a:t>Loss Function: A mathematical function that quantifies how far the model's predictions are from the actual labels</a:t>
            </a:r>
          </a:p>
          <a:p>
            <a:r>
              <a:rPr lang="en-US" dirty="0"/>
              <a:t>Training: The process of adjusting the model's parameters to minimize the loss function on the training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F57FC-E10C-5676-CAB1-1E2E928E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ADB5-C5EE-D151-B460-50D7EF95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4D0D-2144-3051-214A-867F63E6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Scenarios</a:t>
            </a:r>
            <a:r>
              <a:rPr lang="en-US" noProof="0" dirty="0"/>
              <a:t>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noProof="0" dirty="0"/>
              <a:t>A child </a:t>
            </a:r>
            <a:r>
              <a:rPr lang="en-US" dirty="0"/>
              <a:t>is</a:t>
            </a:r>
            <a:r>
              <a:rPr lang="en-US" noProof="0" dirty="0"/>
              <a:t> learning to predict grades based on hours studied and sleep hours.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noProof="0" dirty="0"/>
              <a:t>Kids are learning to write by tracing letters.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indent="0">
              <a:buNone/>
              <a:defRPr/>
            </a:pPr>
            <a:r>
              <a:rPr lang="en-US" dirty="0"/>
              <a:t>What are features &amp; labels?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8196" name="Picture 4" descr="Buchstabe A - MaterialGuru">
            <a:extLst>
              <a:ext uri="{FF2B5EF4-FFF2-40B4-BE49-F238E27FC236}">
                <a16:creationId xmlns:a16="http://schemas.microsoft.com/office/drawing/2014/main" id="{1195B80E-66C2-E216-3364-8418C24C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924" y="2429022"/>
            <a:ext cx="2838059" cy="400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B7C93-53BB-36E5-54BF-B2E5C0CBC2FD}"/>
              </a:ext>
            </a:extLst>
          </p:cNvPr>
          <p:cNvSpPr txBox="1"/>
          <p:nvPr/>
        </p:nvSpPr>
        <p:spPr>
          <a:xfrm>
            <a:off x="8979676" y="6283646"/>
            <a:ext cx="1832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tinyurl.com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/363y8rzu</a:t>
            </a:r>
          </a:p>
        </p:txBody>
      </p:sp>
    </p:spTree>
    <p:extLst>
      <p:ext uri="{BB962C8B-B14F-4D97-AF65-F5344CB8AC3E}">
        <p14:creationId xmlns:p14="http://schemas.microsoft.com/office/powerpoint/2010/main" val="42347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A3C1-11E4-8D27-B9B5-4703185E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E831-47F6-6A1F-6B80-46D25F15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459950"/>
            <a:ext cx="11379201" cy="4571294"/>
          </a:xfrm>
        </p:spPr>
        <p:txBody>
          <a:bodyPr/>
          <a:lstStyle/>
          <a:p>
            <a:pPr marL="0" indent="0" algn="l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Task: Predict a value of a car</a:t>
            </a:r>
          </a:p>
          <a:p>
            <a:r>
              <a:rPr lang="en-US" i="0" dirty="0">
                <a:effectLst/>
                <a:latin typeface="Roboto" panose="02000000000000000000" pitchFamily="2" charset="0"/>
              </a:rPr>
              <a:t>What are features?</a:t>
            </a:r>
          </a:p>
          <a:p>
            <a:r>
              <a:rPr lang="en-US" i="0" dirty="0">
                <a:effectLst/>
                <a:latin typeface="Roboto" panose="02000000000000000000" pitchFamily="2" charset="0"/>
              </a:rPr>
              <a:t>W</a:t>
            </a:r>
            <a:r>
              <a:rPr lang="en-US" dirty="0">
                <a:latin typeface="Roboto" panose="02000000000000000000" pitchFamily="2" charset="0"/>
              </a:rPr>
              <a:t>hat is the label?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9225" name="Picture 9" descr="An labeled example of automobile attributes.">
            <a:extLst>
              <a:ext uri="{FF2B5EF4-FFF2-40B4-BE49-F238E27FC236}">
                <a16:creationId xmlns:a16="http://schemas.microsoft.com/office/drawing/2014/main" id="{5D9744BA-F3E6-01B3-99A1-3BD139E1FA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68"/>
          <a:stretch/>
        </p:blipFill>
        <p:spPr bwMode="auto">
          <a:xfrm>
            <a:off x="56235" y="3073541"/>
            <a:ext cx="12135765" cy="13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88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DBA2D-6F09-6138-A6A7-C594BE8DA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5F2F-730E-78F7-DB0B-70073927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your understanding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BFD7-B623-1975-9F78-51676ED3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2990850"/>
            <a:ext cx="11379201" cy="3040393"/>
          </a:xfrm>
        </p:spPr>
        <p:txBody>
          <a:bodyPr/>
          <a:lstStyle/>
          <a:p>
            <a:pPr marL="0" indent="0" algn="l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Which three features do you think are likely the greatest predictors for a car's price?</a:t>
            </a:r>
          </a:p>
          <a:p>
            <a:pPr algn="l"/>
            <a:r>
              <a:rPr lang="en-US" dirty="0">
                <a:latin typeface="Roboto" panose="02000000000000000000" pitchFamily="2" charset="0"/>
              </a:rPr>
              <a:t>c</a:t>
            </a:r>
            <a:r>
              <a:rPr lang="en-US" b="0" i="0" dirty="0">
                <a:effectLst/>
                <a:latin typeface="Roboto" panose="02000000000000000000" pitchFamily="2" charset="0"/>
              </a:rPr>
              <a:t>olor, height,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make_model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dirty="0" err="1">
                <a:latin typeface="Roboto" panose="02000000000000000000" pitchFamily="2" charset="0"/>
              </a:rPr>
              <a:t>t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ire_size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wheel_base</a:t>
            </a:r>
            <a:r>
              <a:rPr lang="en-US" b="0" i="0" dirty="0">
                <a:effectLst/>
                <a:latin typeface="Roboto" panose="02000000000000000000" pitchFamily="2" charset="0"/>
              </a:rPr>
              <a:t>, year</a:t>
            </a:r>
          </a:p>
          <a:p>
            <a:pPr algn="l"/>
            <a:r>
              <a:rPr lang="en-US" dirty="0" err="1">
                <a:latin typeface="Roboto" panose="02000000000000000000" pitchFamily="2" charset="0"/>
              </a:rPr>
              <a:t>m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ake_model</a:t>
            </a:r>
            <a:r>
              <a:rPr lang="en-US" b="0" i="0" dirty="0">
                <a:effectLst/>
                <a:latin typeface="Roboto" panose="02000000000000000000" pitchFamily="2" charset="0"/>
              </a:rPr>
              <a:t>, year, miles</a:t>
            </a:r>
          </a:p>
          <a:p>
            <a:pPr algn="l"/>
            <a:r>
              <a:rPr lang="en-US" dirty="0">
                <a:latin typeface="Roboto" panose="02000000000000000000" pitchFamily="2" charset="0"/>
              </a:rPr>
              <a:t>m</a:t>
            </a:r>
            <a:r>
              <a:rPr lang="en-US" b="0" i="0" dirty="0">
                <a:effectLst/>
                <a:latin typeface="Roboto" panose="02000000000000000000" pitchFamily="2" charset="0"/>
              </a:rPr>
              <a:t>iles, gearbox,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make_model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9225" name="Picture 9" descr="An labeled example of automobile attributes.">
            <a:extLst>
              <a:ext uri="{FF2B5EF4-FFF2-40B4-BE49-F238E27FC236}">
                <a16:creationId xmlns:a16="http://schemas.microsoft.com/office/drawing/2014/main" id="{63592FA2-67B9-59D1-D071-8DA67A27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2" y="1241651"/>
            <a:ext cx="8943975" cy="174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0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871DC-2BB9-B967-6A5B-1A3497901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F48C-3A51-84B1-61E3-07263B1B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your understanding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9A44-6EB1-8D3A-0CC7-5696300E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459950"/>
            <a:ext cx="11379201" cy="4864650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Suppose you had a dataset of users for an online shopping website, and it contained the following columns:</a:t>
            </a:r>
          </a:p>
          <a:p>
            <a:pPr marL="0" indent="0" algn="l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i="0" dirty="0">
                <a:effectLst/>
                <a:latin typeface="Roboto" panose="02000000000000000000" pitchFamily="2" charset="0"/>
              </a:rPr>
              <a:t>If you wanted to understand the types of users that visit the site, would Do you use supervised or unsupervised learning?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Supervised learning because I'm trying to predict which class a user belongs to.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Unsupervised learning.</a:t>
            </a:r>
          </a:p>
        </p:txBody>
      </p:sp>
      <p:pic>
        <p:nvPicPr>
          <p:cNvPr id="11266" name="Picture 2" descr="An image of an row of customer attributes.">
            <a:extLst>
              <a:ext uri="{FF2B5EF4-FFF2-40B4-BE49-F238E27FC236}">
                <a16:creationId xmlns:a16="http://schemas.microsoft.com/office/drawing/2014/main" id="{FC491759-F62A-BDAE-2739-41E1F6F0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425"/>
            <a:ext cx="12192000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78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0464A-3D4E-3826-3905-77AF7ABD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n image of a row of home attributes.">
            <a:extLst>
              <a:ext uri="{FF2B5EF4-FFF2-40B4-BE49-F238E27FC236}">
                <a16:creationId xmlns:a16="http://schemas.microsoft.com/office/drawing/2014/main" id="{E1C6352F-52D8-0E94-600B-58FCD2696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69" y="2180849"/>
            <a:ext cx="7036777" cy="219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1E3E1-6F7E-0E23-AAD6-8AF0FE5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your understanding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D3EB-FFC4-1DB3-0BB2-59FAE2FD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459950"/>
            <a:ext cx="11379201" cy="4864650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Suppose you had an energy usage dataset for homes with the following columns:</a:t>
            </a:r>
            <a:endParaRPr lang="en-US" dirty="0"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 algn="l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What type of ML would you use to predict the kilowatt hours used per year for a newly constructed house?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Supervised learning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Unsupervised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228939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Hands-on Tools We’ll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Colab</a:t>
            </a:r>
            <a:r>
              <a:rPr dirty="0"/>
              <a:t>, scikit-learn, pandas, matplotlib, Playground, Teachable Machine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0B87C-6FFB-9DB2-A992-9BCE6B11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Notes: </a:t>
            </a:r>
            <a:r>
              <a:rPr lang="en-US" dirty="0">
                <a:hlinkClick r:id="rId2"/>
              </a:rPr>
              <a:t>https://lme.tf.fau.de/lecture-notes/lecture-notes-pr/lecture-notes-in-pattern-recognition-episode-1-introduction/</a:t>
            </a:r>
            <a:endParaRPr lang="en-US" dirty="0"/>
          </a:p>
          <a:p>
            <a:r>
              <a:rPr lang="en-US" dirty="0"/>
              <a:t>Stanford CS 229: </a:t>
            </a:r>
            <a:r>
              <a:rPr lang="en-US" dirty="0">
                <a:hlinkClick r:id="rId3"/>
              </a:rPr>
              <a:t>https://www.youtube.com/watch?app=desktop&amp;v=jGwO_UgTS7I&amp;ab_channel=stanfordonline</a:t>
            </a:r>
            <a:endParaRPr lang="en-US" dirty="0"/>
          </a:p>
          <a:p>
            <a:r>
              <a:rPr lang="en-US" dirty="0"/>
              <a:t>Machine Learning Crash Course: https://</a:t>
            </a:r>
            <a:r>
              <a:rPr lang="en-US" dirty="0" err="1"/>
              <a:t>developers.google.com</a:t>
            </a:r>
            <a:r>
              <a:rPr lang="en-US" dirty="0"/>
              <a:t>/machine-learning/crash-course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E3E0E4-0437-6D01-8812-0A06BC7B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06753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BC172-1137-54AB-9979-308F10EA5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Machine Learning &amp; AI</a:t>
            </a:r>
            <a:br>
              <a:rPr lang="en-US" dirty="0"/>
            </a:br>
            <a:r>
              <a:rPr lang="en-US" dirty="0"/>
              <a:t>Session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01C326-128C-447B-04C4-54E63F096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Trees &amp; Random Forests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Validation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175066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BFE5F-FAC8-E34E-2EB0-A9BC147EF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142C-A2C6-6AAE-59A7-90A34007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AAB2DC-774F-9195-CCEB-AB38C15B5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Predicts continuous values</a:t>
                </a:r>
              </a:p>
              <a:p>
                <a:r>
                  <a:rPr lang="en-US" dirty="0"/>
                  <a:t>Fits a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Minimizes MSE </a:t>
                </a:r>
              </a:p>
              <a:p>
                <a:r>
                  <a:rPr lang="en-US" dirty="0"/>
                  <a:t>Disadvantages (some):</a:t>
                </a:r>
              </a:p>
              <a:p>
                <a:pPr lvl="1"/>
                <a:r>
                  <a:rPr lang="en-US" dirty="0"/>
                  <a:t>Assumes linear relationship</a:t>
                </a:r>
              </a:p>
              <a:p>
                <a:pPr lvl="1"/>
                <a:r>
                  <a:rPr lang="en-US" dirty="0"/>
                  <a:t>Poor performance on non-linear data</a:t>
                </a:r>
              </a:p>
              <a:p>
                <a:pPr lvl="1"/>
                <a:r>
                  <a:rPr lang="en-US" dirty="0"/>
                  <a:t>Sensitive to Outliers</a:t>
                </a:r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AAB2DC-774F-9195-CCEB-AB38C15B5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2" name="Picture 2" descr="How to do linear regression and correlation analysis">
            <a:extLst>
              <a:ext uri="{FF2B5EF4-FFF2-40B4-BE49-F238E27FC236}">
                <a16:creationId xmlns:a16="http://schemas.microsoft.com/office/drawing/2014/main" id="{F7B7E6A5-6EB2-1206-AE49-AA62680EA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51"/>
          <a:stretch/>
        </p:blipFill>
        <p:spPr bwMode="auto">
          <a:xfrm>
            <a:off x="5803535" y="1745674"/>
            <a:ext cx="5169266" cy="30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BC775-FA28-BA69-E20C-E7A43F5A176B}"/>
              </a:ext>
            </a:extLst>
          </p:cNvPr>
          <p:cNvSpPr txBox="1"/>
          <p:nvPr/>
        </p:nvSpPr>
        <p:spPr>
          <a:xfrm>
            <a:off x="7795846" y="4588074"/>
            <a:ext cx="1779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tinyurl.com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/2jdf2vc5</a:t>
            </a:r>
          </a:p>
        </p:txBody>
      </p:sp>
    </p:spTree>
    <p:extLst>
      <p:ext uri="{BB962C8B-B14F-4D97-AF65-F5344CB8AC3E}">
        <p14:creationId xmlns:p14="http://schemas.microsoft.com/office/powerpoint/2010/main" val="62438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9B605-A12B-5630-C9EA-97297B3C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1A0F-6706-B58E-CF92-A3F0F4A9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Task: Implement </a:t>
            </a:r>
            <a:r>
              <a:rPr dirty="0"/>
              <a:t>Linear Regression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Scratch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C60DD-591A-4F6A-03B3-1EED4654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505280"/>
            <a:ext cx="6918469" cy="4525963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Implement a Linear Regressor</a:t>
            </a:r>
          </a:p>
          <a:p>
            <a:r>
              <a:rPr lang="en-US" noProof="0" dirty="0" err="1"/>
              <a:t>Scipy</a:t>
            </a:r>
            <a:r>
              <a:rPr lang="en-US" noProof="0" dirty="0"/>
              <a:t> etc. are not allowed</a:t>
            </a:r>
          </a:p>
          <a:p>
            <a:r>
              <a:rPr lang="en-US" noProof="0" dirty="0"/>
              <a:t>Use vectorization </a:t>
            </a:r>
            <a:r>
              <a:rPr lang="en-US" noProof="0" dirty="0">
                <a:sym typeface="Wingdings" pitchFamily="2" charset="2"/>
              </a:rPr>
              <a:t> faster</a:t>
            </a:r>
          </a:p>
          <a:p>
            <a:r>
              <a:rPr lang="en-US" noProof="0" dirty="0">
                <a:sym typeface="Wingdings" pitchFamily="2" charset="2"/>
              </a:rPr>
              <a:t>Use the Mean-Squared Error as a loss function</a:t>
            </a:r>
            <a:endParaRPr lang="en-US" noProof="0" dirty="0"/>
          </a:p>
        </p:txBody>
      </p:sp>
      <p:pic>
        <p:nvPicPr>
          <p:cNvPr id="14338" name="Picture 2" descr="7 Common Loss Functions in Machine Learning | Built In">
            <a:extLst>
              <a:ext uri="{FF2B5EF4-FFF2-40B4-BE49-F238E27FC236}">
                <a16:creationId xmlns:a16="http://schemas.microsoft.com/office/drawing/2014/main" id="{5CD262D7-EB46-9F6E-07F6-6E7C71EC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20" y="1847845"/>
            <a:ext cx="4867130" cy="30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CDA6B-280A-071C-D51D-F6F83F87A95B}"/>
              </a:ext>
            </a:extLst>
          </p:cNvPr>
          <p:cNvSpPr txBox="1"/>
          <p:nvPr/>
        </p:nvSpPr>
        <p:spPr>
          <a:xfrm>
            <a:off x="8539670" y="4902429"/>
            <a:ext cx="18469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tinyurl.com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/ys4y6vb4</a:t>
            </a:r>
          </a:p>
        </p:txBody>
      </p:sp>
    </p:spTree>
    <p:extLst>
      <p:ext uri="{BB962C8B-B14F-4D97-AF65-F5344CB8AC3E}">
        <p14:creationId xmlns:p14="http://schemas.microsoft.com/office/powerpoint/2010/main" val="286700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</a:t>
            </a:r>
            <a:r>
              <a:rPr dirty="0" err="1"/>
              <a:t>Regressio</a:t>
            </a:r>
            <a:r>
              <a:rPr lang="de-DE" dirty="0" err="1"/>
              <a:t>n</a:t>
            </a:r>
            <a:r>
              <a:rPr lang="de-DE" dirty="0"/>
              <a:t> = Classification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We will talk about </a:t>
            </a:r>
          </a:p>
          <a:p>
            <a:r>
              <a:rPr lang="en-US" noProof="1"/>
              <a:t>Generating probabilities</a:t>
            </a:r>
          </a:p>
          <a:p>
            <a:r>
              <a:rPr lang="en-US" noProof="1"/>
              <a:t>Classifying samples</a:t>
            </a:r>
          </a:p>
          <a:p>
            <a:r>
              <a:rPr lang="en-US" noProof="1"/>
              <a:t>Gradient descent </a:t>
            </a:r>
          </a:p>
          <a:p>
            <a:pPr marL="0" indent="0">
              <a:buNone/>
            </a:pPr>
            <a:r>
              <a:rPr lang="en-US" noProof="1">
                <a:sym typeface="Wingdings" pitchFamily="2" charset="2"/>
              </a:rPr>
              <a:t> Fundamentals of Neural Networks</a:t>
            </a:r>
            <a:endParaRPr lang="en-US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87F22-F518-7641-902B-129FA89E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BAC7-D3FD-7991-47E6-598574A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</a:t>
            </a:r>
            <a:r>
              <a:rPr dirty="0" err="1"/>
              <a:t>Regressio</a:t>
            </a:r>
            <a:r>
              <a:rPr lang="de-DE" dirty="0" err="1"/>
              <a:t>n</a:t>
            </a:r>
            <a:r>
              <a:rPr lang="de-DE" dirty="0"/>
              <a:t> (</a:t>
            </a:r>
            <a:r>
              <a:rPr lang="de-DE" dirty="0" err="1"/>
              <a:t>cont</a:t>
            </a:r>
            <a:r>
              <a:rPr lang="de-DE" dirty="0"/>
              <a:t>.)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136FD-8F48-2653-7CD6-F2AF1407C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models output </a:t>
                </a:r>
                <a:r>
                  <a:rPr lang="en-US" b="1" dirty="0"/>
                  <a:t>probabilities</a:t>
                </a:r>
                <a:r>
                  <a:rPr lang="en-US" dirty="0"/>
                  <a:t> instead of numerical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Probabilities help us to understand </a:t>
                </a:r>
                <a:r>
                  <a:rPr lang="en-US" b="1" dirty="0"/>
                  <a:t>how confident</a:t>
                </a:r>
                <a:r>
                  <a:rPr lang="en-US" dirty="0"/>
                  <a:t> the model is about a prediction</a:t>
                </a:r>
              </a:p>
              <a:p>
                <a:r>
                  <a:rPr lang="en-US" dirty="0"/>
                  <a:t>After generating a probability, we apply a </a:t>
                </a:r>
                <a:r>
                  <a:rPr lang="en-US" b="1" dirty="0"/>
                  <a:t>threshold</a:t>
                </a:r>
                <a:r>
                  <a:rPr lang="en-US" dirty="0"/>
                  <a:t> (e.g., 0.5 = 50 %) to classify:</a:t>
                </a:r>
              </a:p>
              <a:p>
                <a:pPr lvl="1"/>
                <a:r>
                  <a:rPr lang="en-US" dirty="0"/>
                  <a:t>If y &gt; 0.5, classify as </a:t>
                </a:r>
                <a:r>
                  <a:rPr lang="en-US" b="1" dirty="0"/>
                  <a:t>1</a:t>
                </a:r>
                <a:r>
                  <a:rPr lang="en-US" dirty="0"/>
                  <a:t> (positive class)</a:t>
                </a:r>
              </a:p>
              <a:p>
                <a:pPr lvl="1"/>
                <a:r>
                  <a:rPr lang="en-US" dirty="0"/>
                  <a:t>If y &lt; 0.5, classify as </a:t>
                </a:r>
                <a:r>
                  <a:rPr lang="en-US" b="1" dirty="0"/>
                  <a:t>0</a:t>
                </a:r>
                <a:r>
                  <a:rPr lang="en-US" dirty="0"/>
                  <a:t> (negative class)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F136FD-8F48-2653-7CD6-F2AF1407C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6" t="-1961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201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EF620-3E20-9F5B-CB7D-C24E9C8F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17FD-0350-6BCF-F560-7A6C9EE9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</a:t>
            </a:r>
            <a:r>
              <a:rPr dirty="0" err="1"/>
              <a:t>Regressio</a:t>
            </a:r>
            <a:r>
              <a:rPr lang="de-DE" dirty="0" err="1"/>
              <a:t>n</a:t>
            </a:r>
            <a:r>
              <a:rPr lang="de-DE" dirty="0"/>
              <a:t> (</a:t>
            </a:r>
            <a:r>
              <a:rPr lang="de-DE" dirty="0" err="1"/>
              <a:t>cont</a:t>
            </a:r>
            <a:r>
              <a:rPr lang="de-DE" dirty="0"/>
              <a:t>.)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9022-3173-461C-4F6B-5B32E800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function:</a:t>
            </a:r>
          </a:p>
          <a:p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5076B32-D86E-4A0B-17A7-8BE7DF576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2235200"/>
            <a:ext cx="61595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33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5076-9C72-2971-CE75-C5C5083E3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C3E4-3E11-F05D-3C16-654E979A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</a:t>
            </a:r>
            <a:r>
              <a:rPr dirty="0" err="1"/>
              <a:t>Regressio</a:t>
            </a:r>
            <a:r>
              <a:rPr lang="de-DE" dirty="0" err="1"/>
              <a:t>n</a:t>
            </a:r>
            <a:r>
              <a:rPr lang="de-DE" dirty="0"/>
              <a:t> (</a:t>
            </a:r>
            <a:r>
              <a:rPr lang="de-DE" dirty="0" err="1"/>
              <a:t>cont</a:t>
            </a:r>
            <a:r>
              <a:rPr lang="de-DE" dirty="0"/>
              <a:t>.)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C423B-E666-4ABB-B0A1-FCA8D8BE3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de-DE" b="0" dirty="0"/>
                  <a:t> </a:t>
                </a:r>
                <a:r>
                  <a:rPr lang="de-DE" b="0" dirty="0">
                    <a:sym typeface="Wingdings" pitchFamily="2" charset="2"/>
                  </a:rPr>
                  <a:t>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de-DE" b="0" dirty="0">
                    <a:latin typeface="Cambria Math" panose="02040503050406030204" pitchFamily="18" charset="0"/>
                  </a:rPr>
                  <a:t> ?</a:t>
                </a:r>
                <a:r>
                  <a:rPr lang="en-US" dirty="0"/>
                  <a:t> </a:t>
                </a:r>
                <a:endParaRPr lang="de-DE" b="0" dirty="0"/>
              </a:p>
              <a:p>
                <a:endParaRPr lang="de-DE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2C423B-E666-4ABB-B0A1-FCA8D8BE3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662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681BC-1BC5-8544-BD39-D81B95A4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4E7B-9CF7-F2A1-69FC-55698728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</a:t>
            </a:r>
            <a:r>
              <a:rPr dirty="0" err="1"/>
              <a:t>Regressio</a:t>
            </a:r>
            <a:r>
              <a:rPr lang="de-DE" dirty="0" err="1"/>
              <a:t>n</a:t>
            </a:r>
            <a:r>
              <a:rPr lang="de-DE" dirty="0"/>
              <a:t> (</a:t>
            </a:r>
            <a:r>
              <a:rPr lang="de-DE" dirty="0" err="1"/>
              <a:t>cont</a:t>
            </a:r>
            <a:r>
              <a:rPr lang="de-DE" dirty="0"/>
              <a:t>.)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0337A-FE9A-3189-64F6-B904D0CA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Prediction</a:t>
                </a:r>
                <a:r>
                  <a:rPr lang="de-DE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Loss function: Binary Cross-Entropy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𝑝𝑟𝑒𝑑</m:t>
                              </m:r>
                            </m:sup>
                          </m:sSup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𝑝𝑟𝑒𝑑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𝑝𝑟𝑒𝑑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Gradient Descent:</a:t>
                </a:r>
              </a:p>
              <a:p>
                <a:pPr lvl="1"/>
                <a:r>
                  <a:rPr lang="en-US" dirty="0"/>
                  <a:t>Initialize weights w and bias b</a:t>
                </a:r>
              </a:p>
              <a:p>
                <a:pPr lvl="1"/>
                <a:r>
                  <a:rPr lang="en-US" dirty="0"/>
                  <a:t>For each iteration (epoch):</a:t>
                </a:r>
              </a:p>
              <a:p>
                <a:pPr lvl="2"/>
                <a:r>
                  <a:rPr lang="en-US" dirty="0"/>
                  <a:t>Compute predictions</a:t>
                </a:r>
              </a:p>
              <a:p>
                <a:pPr lvl="2"/>
                <a:r>
                  <a:rPr lang="en-US" dirty="0"/>
                  <a:t>Compute gradients, i.e., “what is wrong and how to correct it”</a:t>
                </a:r>
              </a:p>
              <a:p>
                <a:pPr lvl="2"/>
                <a:r>
                  <a:rPr lang="en-US" dirty="0"/>
                  <a:t>Update weights with gradients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40337A-FE9A-3189-64F6-B904D0CA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77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17BFB-6229-8CB4-BD70-1D43B026B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C2D6-51FB-A554-D9FF-F90CB6DD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</a:t>
            </a:r>
            <a:r>
              <a:rPr dirty="0" err="1"/>
              <a:t>Regressio</a:t>
            </a:r>
            <a:r>
              <a:rPr lang="de-DE" dirty="0" err="1"/>
              <a:t>n</a:t>
            </a:r>
            <a:r>
              <a:rPr lang="de-DE" dirty="0"/>
              <a:t> (</a:t>
            </a:r>
            <a:r>
              <a:rPr lang="de-DE" dirty="0" err="1"/>
              <a:t>cont</a:t>
            </a:r>
            <a:r>
              <a:rPr lang="de-DE" dirty="0"/>
              <a:t>.)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458E1A-43ED-38C7-CCE2-96F808495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de-DE" b="0" dirty="0"/>
                  <a:t> </a:t>
                </a:r>
                <a:r>
                  <a:rPr lang="de-DE" b="0" dirty="0">
                    <a:sym typeface="Wingdings" pitchFamily="2" charset="2"/>
                  </a:rPr>
                  <a:t>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de-DE" b="0" dirty="0">
                    <a:latin typeface="Cambria Math" panose="02040503050406030204" pitchFamily="18" charset="0"/>
                  </a:rPr>
                  <a:t> ?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Foreshadowing: </a:t>
                </a:r>
                <a:r>
                  <a:rPr lang="en-US" dirty="0">
                    <a:sym typeface="Wingdings" pitchFamily="2" charset="2"/>
                  </a:rPr>
                  <a:t>Multiple Logistic Regressions == Neural Networks</a:t>
                </a:r>
              </a:p>
              <a:p>
                <a:r>
                  <a:rPr lang="en-US" dirty="0">
                    <a:sym typeface="Wingdings" pitchFamily="2" charset="2"/>
                  </a:rPr>
                  <a:t>Disadvantages (some):</a:t>
                </a:r>
              </a:p>
              <a:p>
                <a:pPr lvl="1"/>
                <a:r>
                  <a:rPr lang="en-US" dirty="0"/>
                  <a:t>Assumes linear relationship</a:t>
                </a:r>
              </a:p>
              <a:p>
                <a:pPr lvl="1"/>
                <a:r>
                  <a:rPr lang="en-US" dirty="0"/>
                  <a:t>Poor performance on non-linear data</a:t>
                </a:r>
              </a:p>
              <a:p>
                <a:pPr lvl="1"/>
                <a:r>
                  <a:rPr lang="en-US" dirty="0"/>
                  <a:t>Sensitive to Outliers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0" dirty="0"/>
              </a:p>
              <a:p>
                <a:endParaRPr lang="de-DE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458E1A-43ED-38C7-CCE2-96F808495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27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8F60D-918E-D3FE-5516-16D61385F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7495-8655-6037-ABC3-E32C4EAF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</a:t>
            </a:r>
            <a:r>
              <a:rPr dirty="0" err="1"/>
              <a:t>Regressio</a:t>
            </a:r>
            <a:r>
              <a:rPr lang="de-DE" dirty="0" err="1"/>
              <a:t>n</a:t>
            </a:r>
            <a:r>
              <a:rPr lang="de-DE" dirty="0"/>
              <a:t> (</a:t>
            </a:r>
            <a:r>
              <a:rPr lang="de-DE" dirty="0" err="1"/>
              <a:t>cont</a:t>
            </a:r>
            <a:r>
              <a:rPr lang="de-DE" dirty="0"/>
              <a:t>.)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D18101C-6921-0401-AF3D-42130F803A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921023"/>
                  </p:ext>
                </p:extLst>
              </p:nvPr>
            </p:nvGraphicFramePr>
            <p:xfrm>
              <a:off x="406401" y="2156028"/>
              <a:ext cx="11379198" cy="3009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3066">
                      <a:extLst>
                        <a:ext uri="{9D8B030D-6E8A-4147-A177-3AD203B41FA5}">
                          <a16:colId xmlns:a16="http://schemas.microsoft.com/office/drawing/2014/main" val="3990639753"/>
                        </a:ext>
                      </a:extLst>
                    </a:gridCol>
                    <a:gridCol w="3793066">
                      <a:extLst>
                        <a:ext uri="{9D8B030D-6E8A-4147-A177-3AD203B41FA5}">
                          <a16:colId xmlns:a16="http://schemas.microsoft.com/office/drawing/2014/main" val="2894109423"/>
                        </a:ext>
                      </a:extLst>
                    </a:gridCol>
                    <a:gridCol w="3793066">
                      <a:extLst>
                        <a:ext uri="{9D8B030D-6E8A-4147-A177-3AD203B41FA5}">
                          <a16:colId xmlns:a16="http://schemas.microsoft.com/office/drawing/2014/main" val="2632876283"/>
                        </a:ext>
                      </a:extLst>
                    </a:gridCol>
                  </a:tblGrid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Concept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1A541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/>
                            <a:t>Linear Regression</a:t>
                          </a:r>
                          <a:endParaRPr lang="en-US"/>
                        </a:p>
                      </a:txBody>
                      <a:tcPr anchor="ctr">
                        <a:solidFill>
                          <a:srgbClr val="1A541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/>
                            <a:t>Logistic Regression</a:t>
                          </a:r>
                          <a:endParaRPr lang="en-US"/>
                        </a:p>
                      </a:txBody>
                      <a:tcPr anchor="ctr">
                        <a:solidFill>
                          <a:srgbClr val="1A541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239945"/>
                      </a:ext>
                    </a:extLst>
                  </a:tr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Output</a:t>
                          </a:r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Continuous number</a:t>
                          </a:r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Probability (0 to 1)</a:t>
                          </a:r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0765"/>
                      </a:ext>
                    </a:extLst>
                  </a:tr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Target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Real-valued (e.g., 3.2, 5.5)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Categorical (e.g., 0 or 1)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680047"/>
                      </a:ext>
                    </a:extLst>
                  </a:tr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Function</a:t>
                          </a:r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𝑚𝑥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r>
                            <a:rPr lang="de-DE" b="0" dirty="0"/>
                            <a:t> 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319480"/>
                      </a:ext>
                    </a:extLst>
                  </a:tr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 case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Regression tasks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Classification tasks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2912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D18101C-6921-0401-AF3D-42130F803A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921023"/>
                  </p:ext>
                </p:extLst>
              </p:nvPr>
            </p:nvGraphicFramePr>
            <p:xfrm>
              <a:off x="406401" y="2156028"/>
              <a:ext cx="11379198" cy="3009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3066">
                      <a:extLst>
                        <a:ext uri="{9D8B030D-6E8A-4147-A177-3AD203B41FA5}">
                          <a16:colId xmlns:a16="http://schemas.microsoft.com/office/drawing/2014/main" val="3990639753"/>
                        </a:ext>
                      </a:extLst>
                    </a:gridCol>
                    <a:gridCol w="3793066">
                      <a:extLst>
                        <a:ext uri="{9D8B030D-6E8A-4147-A177-3AD203B41FA5}">
                          <a16:colId xmlns:a16="http://schemas.microsoft.com/office/drawing/2014/main" val="2894109423"/>
                        </a:ext>
                      </a:extLst>
                    </a:gridCol>
                    <a:gridCol w="3793066">
                      <a:extLst>
                        <a:ext uri="{9D8B030D-6E8A-4147-A177-3AD203B41FA5}">
                          <a16:colId xmlns:a16="http://schemas.microsoft.com/office/drawing/2014/main" val="2632876283"/>
                        </a:ext>
                      </a:extLst>
                    </a:gridCol>
                  </a:tblGrid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Concept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rgbClr val="1A541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/>
                            <a:t>Linear Regression</a:t>
                          </a:r>
                          <a:endParaRPr lang="en-US"/>
                        </a:p>
                      </a:txBody>
                      <a:tcPr anchor="ctr">
                        <a:solidFill>
                          <a:srgbClr val="1A541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/>
                            <a:t>Logistic Regression</a:t>
                          </a:r>
                          <a:endParaRPr lang="en-US"/>
                        </a:p>
                      </a:txBody>
                      <a:tcPr anchor="ctr">
                        <a:solidFill>
                          <a:srgbClr val="1A541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239945"/>
                      </a:ext>
                    </a:extLst>
                  </a:tr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Output</a:t>
                          </a:r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Continuous number</a:t>
                          </a:r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Probability (0 to 1)</a:t>
                          </a:r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0765"/>
                      </a:ext>
                    </a:extLst>
                  </a:tr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Target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Real-valued (e.g., 3.2, 5.5)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Categorical (e.g., 0 or 1)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680047"/>
                      </a:ext>
                    </a:extLst>
                  </a:tr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Function</a:t>
                          </a:r>
                        </a:p>
                      </a:txBody>
                      <a:tcPr anchor="ctr">
                        <a:solidFill>
                          <a:srgbClr val="E1E1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71" t="-306383" r="-101342" b="-1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06383" r="-1003" b="-1063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319480"/>
                      </a:ext>
                    </a:extLst>
                  </a:tr>
                  <a:tr h="6019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Use case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Regression tasks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Classification tasks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29120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43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/>
              <a:t>Workshop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ML &amp; AI</a:t>
            </a:r>
          </a:p>
          <a:p>
            <a:r>
              <a:rPr dirty="0"/>
              <a:t>Build basic ML models</a:t>
            </a:r>
          </a:p>
          <a:p>
            <a:r>
              <a:rPr dirty="0"/>
              <a:t>Hands-on with data</a:t>
            </a:r>
          </a:p>
          <a:p>
            <a:r>
              <a:rPr dirty="0"/>
              <a:t>Real-world &amp; ethics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918" y="1711326"/>
            <a:ext cx="5421484" cy="452596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Models that split data based on feature values to make decisions.</a:t>
            </a:r>
          </a:p>
          <a:p>
            <a:r>
              <a:rPr lang="en-US" dirty="0"/>
              <a:t>Each node in the tree represents a feature and a threshold.</a:t>
            </a:r>
          </a:p>
          <a:p>
            <a:r>
              <a:rPr lang="en-US" dirty="0"/>
              <a:t>Leaves represent final decisions or predictions.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Decision Tree How to Use It and Its Hyperparameters">
            <a:extLst>
              <a:ext uri="{FF2B5EF4-FFF2-40B4-BE49-F238E27FC236}">
                <a16:creationId xmlns:a16="http://schemas.microsoft.com/office/drawing/2014/main" id="{AADAF918-D884-87F2-3296-EB87F856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2" y="2447482"/>
            <a:ext cx="5357284" cy="305365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32724"/>
            <a:ext cx="11074400" cy="696079"/>
          </a:xfrm>
        </p:spPr>
        <p:txBody>
          <a:bodyPr wrap="square" anchor="t">
            <a:normAutofit/>
          </a:bodyPr>
          <a:lstStyle/>
          <a:p>
            <a:r>
              <a:rPr dirty="0"/>
              <a:t>Decision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085DE-EBDD-CC7A-6878-321264FF9162}"/>
              </a:ext>
            </a:extLst>
          </p:cNvPr>
          <p:cNvSpPr txBox="1"/>
          <p:nvPr/>
        </p:nvSpPr>
        <p:spPr>
          <a:xfrm>
            <a:off x="7898709" y="5671360"/>
            <a:ext cx="18165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1E1E1"/>
                </a:solidFill>
              </a:rPr>
              <a:t>https://</a:t>
            </a:r>
            <a:r>
              <a:rPr lang="en-US" sz="1050" dirty="0" err="1">
                <a:solidFill>
                  <a:srgbClr val="E1E1E1"/>
                </a:solidFill>
              </a:rPr>
              <a:t>tinyurl.com</a:t>
            </a:r>
            <a:r>
              <a:rPr lang="en-US" sz="1050" dirty="0">
                <a:solidFill>
                  <a:srgbClr val="E1E1E1"/>
                </a:solidFill>
              </a:rPr>
              <a:t>/e7c9t4xc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AD7D-2EF6-A5E1-77C4-55084D7E6ED8}"/>
              </a:ext>
            </a:extLst>
          </p:cNvPr>
          <p:cNvSpPr txBox="1"/>
          <p:nvPr/>
        </p:nvSpPr>
        <p:spPr>
          <a:xfrm>
            <a:off x="9784505" y="21935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7E4388-6641-D4B8-BA7A-44D56A925D50}"/>
              </a:ext>
            </a:extLst>
          </p:cNvPr>
          <p:cNvSpPr/>
          <p:nvPr/>
        </p:nvSpPr>
        <p:spPr>
          <a:xfrm>
            <a:off x="8950036" y="3429000"/>
            <a:ext cx="2669046" cy="219909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9661D-7978-A260-EA76-30CCEA33EFC1}"/>
              </a:ext>
            </a:extLst>
          </p:cNvPr>
          <p:cNvSpPr txBox="1"/>
          <p:nvPr/>
        </p:nvSpPr>
        <p:spPr>
          <a:xfrm>
            <a:off x="10626503" y="30596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4A1DD-D785-5937-3139-41E6CCEB5768}"/>
              </a:ext>
            </a:extLst>
          </p:cNvPr>
          <p:cNvSpPr txBox="1"/>
          <p:nvPr/>
        </p:nvSpPr>
        <p:spPr>
          <a:xfrm>
            <a:off x="11619082" y="513180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A5617-37F2-DB02-1B10-A4B9856AA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918" y="1711326"/>
            <a:ext cx="5421484" cy="452596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Ensembles of multiple decision trees trained on different parts of the data</a:t>
            </a:r>
          </a:p>
          <a:p>
            <a:r>
              <a:rPr lang="en-US" dirty="0"/>
              <a:t>Prediction of all trees are averaged</a:t>
            </a:r>
          </a:p>
          <a:p>
            <a:r>
              <a:rPr lang="en-US" dirty="0"/>
              <a:t>More robust and less prone to overfitting than a single tree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Your Random Forest Model is Never the Best Random Forest Model You Can Build">
            <a:extLst>
              <a:ext uri="{FF2B5EF4-FFF2-40B4-BE49-F238E27FC236}">
                <a16:creationId xmlns:a16="http://schemas.microsoft.com/office/drawing/2014/main" id="{436725A4-9FF9-6571-7ABE-15ACC70C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2417908"/>
            <a:ext cx="5357284" cy="25313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110A4F1-317E-4684-4D1B-D6D3C2B7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32724"/>
            <a:ext cx="11074400" cy="69607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D016F-A0F2-8C30-AF16-56F915FCA3FC}"/>
              </a:ext>
            </a:extLst>
          </p:cNvPr>
          <p:cNvSpPr txBox="1"/>
          <p:nvPr/>
        </p:nvSpPr>
        <p:spPr>
          <a:xfrm>
            <a:off x="7967980" y="5320146"/>
            <a:ext cx="18165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1E1E1"/>
                </a:solidFill>
              </a:rPr>
              <a:t>https://</a:t>
            </a:r>
            <a:r>
              <a:rPr lang="en-US" sz="1050" dirty="0" err="1">
                <a:solidFill>
                  <a:srgbClr val="E1E1E1"/>
                </a:solidFill>
              </a:rPr>
              <a:t>tinyurl.com</a:t>
            </a:r>
            <a:r>
              <a:rPr lang="en-US" sz="1050" dirty="0">
                <a:solidFill>
                  <a:srgbClr val="E1E1E1"/>
                </a:solidFill>
              </a:rPr>
              <a:t>/52vjmc2t</a:t>
            </a:r>
          </a:p>
        </p:txBody>
      </p:sp>
    </p:spTree>
    <p:extLst>
      <p:ext uri="{BB962C8B-B14F-4D97-AF65-F5344CB8AC3E}">
        <p14:creationId xmlns:p14="http://schemas.microsoft.com/office/powerpoint/2010/main" val="829646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Overfitting vs. Underfitting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Underfit: The model is too simplistic and fails to capture underlying patterns in the data.</a:t>
            </a:r>
            <a:endParaRPr lang="de-DE" dirty="0"/>
          </a:p>
          <a:p>
            <a:r>
              <a:rPr dirty="0"/>
              <a:t>Overfit: </a:t>
            </a:r>
            <a:r>
              <a:rPr lang="en-US" dirty="0"/>
              <a:t>The model performs well on training data but poorly on new, unseen data. 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to avoid overfitting: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simpler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Collect more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Apply regularization 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cross-validation to monitor generalization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features often has a </a:t>
            </a:r>
            <a:r>
              <a:rPr lang="en-US" b="1" dirty="0"/>
              <a:t>bigger</a:t>
            </a:r>
            <a:r>
              <a:rPr lang="en-US" dirty="0"/>
              <a:t> impact than choice of model !!!</a:t>
            </a:r>
          </a:p>
          <a:p>
            <a:r>
              <a:rPr lang="en-US" dirty="0"/>
              <a:t>Normalization: Scaling numerical values to a standard range (e.g., 0-1)</a:t>
            </a:r>
          </a:p>
          <a:p>
            <a:r>
              <a:rPr lang="en-US" dirty="0"/>
              <a:t>One-hot Encoding: Converting categorical values into binary vectors</a:t>
            </a:r>
          </a:p>
          <a:p>
            <a:r>
              <a:rPr lang="en-US" dirty="0"/>
              <a:t>Imputation: Filling in missing values with a strategy (mean, median, etc.)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Higher q</a:t>
            </a:r>
            <a:r>
              <a:rPr dirty="0"/>
              <a:t>uality features </a:t>
            </a:r>
            <a:r>
              <a:rPr lang="de-DE" dirty="0">
                <a:sym typeface="Wingdings" pitchFamily="2" charset="2"/>
              </a:rPr>
              <a:t></a:t>
            </a:r>
            <a:r>
              <a:rPr dirty="0"/>
              <a:t> better models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Hyperparameters are settings that control the training process (e.g., learning rate, tree depth).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not learned from the data and must be set manually or through search strategies.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Tuning methods include: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Grid Search: Try all combinations of predefined values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Random Search: Randomly sample combinations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Automated Tuning Tools: e.g., </a:t>
            </a:r>
            <a:r>
              <a:rPr lang="en-US" dirty="0" err="1"/>
              <a:t>Optuna</a:t>
            </a:r>
            <a:r>
              <a:rPr lang="en-US" dirty="0"/>
              <a:t>, </a:t>
            </a:r>
            <a:r>
              <a:rPr lang="en-US" dirty="0" err="1"/>
              <a:t>AutoML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Train/Test Split: Dividing data into two sets to train the model and evaluate its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Cross-validation: Repeatedly train/test on different data splits to get a more reliable estimate of model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Confusion Matrix: A table showing correct and incorrect predictions across all classes.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891C1-4D09-F846-A2E3-1FC5950D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6C991-E6B0-920B-0146-241DF330BE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2918" y="1711326"/>
                <a:ext cx="5421484" cy="4525963"/>
              </a:xfrm>
            </p:spPr>
            <p:txBody>
              <a:bodyPr wrap="square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Metrics:</a:t>
                </a:r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F1 Score: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ROC AUC: Measures performance across all thresholds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6C991-E6B0-920B-0146-241DF330B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2918" y="1711326"/>
                <a:ext cx="5421484" cy="4525963"/>
              </a:xfrm>
              <a:blipFill>
                <a:blip r:embed="rId3"/>
                <a:stretch>
                  <a:fillRect l="-2342" t="-1397" r="-3513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What is the Confusion Matrix?">
            <a:extLst>
              <a:ext uri="{FF2B5EF4-FFF2-40B4-BE49-F238E27FC236}">
                <a16:creationId xmlns:a16="http://schemas.microsoft.com/office/drawing/2014/main" id="{3B21BFD8-54A6-18DA-B91D-D8E8E29FC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2" y="1965326"/>
            <a:ext cx="5357284" cy="4017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0A5F3-35AA-40B4-082B-FD32E923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32724"/>
            <a:ext cx="11074400" cy="696079"/>
          </a:xfrm>
        </p:spPr>
        <p:txBody>
          <a:bodyPr wrap="square" anchor="t">
            <a:normAutofit/>
          </a:bodyPr>
          <a:lstStyle/>
          <a:p>
            <a:r>
              <a:t>Model Evaluation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F3103-AA89-FD56-A5F5-064AAA8F22B3}"/>
              </a:ext>
            </a:extLst>
          </p:cNvPr>
          <p:cNvSpPr txBox="1"/>
          <p:nvPr/>
        </p:nvSpPr>
        <p:spPr>
          <a:xfrm>
            <a:off x="8229600" y="5671360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1E1E1"/>
                </a:solidFill>
              </a:rPr>
              <a:t>https://</a:t>
            </a:r>
            <a:r>
              <a:rPr lang="en-US" sz="1050" dirty="0" err="1">
                <a:solidFill>
                  <a:srgbClr val="E1E1E1"/>
                </a:solidFill>
              </a:rPr>
              <a:t>tinyurl.com</a:t>
            </a:r>
            <a:r>
              <a:rPr lang="en-US" sz="1050" dirty="0">
                <a:solidFill>
                  <a:srgbClr val="E1E1E1"/>
                </a:solidFill>
              </a:rPr>
              <a:t>/2srd5434</a:t>
            </a:r>
          </a:p>
        </p:txBody>
      </p:sp>
    </p:spTree>
    <p:extLst>
      <p:ext uri="{BB962C8B-B14F-4D97-AF65-F5344CB8AC3E}">
        <p14:creationId xmlns:p14="http://schemas.microsoft.com/office/powerpoint/2010/main" val="2856775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02B5-4B52-A066-E838-84E750F1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047BD-8FCA-33C2-9B72-F5B151A2103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wrap="square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Metrics:</a:t>
                </a:r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F1 Score: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ROC-AUC: Measures performance across all thresholds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047BD-8FCA-33C2-9B72-F5B151A21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342" t="-1397" r="-2342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84CABD9-8D5F-68A6-696D-028D6DFC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 dirty="0"/>
              <a:t>Model Evaluation Techniques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BDF8A-1D4C-AFAB-631B-FF298E14EF10}"/>
              </a:ext>
            </a:extLst>
          </p:cNvPr>
          <p:cNvSpPr txBox="1"/>
          <p:nvPr/>
        </p:nvSpPr>
        <p:spPr>
          <a:xfrm>
            <a:off x="8229600" y="5671360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1E1E1"/>
                </a:solidFill>
              </a:rPr>
              <a:t>https://</a:t>
            </a:r>
            <a:r>
              <a:rPr lang="en-US" sz="1050" dirty="0" err="1">
                <a:solidFill>
                  <a:srgbClr val="E1E1E1"/>
                </a:solidFill>
              </a:rPr>
              <a:t>tinyurl.com</a:t>
            </a:r>
            <a:r>
              <a:rPr lang="en-US" sz="1050" dirty="0">
                <a:solidFill>
                  <a:srgbClr val="E1E1E1"/>
                </a:solidFill>
              </a:rPr>
              <a:t>/yy42bc7u</a:t>
            </a:r>
          </a:p>
        </p:txBody>
      </p:sp>
      <p:pic>
        <p:nvPicPr>
          <p:cNvPr id="6" name="Picture 2" descr="ROC And AUC Curves In ML Made Simple &amp; How To Tutorial">
            <a:extLst>
              <a:ext uri="{FF2B5EF4-FFF2-40B4-BE49-F238E27FC236}">
                <a16:creationId xmlns:a16="http://schemas.microsoft.com/office/drawing/2014/main" id="{323F193D-25D8-AF02-EB8A-9CFB853FF75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469654"/>
            <a:ext cx="5357813" cy="300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98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30BEB-A79D-3AFF-AB5C-73302140D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35AB2-09C7-2875-90D5-20351B3161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2918" y="1711326"/>
                <a:ext cx="5421484" cy="4525963"/>
              </a:xfrm>
            </p:spPr>
            <p:txBody>
              <a:bodyPr wrap="square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Metrics:</a:t>
                </a:r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F1 Score: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pPr marL="360363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ROC AUC: Measures performance across all thresholds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35AB2-09C7-2875-90D5-20351B316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2918" y="1711326"/>
                <a:ext cx="5421484" cy="4525963"/>
              </a:xfrm>
              <a:blipFill>
                <a:blip r:embed="rId3"/>
                <a:stretch>
                  <a:fillRect l="-2342" t="-1397" r="-3513" b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What is the Confusion Matrix?">
            <a:extLst>
              <a:ext uri="{FF2B5EF4-FFF2-40B4-BE49-F238E27FC236}">
                <a16:creationId xmlns:a16="http://schemas.microsoft.com/office/drawing/2014/main" id="{8F8322F4-3AB0-8C3A-98E7-3F768A41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2" y="1965326"/>
            <a:ext cx="5357284" cy="4017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BA690-C955-9853-3EEA-847158E1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932724"/>
            <a:ext cx="11074400" cy="696079"/>
          </a:xfrm>
        </p:spPr>
        <p:txBody>
          <a:bodyPr wrap="square" anchor="t">
            <a:normAutofit/>
          </a:bodyPr>
          <a:lstStyle/>
          <a:p>
            <a:r>
              <a:rPr dirty="0"/>
              <a:t>Model Evaluation Techniques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E0AD-0CCA-B627-F491-603FD98711D6}"/>
              </a:ext>
            </a:extLst>
          </p:cNvPr>
          <p:cNvSpPr txBox="1"/>
          <p:nvPr/>
        </p:nvSpPr>
        <p:spPr>
          <a:xfrm>
            <a:off x="8229600" y="5671360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1E1E1"/>
                </a:solidFill>
              </a:rPr>
              <a:t>https://</a:t>
            </a:r>
            <a:r>
              <a:rPr lang="en-US" sz="1050" dirty="0" err="1">
                <a:solidFill>
                  <a:srgbClr val="E1E1E1"/>
                </a:solidFill>
              </a:rPr>
              <a:t>tinyurl.com</a:t>
            </a:r>
            <a:r>
              <a:rPr lang="en-US" sz="1050" dirty="0">
                <a:solidFill>
                  <a:srgbClr val="E1E1E1"/>
                </a:solidFill>
              </a:rPr>
              <a:t>/2srd5434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CAE9F-0DD7-D077-FA17-E8541EC61F8C}"/>
              </a:ext>
            </a:extLst>
          </p:cNvPr>
          <p:cNvSpPr/>
          <p:nvPr/>
        </p:nvSpPr>
        <p:spPr>
          <a:xfrm>
            <a:off x="8179019" y="3554243"/>
            <a:ext cx="512619" cy="336523"/>
          </a:xfrm>
          <a:prstGeom prst="rect">
            <a:avLst/>
          </a:prstGeom>
          <a:solidFill>
            <a:srgbClr val="FCE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C9CD0-E012-A55F-4082-5A8DA71030AF}"/>
              </a:ext>
            </a:extLst>
          </p:cNvPr>
          <p:cNvSpPr/>
          <p:nvPr/>
        </p:nvSpPr>
        <p:spPr>
          <a:xfrm>
            <a:off x="9557548" y="3589431"/>
            <a:ext cx="512619" cy="336523"/>
          </a:xfrm>
          <a:prstGeom prst="rect">
            <a:avLst/>
          </a:prstGeom>
          <a:solidFill>
            <a:srgbClr val="FCE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33707-74EE-0D0A-0190-B13345A8D26A}"/>
              </a:ext>
            </a:extLst>
          </p:cNvPr>
          <p:cNvSpPr/>
          <p:nvPr/>
        </p:nvSpPr>
        <p:spPr>
          <a:xfrm>
            <a:off x="8179020" y="4746526"/>
            <a:ext cx="512619" cy="336523"/>
          </a:xfrm>
          <a:prstGeom prst="rect">
            <a:avLst/>
          </a:prstGeom>
          <a:solidFill>
            <a:srgbClr val="FCE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34A4B-A897-887C-C3E9-8DD5495CFC67}"/>
              </a:ext>
            </a:extLst>
          </p:cNvPr>
          <p:cNvSpPr/>
          <p:nvPr/>
        </p:nvSpPr>
        <p:spPr>
          <a:xfrm>
            <a:off x="9473378" y="4746526"/>
            <a:ext cx="680960" cy="336523"/>
          </a:xfrm>
          <a:prstGeom prst="rect">
            <a:avLst/>
          </a:prstGeom>
          <a:solidFill>
            <a:srgbClr val="FCED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2257848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 in AI &amp;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Bias: Models can perpetuate existing social biases if trained on biased data (e.g., gender or racial bias)</a:t>
            </a:r>
          </a:p>
          <a:p>
            <a:r>
              <a:rPr lang="en-US" dirty="0"/>
              <a:t>Fairness: Ensure that models do not unfairly disadvantage certain groups</a:t>
            </a:r>
          </a:p>
          <a:p>
            <a:r>
              <a:rPr lang="en-US" dirty="0"/>
              <a:t>Privacy: Use techniques like data anonymization, differential privacy</a:t>
            </a:r>
          </a:p>
          <a:p>
            <a:r>
              <a:rPr lang="en-US" dirty="0"/>
              <a:t>Responsibility: Understand the implications and risks of deploying AI systems in critical areas (health, justice, etc.)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Difference Between AI, Machine Learning, and Deep Learning? | NVIDIA  Blog">
            <a:extLst>
              <a:ext uri="{FF2B5EF4-FFF2-40B4-BE49-F238E27FC236}">
                <a16:creationId xmlns:a16="http://schemas.microsoft.com/office/drawing/2014/main" id="{14F53E43-7382-719C-426C-DA191EA68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r="3331" b="1"/>
          <a:stretch/>
        </p:blipFill>
        <p:spPr bwMode="auto">
          <a:xfrm>
            <a:off x="5175252" y="1399313"/>
            <a:ext cx="6921498" cy="4525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918" y="1711326"/>
            <a:ext cx="5421484" cy="4525963"/>
          </a:xfrm>
        </p:spPr>
        <p:txBody>
          <a:bodyPr wrap="square" anchor="t">
            <a:normAutofit/>
          </a:bodyPr>
          <a:lstStyle/>
          <a:p>
            <a:r>
              <a:rPr dirty="0"/>
              <a:t>Simulates human intelligence</a:t>
            </a:r>
          </a:p>
          <a:p>
            <a:r>
              <a:rPr dirty="0"/>
              <a:t>Tasks: reasoning, language, perception</a:t>
            </a:r>
            <a:r>
              <a:rPr lang="de-DE" dirty="0"/>
              <a:t>, …</a:t>
            </a:r>
            <a:endParaRPr dirty="0"/>
          </a:p>
          <a:p>
            <a:r>
              <a:rPr dirty="0"/>
              <a:t>Rule-based or learned</a:t>
            </a:r>
          </a:p>
          <a:p>
            <a:r>
              <a:rPr dirty="0"/>
              <a:t>Examples: self-driving cars, assistants, recommendations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32724"/>
            <a:ext cx="11074400" cy="696079"/>
          </a:xfrm>
        </p:spPr>
        <p:txBody>
          <a:bodyPr wrap="square" anchor="t">
            <a:normAutofit/>
          </a:bodyPr>
          <a:lstStyle/>
          <a:p>
            <a:r>
              <a:rPr sz="3200" dirty="0"/>
              <a:t>What is Artificial Intelligence?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C3111-C423-17D3-815D-DF4BCE865CBC}"/>
              </a:ext>
            </a:extLst>
          </p:cNvPr>
          <p:cNvSpPr txBox="1"/>
          <p:nvPr/>
        </p:nvSpPr>
        <p:spPr>
          <a:xfrm>
            <a:off x="10236945" y="5648277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shorturl.at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/778QR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918" y="1711326"/>
            <a:ext cx="5421484" cy="4525963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Subset of AI</a:t>
            </a:r>
          </a:p>
          <a:p>
            <a:r>
              <a:rPr lang="en-US" dirty="0"/>
              <a:t>Learns from data</a:t>
            </a:r>
          </a:p>
          <a:p>
            <a:r>
              <a:rPr lang="en-US" dirty="0"/>
              <a:t>Adapts over time</a:t>
            </a:r>
          </a:p>
        </p:txBody>
      </p:sp>
      <p:pic>
        <p:nvPicPr>
          <p:cNvPr id="7170" name="Picture 2" descr="Deep Learning vs Machine Learning: The Ultimate Battle.">
            <a:extLst>
              <a:ext uri="{FF2B5EF4-FFF2-40B4-BE49-F238E27FC236}">
                <a16:creationId xmlns:a16="http://schemas.microsoft.com/office/drawing/2014/main" id="{B5019C3C-4A85-0D40-830F-A1794B0B7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2" y="1965326"/>
            <a:ext cx="5357284" cy="4017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32724"/>
            <a:ext cx="11074400" cy="696079"/>
          </a:xfrm>
        </p:spPr>
        <p:txBody>
          <a:bodyPr wrap="square" anchor="t">
            <a:normAutofit/>
          </a:bodyPr>
          <a:lstStyle/>
          <a:p>
            <a:r>
              <a:rPr lang="en-US"/>
              <a:t>What is Machine Learning?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6FBF0-02D1-C8C2-6AB4-E8A310348A8B}"/>
              </a:ext>
            </a:extLst>
          </p:cNvPr>
          <p:cNvSpPr txBox="1"/>
          <p:nvPr/>
        </p:nvSpPr>
        <p:spPr>
          <a:xfrm>
            <a:off x="7941532" y="5856331"/>
            <a:ext cx="1869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1E1E1"/>
                </a:solidFill>
              </a:rPr>
              <a:t>https://</a:t>
            </a:r>
            <a:r>
              <a:rPr lang="en-US" sz="1050" dirty="0" err="1">
                <a:solidFill>
                  <a:srgbClr val="E1E1E1"/>
                </a:solidFill>
              </a:rPr>
              <a:t>tinyurl.com</a:t>
            </a:r>
            <a:r>
              <a:rPr lang="en-US" sz="1050" dirty="0">
                <a:solidFill>
                  <a:srgbClr val="E1E1E1"/>
                </a:solidFill>
              </a:rPr>
              <a:t>/mrxb3as4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918" y="1711326"/>
            <a:ext cx="5421484" cy="4525963"/>
          </a:xfrm>
        </p:spPr>
        <p:txBody>
          <a:bodyPr wrap="square" anchor="t">
            <a:normAutofit/>
          </a:bodyPr>
          <a:lstStyle/>
          <a:p>
            <a:r>
              <a:rPr dirty="0"/>
              <a:t>Supervised: labeled data → predictions</a:t>
            </a:r>
          </a:p>
          <a:p>
            <a:r>
              <a:rPr dirty="0"/>
              <a:t>Unsupervised: discover patterns</a:t>
            </a:r>
          </a:p>
          <a:p>
            <a:r>
              <a:rPr dirty="0"/>
              <a:t>Reinforcement: reward-based learning</a:t>
            </a:r>
            <a:endParaRPr lang="de-DE" dirty="0"/>
          </a:p>
          <a:p>
            <a:r>
              <a:rPr lang="en-US" dirty="0"/>
              <a:t>Generative: synthesizing text or images</a:t>
            </a:r>
          </a:p>
          <a:p>
            <a:endParaRPr dirty="0"/>
          </a:p>
        </p:txBody>
      </p:sp>
      <p:pic>
        <p:nvPicPr>
          <p:cNvPr id="6146" name="Picture 2" descr="Understanding Machine Learning: A Beginner's Guide">
            <a:extLst>
              <a:ext uri="{FF2B5EF4-FFF2-40B4-BE49-F238E27FC236}">
                <a16:creationId xmlns:a16="http://schemas.microsoft.com/office/drawing/2014/main" id="{3CFC68A5-FCD5-6F9E-5CC9-4571A8CE5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2" r="19290" b="-2"/>
          <a:stretch/>
        </p:blipFill>
        <p:spPr bwMode="auto">
          <a:xfrm>
            <a:off x="6197602" y="1711326"/>
            <a:ext cx="5357284" cy="4525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32724"/>
            <a:ext cx="11074400" cy="696079"/>
          </a:xfrm>
        </p:spPr>
        <p:txBody>
          <a:bodyPr wrap="square" anchor="t">
            <a:normAutofit/>
          </a:bodyPr>
          <a:lstStyle/>
          <a:p>
            <a:r>
              <a:t>Types of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F31DC-AF67-436A-6A18-EADDCB6C2F14}"/>
              </a:ext>
            </a:extLst>
          </p:cNvPr>
          <p:cNvSpPr txBox="1"/>
          <p:nvPr/>
        </p:nvSpPr>
        <p:spPr>
          <a:xfrm>
            <a:off x="7952754" y="6110331"/>
            <a:ext cx="18469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E1E1E1"/>
                </a:solidFill>
              </a:rPr>
              <a:t>https://</a:t>
            </a:r>
            <a:r>
              <a:rPr lang="en-US" sz="1050" dirty="0" err="1">
                <a:solidFill>
                  <a:srgbClr val="E1E1E1"/>
                </a:solidFill>
              </a:rPr>
              <a:t>tinyurl.com</a:t>
            </a:r>
            <a:r>
              <a:rPr lang="en-US" sz="1050" dirty="0">
                <a:solidFill>
                  <a:srgbClr val="E1E1E1"/>
                </a:solidFill>
              </a:rPr>
              <a:t>/yuxwedf8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02AB-F673-503D-1912-20903CAE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gression vs Classification, Explained – R-Craft">
            <a:extLst>
              <a:ext uri="{FF2B5EF4-FFF2-40B4-BE49-F238E27FC236}">
                <a16:creationId xmlns:a16="http://schemas.microsoft.com/office/drawing/2014/main" id="{86F82C38-B0F9-7749-4ABA-E632EC8E2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" b="4617"/>
          <a:stretch/>
        </p:blipFill>
        <p:spPr bwMode="auto">
          <a:xfrm>
            <a:off x="2284413" y="1459949"/>
            <a:ext cx="762317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E2D50-E43F-2C47-C596-19483E5D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Machine Learning</a:t>
            </a:r>
            <a:r>
              <a:rPr lang="de-DE" dirty="0"/>
              <a:t> - </a:t>
            </a:r>
            <a:r>
              <a:rPr lang="en-US" dirty="0"/>
              <a:t>Supervised Learning</a:t>
            </a:r>
            <a:br>
              <a:rPr lang="en-US" dirty="0"/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1038E-400F-B419-6A54-54B8851ED4B9}"/>
              </a:ext>
            </a:extLst>
          </p:cNvPr>
          <p:cNvSpPr txBox="1"/>
          <p:nvPr/>
        </p:nvSpPr>
        <p:spPr>
          <a:xfrm>
            <a:off x="5171708" y="5985912"/>
            <a:ext cx="18485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tinyurl.com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/44a97br8</a:t>
            </a:r>
          </a:p>
        </p:txBody>
      </p:sp>
    </p:spTree>
    <p:extLst>
      <p:ext uri="{BB962C8B-B14F-4D97-AF65-F5344CB8AC3E}">
        <p14:creationId xmlns:p14="http://schemas.microsoft.com/office/powerpoint/2010/main" val="102619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3C09C-4F55-59C8-19A5-54B1CA3C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91B0-FDDA-331D-ACC7-3CF69104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Types of Machine Learning</a:t>
            </a:r>
            <a:r>
              <a:rPr lang="de-DE" dirty="0"/>
              <a:t> - </a:t>
            </a:r>
            <a:r>
              <a:rPr lang="en-US" dirty="0"/>
              <a:t>Unsupervised Learning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A8E4C-AE82-0548-907B-3B0E59332F88}"/>
              </a:ext>
            </a:extLst>
          </p:cNvPr>
          <p:cNvSpPr txBox="1"/>
          <p:nvPr/>
        </p:nvSpPr>
        <p:spPr>
          <a:xfrm>
            <a:off x="5165296" y="6018948"/>
            <a:ext cx="18614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tinyurl.com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/msrs6vn8</a:t>
            </a:r>
          </a:p>
        </p:txBody>
      </p:sp>
      <p:pic>
        <p:nvPicPr>
          <p:cNvPr id="5" name="Picture 2" descr="Understanding Clustering in Machine Learning: Algorithms and Use Cases">
            <a:extLst>
              <a:ext uri="{FF2B5EF4-FFF2-40B4-BE49-F238E27FC236}">
                <a16:creationId xmlns:a16="http://schemas.microsoft.com/office/drawing/2014/main" id="{569CC258-0A99-82C6-D315-D7EF17478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 t="15155" r="6898" b="14699"/>
          <a:stretch/>
        </p:blipFill>
        <p:spPr bwMode="auto">
          <a:xfrm>
            <a:off x="1953491" y="1792178"/>
            <a:ext cx="8492837" cy="389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4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663BD-851D-42D6-CC9A-EF3B9E0F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51D9-3311-6780-354A-0D2C893F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Machine Learning</a:t>
            </a:r>
            <a:r>
              <a:rPr lang="de-DE" dirty="0"/>
              <a:t> - </a:t>
            </a:r>
            <a:r>
              <a:rPr lang="en-US" dirty="0"/>
              <a:t>Reinforcement Learning</a:t>
            </a:r>
            <a:br>
              <a:rPr lang="en-US" dirty="0"/>
            </a:br>
            <a:endParaRPr dirty="0"/>
          </a:p>
        </p:txBody>
      </p:sp>
      <p:pic>
        <p:nvPicPr>
          <p:cNvPr id="4098" name="Picture 2" descr="Q-Learning - easily explained! | Data Basecamp">
            <a:extLst>
              <a:ext uri="{FF2B5EF4-FFF2-40B4-BE49-F238E27FC236}">
                <a16:creationId xmlns:a16="http://schemas.microsoft.com/office/drawing/2014/main" id="{F370736A-E8EC-152C-AF31-48BB405F7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38" y="2364577"/>
            <a:ext cx="5372124" cy="280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95D2E7-BF83-B9AA-4CCA-D6C257C2CD17}"/>
              </a:ext>
            </a:extLst>
          </p:cNvPr>
          <p:cNvSpPr txBox="1"/>
          <p:nvPr/>
        </p:nvSpPr>
        <p:spPr>
          <a:xfrm>
            <a:off x="5488876" y="6094130"/>
            <a:ext cx="18549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tinyurl.com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/3kpcv774</a:t>
            </a:r>
          </a:p>
        </p:txBody>
      </p:sp>
    </p:spTree>
    <p:extLst>
      <p:ext uri="{BB962C8B-B14F-4D97-AF65-F5344CB8AC3E}">
        <p14:creationId xmlns:p14="http://schemas.microsoft.com/office/powerpoint/2010/main" val="2032168659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Slides_Core</Template>
  <TotalTime>1804</TotalTime>
  <Words>3082</Words>
  <Application>Microsoft Macintosh PowerPoint</Application>
  <PresentationFormat>Widescreen</PresentationFormat>
  <Paragraphs>367</Paragraphs>
  <Slides>39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 Unicode MS</vt:lpstr>
      <vt:lpstr>Aptos</vt:lpstr>
      <vt:lpstr>Arial</vt:lpstr>
      <vt:lpstr>Cambria Math</vt:lpstr>
      <vt:lpstr>Roboto</vt:lpstr>
      <vt:lpstr>source-serif-pro</vt:lpstr>
      <vt:lpstr>StoneSansITCStd Medium</vt:lpstr>
      <vt:lpstr>StoneSansITCStd SemiBold</vt:lpstr>
      <vt:lpstr>Symbol</vt:lpstr>
      <vt:lpstr>Wingdings</vt:lpstr>
      <vt:lpstr>en_tuc_vorlage_test</vt:lpstr>
      <vt:lpstr>Getting Started with Machine Learning &amp; AI Session 1</vt:lpstr>
      <vt:lpstr>References </vt:lpstr>
      <vt:lpstr>Workshop Objectives</vt:lpstr>
      <vt:lpstr>What is Artificial Intelligence?</vt:lpstr>
      <vt:lpstr>What is Machine Learning?</vt:lpstr>
      <vt:lpstr>Types of Machine Learning</vt:lpstr>
      <vt:lpstr>Types of Machine Learning - Supervised Learning </vt:lpstr>
      <vt:lpstr>Types of Machine Learning - Unsupervised Learning  </vt:lpstr>
      <vt:lpstr>Types of Machine Learning - Reinforcement Learning </vt:lpstr>
      <vt:lpstr>Types of Machine Learning - Generative AI  </vt:lpstr>
      <vt:lpstr>Real-World ML Applications</vt:lpstr>
      <vt:lpstr>The ML Workflow</vt:lpstr>
      <vt:lpstr>Key Concepts</vt:lpstr>
      <vt:lpstr>Key Concepts</vt:lpstr>
      <vt:lpstr>Validate your understanding</vt:lpstr>
      <vt:lpstr>Validate your understanding (cont.)</vt:lpstr>
      <vt:lpstr>Validate your understanding (cont.)</vt:lpstr>
      <vt:lpstr>Validate your understanding (cont.)</vt:lpstr>
      <vt:lpstr>Hands-on Tools We’ll Use</vt:lpstr>
      <vt:lpstr>Getting Started with Machine Learning &amp; AI Session 2</vt:lpstr>
      <vt:lpstr>Linear Regression</vt:lpstr>
      <vt:lpstr>Task: Implement Linear Regression from Scratch</vt:lpstr>
      <vt:lpstr>Logistic Regression = Classification</vt:lpstr>
      <vt:lpstr>Logistic Regression (cont.)</vt:lpstr>
      <vt:lpstr>Logistic Regression (cont.)</vt:lpstr>
      <vt:lpstr>Logistic Regression (cont.)</vt:lpstr>
      <vt:lpstr>Logistic Regression (cont.)</vt:lpstr>
      <vt:lpstr>Logistic Regression (cont.)</vt:lpstr>
      <vt:lpstr>Logistic Regression (cont.)</vt:lpstr>
      <vt:lpstr>Decision Trees</vt:lpstr>
      <vt:lpstr>Random Forest</vt:lpstr>
      <vt:lpstr>Overfitting vs. Underfitting</vt:lpstr>
      <vt:lpstr>Feature Engineering</vt:lpstr>
      <vt:lpstr>Hyperparameter Tuning</vt:lpstr>
      <vt:lpstr>Model Evaluation Techniques</vt:lpstr>
      <vt:lpstr>Model Evaluation Techniques</vt:lpstr>
      <vt:lpstr>Model Evaluation Techniques (cont.)</vt:lpstr>
      <vt:lpstr>Model Evaluation Techniques - Example</vt:lpstr>
      <vt:lpstr>Ethics in AI &amp; ML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Janis Zenkner</cp:lastModifiedBy>
  <cp:revision>61</cp:revision>
  <dcterms:created xsi:type="dcterms:W3CDTF">2013-01-27T09:14:16Z</dcterms:created>
  <dcterms:modified xsi:type="dcterms:W3CDTF">2025-04-09T11:50:01Z</dcterms:modified>
  <cp:category/>
</cp:coreProperties>
</file>