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1" r:id="rId9"/>
    <p:sldId id="264" r:id="rId10"/>
    <p:sldId id="268" r:id="rId11"/>
    <p:sldId id="263" r:id="rId12"/>
    <p:sldId id="265" r:id="rId13"/>
    <p:sldId id="266" r:id="rId14"/>
    <p:sldId id="269" r:id="rId1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5" autoAdjust="0"/>
    <p:restoredTop sz="94609" autoAdjust="0"/>
  </p:normalViewPr>
  <p:slideViewPr>
    <p:cSldViewPr>
      <p:cViewPr varScale="1">
        <p:scale>
          <a:sx n="196" d="100"/>
          <a:sy n="196" d="100"/>
        </p:scale>
        <p:origin x="920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179512"/>
            <a:ext cx="4752528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301208" y="179512"/>
            <a:ext cx="108012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442F-BE82-4B5A-943A-0DA94ED29E59}" type="datetimeFigureOut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24.03.25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532440"/>
            <a:ext cx="5040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StoneSansITCStd Medium" pitchFamily="50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61248" y="8532440"/>
            <a:ext cx="72008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125BC-28D1-403A-9ED0-9FCD04001FB1}" type="slidenum">
              <a:rPr lang="de-DE" smtClean="0">
                <a:latin typeface="StoneSansITCStd Medium" pitchFamily="50" charset="0"/>
                <a:cs typeface="Arial" panose="020B0604020202020204" pitchFamily="34" charset="0"/>
              </a:rPr>
              <a:t>‹#›</a:t>
            </a:fld>
            <a:endParaRPr lang="de-DE">
              <a:latin typeface="StoneSansITCStd Medium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840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124744" y="15436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733256" y="154360"/>
            <a:ext cx="955576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5801EACB-8D12-49F2-9088-5A635C50DDBD}" type="datetimeFigureOut">
              <a:rPr lang="de-DE" smtClean="0"/>
              <a:pPr/>
              <a:t>24.03.25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716" y="901824"/>
            <a:ext cx="5500644" cy="3094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196752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196752" y="8532440"/>
            <a:ext cx="4536504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toneSansITCStd Medium" pitchFamily="50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877272" y="8532440"/>
            <a:ext cx="81156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toneSansITCStd Medium" pitchFamily="50" charset="0"/>
              </a:defRPr>
            </a:lvl1pPr>
          </a:lstStyle>
          <a:p>
            <a:fld id="{272E3E51-A3F3-4FD4-9C75-1C612CCCCA5A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05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toneSansITCStd Medium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98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95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901700"/>
            <a:ext cx="5500688" cy="309403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E3E51-A3F3-4FD4-9C75-1C612CCCCA5A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499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06934" y="771550"/>
            <a:ext cx="7737475" cy="1152128"/>
          </a:xfrm>
        </p:spPr>
        <p:txBody>
          <a:bodyPr/>
          <a:lstStyle>
            <a:lvl1pPr>
              <a:defRPr sz="3500">
                <a:solidFill>
                  <a:srgbClr val="008C4F"/>
                </a:solidFill>
              </a:defRPr>
            </a:lvl1pPr>
          </a:lstStyle>
          <a:p>
            <a:pPr lvl="0"/>
            <a:r>
              <a:rPr lang="en-US" altLang="de-DE" noProof="0"/>
              <a:t>Click to edit Master title style</a:t>
            </a:r>
            <a:endParaRPr lang="de-DE" altLang="de-DE" noProof="0" dirty="0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506934" y="2031522"/>
            <a:ext cx="7737475" cy="1782366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de-DE" noProof="0"/>
              <a:t>Click to edit Master subtitle style</a:t>
            </a:r>
            <a:endParaRPr lang="de-DE" altLang="de-DE" noProof="0"/>
          </a:p>
        </p:txBody>
      </p:sp>
    </p:spTree>
    <p:extLst>
      <p:ext uri="{BB962C8B-B14F-4D97-AF65-F5344CB8AC3E}">
        <p14:creationId xmlns:p14="http://schemas.microsoft.com/office/powerpoint/2010/main" val="279858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479426" y="1337518"/>
            <a:ext cx="7923213" cy="33944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title style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69858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kaler Titel 1"/>
          <p:cNvSpPr>
            <a:spLocks noGrp="1"/>
          </p:cNvSpPr>
          <p:nvPr>
            <p:ph type="title" orient="vert"/>
          </p:nvPr>
        </p:nvSpPr>
        <p:spPr>
          <a:xfrm rot="10800000">
            <a:off x="467545" y="843558"/>
            <a:ext cx="1979613" cy="3833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Vertikaler Textplatzhalter 2"/>
          <p:cNvSpPr>
            <a:spLocks noGrp="1"/>
          </p:cNvSpPr>
          <p:nvPr>
            <p:ph type="body" orient="vert" idx="1"/>
          </p:nvPr>
        </p:nvSpPr>
        <p:spPr>
          <a:xfrm rot="10800000">
            <a:off x="2555776" y="843558"/>
            <a:ext cx="5791200" cy="3833813"/>
          </a:xfrm>
        </p:spPr>
        <p:txBody>
          <a:bodyPr vert="eaVert"/>
          <a:lstStyle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623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94184" y="4566159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911D8C60-1F2D-4436-BF53-22882F494404}" type="datetimeFigureOut">
              <a:rPr lang="de-DE" smtClean="0"/>
              <a:pPr/>
              <a:t>24.03.25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4566159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4566159"/>
            <a:ext cx="1835224" cy="2738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fld id="{83B23FF1-3F66-4904-91CE-1AE4A5050627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79426" y="1283494"/>
            <a:ext cx="7923213" cy="3232472"/>
          </a:xfrm>
        </p:spPr>
        <p:txBody>
          <a:bodyPr/>
          <a:lstStyle>
            <a:lvl1pPr marL="268288" indent="-268288">
              <a:defRPr/>
            </a:lvl1pPr>
            <a:lvl2pPr marL="536575" indent="-282575">
              <a:spcBef>
                <a:spcPts val="600"/>
              </a:spcBef>
              <a:defRPr/>
            </a:lvl2pPr>
            <a:lvl3pPr marL="804863" indent="-268288">
              <a:spcBef>
                <a:spcPts val="600"/>
              </a:spcBef>
              <a:defRPr/>
            </a:lvl3pPr>
            <a:lvl4pPr marL="1074738" indent="-269875">
              <a:spcBef>
                <a:spcPts val="600"/>
              </a:spcBef>
              <a:defRPr/>
            </a:lvl4pPr>
            <a:lvl5pPr marL="1343025" indent="-269875">
              <a:spcBef>
                <a:spcPts val="6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title style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259692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72008" y="3134370"/>
            <a:ext cx="7772400" cy="1237580"/>
          </a:xfrm>
          <a:prstGeom prst="rect">
            <a:avLst/>
          </a:prstGeo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72008" y="1851670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833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479426" y="1283494"/>
            <a:ext cx="3884613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2"/>
          </p:nvPr>
        </p:nvSpPr>
        <p:spPr>
          <a:xfrm>
            <a:off x="4516438" y="1283494"/>
            <a:ext cx="38862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title style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8965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2826" y="1275606"/>
            <a:ext cx="3873494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4700" y="2139702"/>
            <a:ext cx="3851275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499994" y="1275606"/>
            <a:ext cx="3888431" cy="75608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499994" y="2139702"/>
            <a:ext cx="3888431" cy="2592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title style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5950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title style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9322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1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699542"/>
            <a:ext cx="3008313" cy="648072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99542"/>
            <a:ext cx="4813374" cy="410445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19622"/>
            <a:ext cx="3008313" cy="338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66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757296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245936"/>
            <a:ext cx="5486400" cy="540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idx="1"/>
          </p:nvPr>
        </p:nvSpPr>
        <p:spPr>
          <a:xfrm>
            <a:off x="1792288" y="699541"/>
            <a:ext cx="5486400" cy="3002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90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8583614" y="0"/>
            <a:ext cx="561975" cy="5143500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none" anchor="ctr"/>
          <a:lstStyle/>
          <a:p>
            <a:endParaRPr lang="de-DE"/>
          </a:p>
        </p:txBody>
      </p:sp>
      <p:pic>
        <p:nvPicPr>
          <p:cNvPr id="7" name="Picture 59" descr="Logo_TUC_de_RGB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059231" cy="56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4"/>
          <p:cNvSpPr txBox="1">
            <a:spLocks noChangeArrowheads="1"/>
          </p:cNvSpPr>
          <p:nvPr/>
        </p:nvSpPr>
        <p:spPr bwMode="auto">
          <a:xfrm>
            <a:off x="4438651" y="4803998"/>
            <a:ext cx="39592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 altLang="de-DE" dirty="0">
                <a:solidFill>
                  <a:srgbClr val="808080"/>
                </a:solidFill>
                <a:latin typeface="StoneSansITCStd Medium" pitchFamily="50" charset="0"/>
              </a:rPr>
              <a:t>SAPCAD - Kickoff</a:t>
            </a:r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  <p:sp>
        <p:nvSpPr>
          <p:cNvPr id="13" name="Rectangle 51"/>
          <p:cNvSpPr>
            <a:spLocks noGrp="1" noChangeArrowheads="1"/>
          </p:cNvSpPr>
          <p:nvPr>
            <p:ph type="title"/>
          </p:nvPr>
        </p:nvSpPr>
        <p:spPr bwMode="auto">
          <a:xfrm>
            <a:off x="482600" y="699542"/>
            <a:ext cx="7899400" cy="522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5" name="Rectangle 5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9426" y="1283494"/>
            <a:ext cx="7923213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endParaRPr lang="de-DE" altLang="de-DE" dirty="0"/>
          </a:p>
        </p:txBody>
      </p:sp>
      <p:sp>
        <p:nvSpPr>
          <p:cNvPr id="12" name="Text Box 44"/>
          <p:cNvSpPr txBox="1">
            <a:spLocks noChangeArrowheads="1"/>
          </p:cNvSpPr>
          <p:nvPr userDrawn="1"/>
        </p:nvSpPr>
        <p:spPr bwMode="auto">
          <a:xfrm>
            <a:off x="8640960" y="4917817"/>
            <a:ext cx="46754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fld id="{0DD27E2C-7E76-43A1-95B7-12A54070BC93}" type="slidenum">
              <a:rPr lang="de-DE" altLang="de-DE" sz="1000" smtClean="0">
                <a:solidFill>
                  <a:srgbClr val="808080"/>
                </a:solidFill>
                <a:latin typeface="StoneSansITCStd Medium" pitchFamily="50" charset="0"/>
              </a:rPr>
              <a:pPr algn="ctr">
                <a:spcBef>
                  <a:spcPct val="50000"/>
                </a:spcBef>
              </a:pPr>
              <a:t>‹#›</a:t>
            </a:fld>
            <a:endParaRPr lang="de-DE" altLang="de-DE" sz="1000" dirty="0">
              <a:solidFill>
                <a:srgbClr val="808080"/>
              </a:solidFill>
              <a:latin typeface="StoneSansITCStd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6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b="0" kern="1200">
          <a:solidFill>
            <a:schemeClr val="tx1"/>
          </a:solidFill>
          <a:latin typeface="StoneSansITCStd SemiBold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Clr>
          <a:srgbClr val="008C4F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1pPr>
      <a:lvl2pPr marL="536575" indent="-282575" algn="l" defTabSz="914400" rtl="0" eaLnBrk="1" latinLnBrk="0" hangingPunct="1">
        <a:spcBef>
          <a:spcPct val="20000"/>
        </a:spcBef>
        <a:buClrTx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2pPr>
      <a:lvl3pPr marL="804863" indent="-268288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3pPr>
      <a:lvl4pPr marL="1071563" indent="-2286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StoneSansITCStd Medium" pitchFamily="50" charset="0"/>
          <a:ea typeface="Arial Unicode MS" panose="020B0604020202020204" pitchFamily="34" charset="-128"/>
          <a:cs typeface="Arial Unicode MS" panose="020B0604020202020204" pitchFamily="34" charset="-128"/>
        </a:defRPr>
      </a:lvl4pPr>
      <a:lvl5pPr marL="1165225" indent="-265113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StoneSansITCStd Medium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apcad.atlassian.net/l/cp/yZFwdux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ers/jzenkner/projects/3/views/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SAPCAD – Kickoff</a:t>
            </a:r>
            <a:br>
              <a:rPr lang="de-DE" dirty="0"/>
            </a:br>
            <a:r>
              <a:rPr lang="de-DE" sz="2000" dirty="0"/>
              <a:t>Automatisiere, nachhaltige Architektur-Planung</a:t>
            </a:r>
            <a:endParaRPr lang="de-DE" dirty="0"/>
          </a:p>
        </p:txBody>
      </p:sp>
      <p:sp>
        <p:nvSpPr>
          <p:cNvPr id="25" name="Untertitel 2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de-DE" dirty="0"/>
            </a:br>
            <a:br>
              <a:rPr lang="en-US" dirty="0">
                <a:solidFill>
                  <a:srgbClr val="000000"/>
                </a:solidFill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8039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E4FDB5-1194-3FB8-8A1C-BE7196CD4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Wiki: </a:t>
            </a:r>
            <a:r>
              <a:rPr lang="en-US" sz="2000" dirty="0">
                <a:hlinkClick r:id="rId2"/>
              </a:rPr>
              <a:t>https://sapcad.atlassian.net/l/cp/yZFwdux1</a:t>
            </a:r>
            <a:endParaRPr lang="en-US" sz="2000" dirty="0"/>
          </a:p>
          <a:p>
            <a:r>
              <a:rPr lang="en-US" sz="2000" dirty="0"/>
              <a:t>Communication: WhatsApp (?) / Discord</a:t>
            </a:r>
          </a:p>
          <a:p>
            <a:r>
              <a:rPr lang="en-US" sz="2000" dirty="0"/>
              <a:t>Kanban Board: GitHub projects</a:t>
            </a:r>
          </a:p>
          <a:p>
            <a:r>
              <a:rPr lang="en-US" sz="2000" dirty="0"/>
              <a:t>Version control: git / GitHub</a:t>
            </a:r>
          </a:p>
          <a:p>
            <a:r>
              <a:rPr lang="en-US" sz="2000" dirty="0"/>
              <a:t>Virtual Environment: </a:t>
            </a:r>
            <a:r>
              <a:rPr lang="en-US" sz="2000" dirty="0" err="1"/>
              <a:t>miniconda</a:t>
            </a:r>
            <a:endParaRPr lang="en-US" sz="2000" dirty="0"/>
          </a:p>
          <a:p>
            <a:r>
              <a:rPr lang="en-US" sz="2000" dirty="0"/>
              <a:t>Backend in Python</a:t>
            </a:r>
          </a:p>
          <a:p>
            <a:r>
              <a:rPr lang="en-US" sz="2000" dirty="0"/>
              <a:t>Frontend is up to you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E5F025-750D-CB78-7577-1A392D6A5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208231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763C7A-EB93-93ED-07BF-BA307D51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Intro</a:t>
            </a:r>
          </a:p>
        </p:txBody>
      </p:sp>
      <p:pic>
        <p:nvPicPr>
          <p:cNvPr id="4" name="Content Placeholder 4" descr="Presentation with checklist with solid fill">
            <a:extLst>
              <a:ext uri="{FF2B5EF4-FFF2-40B4-BE49-F238E27FC236}">
                <a16:creationId xmlns:a16="http://schemas.microsoft.com/office/drawing/2014/main" id="{CA92744B-EF5C-1133-8B05-6CC786668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3071415" y="1722189"/>
            <a:ext cx="2721769" cy="2721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7734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642080-0EC2-B58B-E7F6-81C3BE53C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756E3-2E22-23D8-ABF6-C13A73EAA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Sprint 1</a:t>
            </a:r>
          </a:p>
        </p:txBody>
      </p:sp>
    </p:spTree>
    <p:extLst>
      <p:ext uri="{BB962C8B-B14F-4D97-AF65-F5344CB8AC3E}">
        <p14:creationId xmlns:p14="http://schemas.microsoft.com/office/powerpoint/2010/main" val="427334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04E128-FF4F-2080-7083-66C7E6F8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7" y="1283494"/>
            <a:ext cx="3863973" cy="3232472"/>
          </a:xfrm>
        </p:spPr>
        <p:txBody>
          <a:bodyPr/>
          <a:lstStyle/>
          <a:p>
            <a:r>
              <a:rPr lang="en-US" sz="1100" dirty="0"/>
              <a:t>Sprints:</a:t>
            </a:r>
          </a:p>
          <a:p>
            <a:pPr lvl="1"/>
            <a:r>
              <a:rPr lang="en-US" sz="900" dirty="0"/>
              <a:t>Sprints last for 2 weeks.</a:t>
            </a:r>
          </a:p>
          <a:p>
            <a:pPr lvl="1"/>
            <a:r>
              <a:rPr lang="en-US" sz="900" dirty="0"/>
              <a:t>At the beginning of each sprint, there is a Sprint Planning session.</a:t>
            </a:r>
          </a:p>
          <a:p>
            <a:pPr lvl="1"/>
            <a:r>
              <a:rPr lang="en-US" sz="900" dirty="0"/>
              <a:t>At the end of each sprint, there is a Sprint Review and a Retrospective.</a:t>
            </a:r>
          </a:p>
          <a:p>
            <a:pPr marL="0" indent="0">
              <a:buNone/>
            </a:pPr>
            <a:endParaRPr lang="en-US" sz="500" dirty="0"/>
          </a:p>
          <a:p>
            <a:r>
              <a:rPr lang="en-US" sz="1100" dirty="0"/>
              <a:t>Roles: will change with each project month</a:t>
            </a:r>
          </a:p>
          <a:p>
            <a:pPr lvl="1"/>
            <a:r>
              <a:rPr lang="en-US" sz="900" dirty="0"/>
              <a:t>Product Owner: responsible for User Stories and Requirement Management</a:t>
            </a:r>
          </a:p>
          <a:p>
            <a:pPr lvl="1"/>
            <a:r>
              <a:rPr lang="en-US" sz="900" dirty="0"/>
              <a:t>Scrum Master: Facilitates Scrum ceremonies</a:t>
            </a:r>
          </a:p>
          <a:p>
            <a:pPr lvl="1"/>
            <a:r>
              <a:rPr lang="en-US" sz="900" dirty="0"/>
              <a:t>2x Git Master: Pushes new code to version control, solves merge conflicts, etc.</a:t>
            </a:r>
          </a:p>
          <a:p>
            <a:pPr lvl="1"/>
            <a:r>
              <a:rPr lang="en-US" sz="900" dirty="0"/>
              <a:t>Wiki Master: Oversees documentation, adds new Docs to Wiki</a:t>
            </a:r>
          </a:p>
          <a:p>
            <a:pPr marL="254000" lvl="1" indent="0">
              <a:buNone/>
            </a:pPr>
            <a:endParaRPr lang="en-US" sz="500" dirty="0"/>
          </a:p>
          <a:p>
            <a:r>
              <a:rPr lang="en-US" sz="1100" dirty="0"/>
              <a:t>Task Tracking:</a:t>
            </a:r>
          </a:p>
          <a:p>
            <a:pPr lvl="1"/>
            <a:r>
              <a:rPr lang="en-US" sz="900" dirty="0"/>
              <a:t>Every task is tracked</a:t>
            </a:r>
          </a:p>
          <a:p>
            <a:pPr lvl="1"/>
            <a:r>
              <a:rPr lang="en-US" sz="900" dirty="0"/>
              <a:t>At the end, an artifact is created for each task</a:t>
            </a:r>
            <a:endParaRPr lang="en-US" sz="900" dirty="0">
              <a:solidFill>
                <a:srgbClr val="FF0000"/>
              </a:solidFill>
            </a:endParaRPr>
          </a:p>
          <a:p>
            <a:pPr lvl="1"/>
            <a:endParaRPr lang="en-US" sz="900" dirty="0"/>
          </a:p>
          <a:p>
            <a:pPr marL="254000" lvl="1" indent="0">
              <a:buNone/>
            </a:pPr>
            <a:endParaRPr lang="en-US" sz="5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D973D-E6CA-3F55-B4E3-BEAEF41C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TL-DR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DBFD0-0BEA-2C0B-A06F-54CD8580D6C6}"/>
              </a:ext>
            </a:extLst>
          </p:cNvPr>
          <p:cNvSpPr txBox="1"/>
          <p:nvPr/>
        </p:nvSpPr>
        <p:spPr>
          <a:xfrm>
            <a:off x="1781092" y="46197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A7D4DAF-9ACC-2C3E-6E48-BC266172F869}"/>
              </a:ext>
            </a:extLst>
          </p:cNvPr>
          <p:cNvSpPr txBox="1">
            <a:spLocks/>
          </p:cNvSpPr>
          <p:nvPr/>
        </p:nvSpPr>
        <p:spPr bwMode="auto">
          <a:xfrm>
            <a:off x="4724400" y="1283494"/>
            <a:ext cx="3863973" cy="3232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defTabSz="914400" rtl="0" eaLnBrk="1" latinLnBrk="0" hangingPunct="1">
              <a:spcBef>
                <a:spcPct val="20000"/>
              </a:spcBef>
              <a:buClr>
                <a:srgbClr val="008C4F"/>
              </a:buClr>
              <a:buSzPct val="11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toneSansITCStd Medium" pitchFamily="50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536575" indent="-282575" algn="l" defTabSz="914400" rtl="0" eaLnBrk="1" latinLnBrk="0" hangingPunct="1"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StoneSansITCStd Medium" pitchFamily="50" charset="0"/>
                <a:ea typeface="+mn-ea"/>
                <a:cs typeface="+mn-cs"/>
              </a:defRPr>
            </a:lvl2pPr>
            <a:lvl3pPr marL="804863" indent="-268288" algn="l" defTabSz="914400" rtl="0" eaLnBrk="1" latinLnBrk="0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StoneSansITCStd Medium" pitchFamily="50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marL="1074738" indent="-269875" algn="l" defTabSz="914400" rtl="0" eaLnBrk="1" latinLnBrk="0" hangingPunct="1">
              <a:spcBef>
                <a:spcPts val="600"/>
              </a:spcBef>
              <a:buClrTx/>
              <a:buFont typeface="Arial" panose="020B0604020202020204" pitchFamily="34" charset="0"/>
              <a:buChar char="–"/>
              <a:defRPr sz="2200" kern="1200">
                <a:solidFill>
                  <a:schemeClr val="tx1"/>
                </a:solidFill>
                <a:latin typeface="StoneSansITCStd Medium" pitchFamily="50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marL="1343025" indent="-269875" algn="l" defTabSz="914400" rtl="0" eaLnBrk="1" latinLnBrk="0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StoneSansITCStd Medium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Meetings:</a:t>
            </a:r>
          </a:p>
          <a:p>
            <a:pPr lvl="1"/>
            <a:r>
              <a:rPr lang="en-US" sz="900" dirty="0"/>
              <a:t>The Daily Standup is held independently by the team.</a:t>
            </a:r>
          </a:p>
          <a:p>
            <a:pPr lvl="1"/>
            <a:r>
              <a:rPr lang="en-US" sz="900" dirty="0"/>
              <a:t>Mandatory attendance for all meetings.</a:t>
            </a:r>
          </a:p>
          <a:p>
            <a:pPr lvl="1"/>
            <a:r>
              <a:rPr lang="en-US" sz="900" dirty="0">
                <a:solidFill>
                  <a:srgbClr val="FF0000"/>
                </a:solidFill>
              </a:rPr>
              <a:t>First absence: Warning.</a:t>
            </a:r>
          </a:p>
          <a:p>
            <a:pPr lvl="1"/>
            <a:r>
              <a:rPr lang="en-US" sz="900" dirty="0">
                <a:solidFill>
                  <a:srgbClr val="FF0000"/>
                </a:solidFill>
              </a:rPr>
              <a:t>Second absence: Exclusion from the project.</a:t>
            </a:r>
          </a:p>
          <a:p>
            <a:pPr lvl="1"/>
            <a:endParaRPr lang="en-US" sz="900" dirty="0"/>
          </a:p>
          <a:p>
            <a:pPr marL="254000" lvl="1" indent="0">
              <a:buFont typeface="Wingdings" panose="05000000000000000000" pitchFamily="2" charset="2"/>
              <a:buNone/>
            </a:pP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403741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0FE513-DEA3-4A38-F66B-0D32A9C6D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 projects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98B97B-2295-1CCB-32CF-99FE7744C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169704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79427" y="1283494"/>
            <a:ext cx="5540374" cy="3232472"/>
          </a:xfrm>
        </p:spPr>
        <p:txBody>
          <a:bodyPr/>
          <a:lstStyle/>
          <a:p>
            <a:r>
              <a:rPr lang="en-US" sz="1600" noProof="0" dirty="0"/>
              <a:t>Who am I? (name, age)</a:t>
            </a:r>
          </a:p>
          <a:p>
            <a:endParaRPr lang="en-US" sz="1600" noProof="0" dirty="0"/>
          </a:p>
          <a:p>
            <a:r>
              <a:rPr lang="en-US" sz="1600" noProof="0" dirty="0"/>
              <a:t>What am I studying? (Bachelor/Master, course, year)</a:t>
            </a:r>
          </a:p>
          <a:p>
            <a:endParaRPr lang="en-US" sz="1600" noProof="0" dirty="0"/>
          </a:p>
          <a:p>
            <a:r>
              <a:rPr lang="en-US" sz="1600" noProof="0" dirty="0"/>
              <a:t>Skills? (Python, Java, SCRUM,…)</a:t>
            </a:r>
          </a:p>
          <a:p>
            <a:endParaRPr lang="en-US" sz="1600" noProof="0" dirty="0"/>
          </a:p>
          <a:p>
            <a:r>
              <a:rPr lang="en-US" sz="1600" noProof="0" dirty="0"/>
              <a:t>Interests? (software </a:t>
            </a:r>
            <a:r>
              <a:rPr lang="en-US" sz="1600" dirty="0"/>
              <a:t>development</a:t>
            </a:r>
            <a:r>
              <a:rPr lang="en-US" sz="1600" noProof="0" dirty="0"/>
              <a:t>, Machine Learning, …)</a:t>
            </a:r>
          </a:p>
          <a:p>
            <a:endParaRPr lang="en-US" sz="1600" noProof="0" dirty="0"/>
          </a:p>
          <a:p>
            <a:r>
              <a:rPr lang="en-US" sz="1600" noProof="0" dirty="0"/>
              <a:t>What are my expectations from this project?</a:t>
            </a:r>
          </a:p>
          <a:p>
            <a:endParaRPr lang="en-US" sz="1600" noProof="0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Onboarding – </a:t>
            </a:r>
            <a:r>
              <a:rPr lang="de-DE" dirty="0" err="1"/>
              <a:t>Icebreaker</a:t>
            </a:r>
            <a:r>
              <a:rPr lang="de-DE" dirty="0"/>
              <a:t> Session</a:t>
            </a:r>
          </a:p>
        </p:txBody>
      </p:sp>
      <p:pic>
        <p:nvPicPr>
          <p:cNvPr id="2" name="Grafik 4" descr="Prost mit einfarbiger Füllung">
            <a:extLst>
              <a:ext uri="{FF2B5EF4-FFF2-40B4-BE49-F238E27FC236}">
                <a16:creationId xmlns:a16="http://schemas.microsoft.com/office/drawing/2014/main" id="{9182AE53-4D7C-974E-A4FF-69FA37FB6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2200" y="1934775"/>
            <a:ext cx="1929909" cy="192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2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esentation with checklist with solid fill">
            <a:extLst>
              <a:ext uri="{FF2B5EF4-FFF2-40B4-BE49-F238E27FC236}">
                <a16:creationId xmlns:a16="http://schemas.microsoft.com/office/drawing/2014/main" id="{E73B9BD6-E168-659D-E9E8-EA55BD8C7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71415" y="1722189"/>
            <a:ext cx="2721769" cy="2721769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SAPCAD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99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2DC0BEA-B4D3-B365-34C2-D194BE33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What you will learn</a:t>
            </a:r>
          </a:p>
          <a:p>
            <a:pPr lvl="1"/>
            <a:r>
              <a:rPr lang="en-US" sz="1600" dirty="0"/>
              <a:t>Frontend &amp; Backend Development</a:t>
            </a:r>
          </a:p>
          <a:p>
            <a:pPr lvl="1"/>
            <a:r>
              <a:rPr lang="en-US" sz="1600" dirty="0"/>
              <a:t>Practical Experience with LLMs and AI frameworks</a:t>
            </a:r>
          </a:p>
          <a:p>
            <a:pPr lvl="1"/>
            <a:r>
              <a:rPr lang="en-US" sz="1600" dirty="0"/>
              <a:t>Agile development</a:t>
            </a:r>
          </a:p>
          <a:p>
            <a:pPr lvl="1"/>
            <a:endParaRPr lang="en-US" sz="1600" dirty="0"/>
          </a:p>
          <a:p>
            <a:r>
              <a:rPr lang="en-US" sz="1800" dirty="0"/>
              <a:t>European Software Project</a:t>
            </a:r>
          </a:p>
          <a:p>
            <a:pPr lvl="1"/>
            <a:r>
              <a:rPr lang="en-US" sz="1600" dirty="0"/>
              <a:t>2 students from TU Clausthal</a:t>
            </a:r>
          </a:p>
          <a:p>
            <a:pPr lvl="1"/>
            <a:r>
              <a:rPr lang="en-US" sz="1600" dirty="0"/>
              <a:t>2 students from BBU</a:t>
            </a:r>
          </a:p>
          <a:p>
            <a:pPr lvl="1"/>
            <a:r>
              <a:rPr lang="en-US" sz="1600" dirty="0"/>
              <a:t>Hybrid work mode with </a:t>
            </a:r>
            <a:r>
              <a:rPr lang="en-US" sz="1600" u="sng" dirty="0"/>
              <a:t>mandatory</a:t>
            </a:r>
            <a:r>
              <a:rPr lang="en-US" sz="1600" dirty="0"/>
              <a:t> stays in Cluj and Goslar</a:t>
            </a:r>
          </a:p>
          <a:p>
            <a:pPr lvl="2"/>
            <a:r>
              <a:rPr lang="en-US" sz="1600" dirty="0"/>
              <a:t>Cluj: 05.04 – 12.04</a:t>
            </a:r>
          </a:p>
          <a:p>
            <a:pPr lvl="2"/>
            <a:r>
              <a:rPr lang="en-US" sz="1600" dirty="0"/>
              <a:t>Goslar: 19.05 – 25.5</a:t>
            </a:r>
          </a:p>
          <a:p>
            <a:pPr lvl="1"/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E4C737-3A99-C738-B10C-D7685E82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Onboarding – What we offer</a:t>
            </a:r>
          </a:p>
        </p:txBody>
      </p:sp>
      <p:pic>
        <p:nvPicPr>
          <p:cNvPr id="4" name="Grafik 6" descr="Playbook mit einfarbiger Füllung">
            <a:extLst>
              <a:ext uri="{FF2B5EF4-FFF2-40B4-BE49-F238E27FC236}">
                <a16:creationId xmlns:a16="http://schemas.microsoft.com/office/drawing/2014/main" id="{A6C13D71-F680-4705-9E2B-3B8866839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3600" y="1117296"/>
            <a:ext cx="2908907" cy="290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4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2D8356-E8C0-D3E7-29EE-D86572B1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and Grading</a:t>
            </a:r>
          </a:p>
        </p:txBody>
      </p:sp>
      <p:graphicFrame>
        <p:nvGraphicFramePr>
          <p:cNvPr id="4" name="Content Placeholder 20">
            <a:extLst>
              <a:ext uri="{FF2B5EF4-FFF2-40B4-BE49-F238E27FC236}">
                <a16:creationId xmlns:a16="http://schemas.microsoft.com/office/drawing/2014/main" id="{9C5A37A8-00CF-2189-A943-D4913E4ED2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3080475"/>
              </p:ext>
            </p:extLst>
          </p:nvPr>
        </p:nvGraphicFramePr>
        <p:xfrm>
          <a:off x="806644" y="1576317"/>
          <a:ext cx="5581124" cy="3230880"/>
        </p:xfrm>
        <a:graphic>
          <a:graphicData uri="http://schemas.openxmlformats.org/drawingml/2006/table">
            <a:tbl>
              <a:tblPr/>
              <a:tblGrid>
                <a:gridCol w="2078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5503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endParaRPr lang="en-US" sz="1400" b="0" dirty="0">
                        <a:solidFill>
                          <a:schemeClr val="tx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pPr algn="ctr"/>
                      <a:r>
                        <a:rPr lang="de-DE" sz="11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Mar</a:t>
                      </a:r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pPr algn="ctr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Apr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pPr algn="ctr"/>
                      <a:r>
                        <a:rPr lang="de-DE" sz="11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May</a:t>
                      </a:r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pPr algn="ctr"/>
                      <a:r>
                        <a:rPr lang="de-DE" sz="1100" b="0" kern="12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Jun</a:t>
                      </a:r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52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r>
                        <a:rPr lang="en-US" sz="105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Kick-Off</a:t>
                      </a: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52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r>
                        <a:rPr lang="en-US" sz="105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Phase 1 : 20% Mark</a:t>
                      </a: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952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r>
                        <a:rPr lang="en-US" sz="105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Onside Cluj (05.04. – 12.04.)</a:t>
                      </a: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952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r>
                        <a:rPr lang="de-DE" sz="105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Phase 2: 50% Mark</a:t>
                      </a:r>
                      <a:endParaRPr lang="en-US" sz="1050" b="0" dirty="0">
                        <a:solidFill>
                          <a:schemeClr val="tx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787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r>
                        <a:rPr lang="en-US" sz="105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Onside Goslar (18.05. – 24.05.)</a:t>
                      </a: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952"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r>
                        <a:rPr lang="en-US" sz="1050" b="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Phase 3: 30% Mark</a:t>
                      </a: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1pPr>
                      <a:lvl2pPr marL="45718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2pPr>
                      <a:lvl3pPr marL="914377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3pPr>
                      <a:lvl4pPr marL="1371566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4pPr>
                      <a:lvl5pPr marL="1828754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5pPr>
                      <a:lvl6pPr marL="2285943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6pPr>
                      <a:lvl7pPr marL="2743131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7pPr>
                      <a:lvl8pPr marL="3200320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8pPr>
                      <a:lvl9pPr marL="3657509" algn="l" defTabSz="914377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ato Light"/>
                        </a:defRPr>
                      </a:lvl9pPr>
                    </a:lstStyle>
                    <a:p>
                      <a:endParaRPr lang="en-US" sz="1100" b="0" kern="1200" dirty="0">
                        <a:solidFill>
                          <a:schemeClr val="bg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86ECD22-28E6-AE04-CF55-5BF889D5221A}"/>
              </a:ext>
            </a:extLst>
          </p:cNvPr>
          <p:cNvSpPr/>
          <p:nvPr/>
        </p:nvSpPr>
        <p:spPr>
          <a:xfrm>
            <a:off x="3429000" y="2587994"/>
            <a:ext cx="821432" cy="10946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B44EB56E-ED5D-FAFE-93FD-6642A55D971F}"/>
              </a:ext>
            </a:extLst>
          </p:cNvPr>
          <p:cNvSpPr/>
          <p:nvPr/>
        </p:nvSpPr>
        <p:spPr>
          <a:xfrm>
            <a:off x="3962400" y="3132054"/>
            <a:ext cx="288032" cy="12549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" name="Legende: mit gebogener Linie 2">
            <a:extLst>
              <a:ext uri="{FF2B5EF4-FFF2-40B4-BE49-F238E27FC236}">
                <a16:creationId xmlns:a16="http://schemas.microsoft.com/office/drawing/2014/main" id="{F65F86CE-5A58-B63A-DFAE-01B4CAF707B8}"/>
              </a:ext>
            </a:extLst>
          </p:cNvPr>
          <p:cNvSpPr/>
          <p:nvPr/>
        </p:nvSpPr>
        <p:spPr>
          <a:xfrm>
            <a:off x="5410200" y="592665"/>
            <a:ext cx="2357879" cy="562478"/>
          </a:xfrm>
          <a:prstGeom prst="borderCallout2">
            <a:avLst>
              <a:gd name="adj1" fmla="val 54515"/>
              <a:gd name="adj2" fmla="val 587"/>
              <a:gd name="adj3" fmla="val 56140"/>
              <a:gd name="adj4" fmla="val -16667"/>
              <a:gd name="adj5" fmla="val 252590"/>
              <a:gd name="adj6" fmla="val -6472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noProof="0" dirty="0">
                <a:solidFill>
                  <a:srgbClr val="00206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Phase 1</a:t>
            </a:r>
            <a:br>
              <a:rPr lang="en-US" sz="1100" b="1" noProof="0" dirty="0">
                <a:solidFill>
                  <a:srgbClr val="00206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sz="1100" b="1" noProof="0" dirty="0">
                <a:solidFill>
                  <a:srgbClr val="00206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Learn about BIM, Program Synthesis and LLMs</a:t>
            </a:r>
          </a:p>
        </p:txBody>
      </p:sp>
      <p:sp>
        <p:nvSpPr>
          <p:cNvPr id="9" name="Legende: mit gebogener Linie 11">
            <a:extLst>
              <a:ext uri="{FF2B5EF4-FFF2-40B4-BE49-F238E27FC236}">
                <a16:creationId xmlns:a16="http://schemas.microsoft.com/office/drawing/2014/main" id="{E7259A14-42AF-19D8-E0CC-79CE41EC0023}"/>
              </a:ext>
            </a:extLst>
          </p:cNvPr>
          <p:cNvSpPr/>
          <p:nvPr/>
        </p:nvSpPr>
        <p:spPr>
          <a:xfrm>
            <a:off x="6490778" y="1428751"/>
            <a:ext cx="2085326" cy="1295536"/>
          </a:xfrm>
          <a:prstGeom prst="borderCallout2">
            <a:avLst>
              <a:gd name="adj1" fmla="val 104164"/>
              <a:gd name="adj2" fmla="val 10803"/>
              <a:gd name="adj3" fmla="val 142947"/>
              <a:gd name="adj4" fmla="val 10728"/>
              <a:gd name="adj5" fmla="val 185305"/>
              <a:gd name="adj6" fmla="val -44716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noProof="0" dirty="0">
                <a:solidFill>
                  <a:srgbClr val="00206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Phase 2</a:t>
            </a:r>
            <a:br>
              <a:rPr lang="en-US" sz="1100" b="1" noProof="0" dirty="0">
                <a:solidFill>
                  <a:srgbClr val="00206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US" sz="1100" b="1" noProof="0" dirty="0">
                <a:solidFill>
                  <a:srgbClr val="00206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Fine-tune a LLM as a BIM-copilot.</a:t>
            </a:r>
          </a:p>
          <a:p>
            <a:pPr algn="ctr"/>
            <a:r>
              <a:rPr lang="en-US" sz="1100" b="1" noProof="0" dirty="0">
                <a:solidFill>
                  <a:srgbClr val="00206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Build Backend Functionality.</a:t>
            </a: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F825A1FF-780E-2C89-0EAF-56E01C8FD754}"/>
              </a:ext>
            </a:extLst>
          </p:cNvPr>
          <p:cNvSpPr/>
          <p:nvPr/>
        </p:nvSpPr>
        <p:spPr>
          <a:xfrm>
            <a:off x="4260371" y="3638550"/>
            <a:ext cx="1149829" cy="125496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56E78B61-260A-FD3E-AE9B-BF01366940FA}"/>
              </a:ext>
            </a:extLst>
          </p:cNvPr>
          <p:cNvSpPr/>
          <p:nvPr/>
        </p:nvSpPr>
        <p:spPr>
          <a:xfrm>
            <a:off x="5122168" y="4056014"/>
            <a:ext cx="288032" cy="125496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30903791-1EDF-0D01-A92D-CCCF57CD1B53}"/>
              </a:ext>
            </a:extLst>
          </p:cNvPr>
          <p:cNvSpPr/>
          <p:nvPr/>
        </p:nvSpPr>
        <p:spPr>
          <a:xfrm>
            <a:off x="5536704" y="4503654"/>
            <a:ext cx="864096" cy="125496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AE954B-AF5B-1AE8-925D-7AD3BA7E1122}"/>
              </a:ext>
            </a:extLst>
          </p:cNvPr>
          <p:cNvSpPr/>
          <p:nvPr/>
        </p:nvSpPr>
        <p:spPr bwMode="auto">
          <a:xfrm>
            <a:off x="3962400" y="3413954"/>
            <a:ext cx="1574304" cy="91165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D00DA4-69F5-C2B4-272D-B0B386258261}"/>
              </a:ext>
            </a:extLst>
          </p:cNvPr>
          <p:cNvSpPr/>
          <p:nvPr/>
        </p:nvSpPr>
        <p:spPr bwMode="auto">
          <a:xfrm rot="351278">
            <a:off x="3093147" y="2024420"/>
            <a:ext cx="1551786" cy="1399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gende: mit gebogener Linie 11">
            <a:extLst>
              <a:ext uri="{FF2B5EF4-FFF2-40B4-BE49-F238E27FC236}">
                <a16:creationId xmlns:a16="http://schemas.microsoft.com/office/drawing/2014/main" id="{07588B85-A100-6936-5520-2A288ED63362}"/>
              </a:ext>
            </a:extLst>
          </p:cNvPr>
          <p:cNvSpPr/>
          <p:nvPr/>
        </p:nvSpPr>
        <p:spPr>
          <a:xfrm>
            <a:off x="6685739" y="3418430"/>
            <a:ext cx="1788133" cy="715699"/>
          </a:xfrm>
          <a:prstGeom prst="borderCallout2">
            <a:avLst>
              <a:gd name="adj1" fmla="val 104164"/>
              <a:gd name="adj2" fmla="val 10803"/>
              <a:gd name="adj3" fmla="val 142947"/>
              <a:gd name="adj4" fmla="val 10728"/>
              <a:gd name="adj5" fmla="val 163435"/>
              <a:gd name="adj6" fmla="val -681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Phase 3</a:t>
            </a:r>
            <a:br>
              <a:rPr lang="en-US" sz="11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1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Improve the Prototype.</a:t>
            </a:r>
          </a:p>
          <a:p>
            <a:pPr algn="ctr"/>
            <a:r>
              <a:rPr lang="en-US" sz="1100" dirty="0">
                <a:solidFill>
                  <a:srgbClr val="00206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 Frontend</a:t>
            </a:r>
          </a:p>
        </p:txBody>
      </p:sp>
      <p:sp>
        <p:nvSpPr>
          <p:cNvPr id="23" name="Rounded Rectangle 4">
            <a:extLst>
              <a:ext uri="{FF2B5EF4-FFF2-40B4-BE49-F238E27FC236}">
                <a16:creationId xmlns:a16="http://schemas.microsoft.com/office/drawing/2014/main" id="{28BD6572-9534-9029-D085-A249F508515D}"/>
              </a:ext>
            </a:extLst>
          </p:cNvPr>
          <p:cNvSpPr/>
          <p:nvPr/>
        </p:nvSpPr>
        <p:spPr>
          <a:xfrm>
            <a:off x="6352386" y="4503447"/>
            <a:ext cx="48414" cy="125703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F9BAB7F-9C9B-5386-A9FD-8B470749D77B}"/>
              </a:ext>
            </a:extLst>
          </p:cNvPr>
          <p:cNvSpPr/>
          <p:nvPr/>
        </p:nvSpPr>
        <p:spPr bwMode="auto">
          <a:xfrm>
            <a:off x="5410200" y="4335691"/>
            <a:ext cx="1121584" cy="5220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4">
            <a:extLst>
              <a:ext uri="{FF2B5EF4-FFF2-40B4-BE49-F238E27FC236}">
                <a16:creationId xmlns:a16="http://schemas.microsoft.com/office/drawing/2014/main" id="{FFE61485-68DD-625E-6B78-E474DACB6BE1}"/>
              </a:ext>
            </a:extLst>
          </p:cNvPr>
          <p:cNvSpPr/>
          <p:nvPr/>
        </p:nvSpPr>
        <p:spPr>
          <a:xfrm>
            <a:off x="5361786" y="3638550"/>
            <a:ext cx="48414" cy="12570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7" name="Rounded Rectangle 4">
            <a:extLst>
              <a:ext uri="{FF2B5EF4-FFF2-40B4-BE49-F238E27FC236}">
                <a16:creationId xmlns:a16="http://schemas.microsoft.com/office/drawing/2014/main" id="{0E53E07A-EA8E-8D0D-9DA1-C2B3A618A9D9}"/>
              </a:ext>
            </a:extLst>
          </p:cNvPr>
          <p:cNvSpPr/>
          <p:nvPr/>
        </p:nvSpPr>
        <p:spPr>
          <a:xfrm>
            <a:off x="6352386" y="4503447"/>
            <a:ext cx="48414" cy="12570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8" name="Rounded Rectangle 4">
            <a:extLst>
              <a:ext uri="{FF2B5EF4-FFF2-40B4-BE49-F238E27FC236}">
                <a16:creationId xmlns:a16="http://schemas.microsoft.com/office/drawing/2014/main" id="{332A2E37-12F4-D3A6-4D76-8F330C1A76BD}"/>
              </a:ext>
            </a:extLst>
          </p:cNvPr>
          <p:cNvSpPr/>
          <p:nvPr/>
        </p:nvSpPr>
        <p:spPr>
          <a:xfrm>
            <a:off x="4218786" y="3131847"/>
            <a:ext cx="48414" cy="12570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9" name="Rounded Rectangle 4">
            <a:extLst>
              <a:ext uri="{FF2B5EF4-FFF2-40B4-BE49-F238E27FC236}">
                <a16:creationId xmlns:a16="http://schemas.microsoft.com/office/drawing/2014/main" id="{78ABEF8A-B26E-FB01-2393-B93956AB4B0A}"/>
              </a:ext>
            </a:extLst>
          </p:cNvPr>
          <p:cNvSpPr/>
          <p:nvPr/>
        </p:nvSpPr>
        <p:spPr>
          <a:xfrm>
            <a:off x="3252393" y="4925703"/>
            <a:ext cx="48414" cy="12570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6D1151-A850-293F-2ABF-4892DF771797}"/>
              </a:ext>
            </a:extLst>
          </p:cNvPr>
          <p:cNvSpPr txBox="1"/>
          <p:nvPr/>
        </p:nvSpPr>
        <p:spPr>
          <a:xfrm>
            <a:off x="3276600" y="4857750"/>
            <a:ext cx="1981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intermediate reports</a:t>
            </a:r>
          </a:p>
        </p:txBody>
      </p:sp>
    </p:spTree>
    <p:extLst>
      <p:ext uri="{BB962C8B-B14F-4D97-AF65-F5344CB8AC3E}">
        <p14:creationId xmlns:p14="http://schemas.microsoft.com/office/powerpoint/2010/main" val="212744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57">
            <a:extLst>
              <a:ext uri="{FF2B5EF4-FFF2-40B4-BE49-F238E27FC236}">
                <a16:creationId xmlns:a16="http://schemas.microsoft.com/office/drawing/2014/main" id="{D510DA01-26C8-FAAC-0D28-EE85E217CE3B}"/>
              </a:ext>
            </a:extLst>
          </p:cNvPr>
          <p:cNvSpPr/>
          <p:nvPr/>
        </p:nvSpPr>
        <p:spPr bwMode="auto">
          <a:xfrm>
            <a:off x="3200435" y="1991700"/>
            <a:ext cx="625287" cy="58125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09492">
              <a:defRPr/>
            </a:pPr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68">
            <a:extLst>
              <a:ext uri="{FF2B5EF4-FFF2-40B4-BE49-F238E27FC236}">
                <a16:creationId xmlns:a16="http://schemas.microsoft.com/office/drawing/2014/main" id="{3A354AD2-F442-D25D-0D2B-596A9F2927CE}"/>
              </a:ext>
            </a:extLst>
          </p:cNvPr>
          <p:cNvSpPr txBox="1"/>
          <p:nvPr/>
        </p:nvSpPr>
        <p:spPr>
          <a:xfrm>
            <a:off x="2819400" y="2501290"/>
            <a:ext cx="1436917" cy="222860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 defTabSz="323785">
              <a:lnSpc>
                <a:spcPct val="120000"/>
              </a:lnSpc>
              <a:spcBef>
                <a:spcPts val="850"/>
              </a:spcBef>
              <a:defRPr/>
            </a:pPr>
            <a:r>
              <a:rPr lang="de-DE" sz="1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Präsentationen </a:t>
            </a:r>
            <a:r>
              <a:rPr lang="en-US" sz="1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(10 %)</a:t>
            </a:r>
            <a:endParaRPr lang="es-ES" sz="1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FFFEB9-FF3C-4833-5BB6-48EA0DB48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7" y="1283494"/>
            <a:ext cx="2256240" cy="3232472"/>
          </a:xfrm>
        </p:spPr>
        <p:txBody>
          <a:bodyPr/>
          <a:lstStyle/>
          <a:p>
            <a:r>
              <a:rPr lang="en-US" sz="1600" dirty="0"/>
              <a:t>Independent organization, developing solutions</a:t>
            </a:r>
          </a:p>
          <a:p>
            <a:r>
              <a:rPr lang="en-US" sz="1600" dirty="0"/>
              <a:t>Group dynamics outperform individual results</a:t>
            </a:r>
          </a:p>
          <a:p>
            <a:r>
              <a:rPr lang="en-US" sz="1600" b="1" dirty="0"/>
              <a:t>Knowledge transfer and support within your group !!!</a:t>
            </a:r>
          </a:p>
          <a:p>
            <a:r>
              <a:rPr lang="en-US" sz="1600" dirty="0"/>
              <a:t>No competition with other groups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6E95C-9F3D-B0E5-0808-25F678DA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expect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CF738F20-5D70-C2CF-E8AC-8028B4AB60D4}"/>
              </a:ext>
            </a:extLst>
          </p:cNvPr>
          <p:cNvGrpSpPr/>
          <p:nvPr/>
        </p:nvGrpSpPr>
        <p:grpSpPr>
          <a:xfrm>
            <a:off x="2825475" y="3650495"/>
            <a:ext cx="1421453" cy="858544"/>
            <a:chOff x="6725834" y="9135119"/>
            <a:chExt cx="4387851" cy="2294467"/>
          </a:xfrm>
        </p:grpSpPr>
        <p:sp>
          <p:nvSpPr>
            <p:cNvPr id="5" name="Freeform 19">
              <a:extLst>
                <a:ext uri="{FF2B5EF4-FFF2-40B4-BE49-F238E27FC236}">
                  <a16:creationId xmlns:a16="http://schemas.microsoft.com/office/drawing/2014/main" id="{73D15236-DAAF-F452-BFD9-F86801BA7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Freeform 20">
              <a:extLst>
                <a:ext uri="{FF2B5EF4-FFF2-40B4-BE49-F238E27FC236}">
                  <a16:creationId xmlns:a16="http://schemas.microsoft.com/office/drawing/2014/main" id="{E0D4D9F2-E835-27B0-0CBE-69E8D1650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Freeform 21">
              <a:extLst>
                <a:ext uri="{FF2B5EF4-FFF2-40B4-BE49-F238E27FC236}">
                  <a16:creationId xmlns:a16="http://schemas.microsoft.com/office/drawing/2014/main" id="{04F08C0D-574D-EF5B-F717-C9145CBB5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" name="Group 43">
            <a:extLst>
              <a:ext uri="{FF2B5EF4-FFF2-40B4-BE49-F238E27FC236}">
                <a16:creationId xmlns:a16="http://schemas.microsoft.com/office/drawing/2014/main" id="{AA6C7BB6-69CF-A073-3557-9898522AB6DB}"/>
              </a:ext>
            </a:extLst>
          </p:cNvPr>
          <p:cNvGrpSpPr/>
          <p:nvPr/>
        </p:nvGrpSpPr>
        <p:grpSpPr>
          <a:xfrm>
            <a:off x="4986501" y="3140730"/>
            <a:ext cx="1421453" cy="858544"/>
            <a:chOff x="6725834" y="9135119"/>
            <a:chExt cx="4387851" cy="2294467"/>
          </a:xfrm>
        </p:grpSpPr>
        <p:sp>
          <p:nvSpPr>
            <p:cNvPr id="9" name="Freeform 19">
              <a:extLst>
                <a:ext uri="{FF2B5EF4-FFF2-40B4-BE49-F238E27FC236}">
                  <a16:creationId xmlns:a16="http://schemas.microsoft.com/office/drawing/2014/main" id="{28301600-5B32-693A-619A-28D223954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Freeform 20">
              <a:extLst>
                <a:ext uri="{FF2B5EF4-FFF2-40B4-BE49-F238E27FC236}">
                  <a16:creationId xmlns:a16="http://schemas.microsoft.com/office/drawing/2014/main" id="{DF557DF9-1056-4FAC-A488-B2A59D270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Freeform 21">
              <a:extLst>
                <a:ext uri="{FF2B5EF4-FFF2-40B4-BE49-F238E27FC236}">
                  <a16:creationId xmlns:a16="http://schemas.microsoft.com/office/drawing/2014/main" id="{DD71B92B-2064-9F8B-5F20-680B90051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" name="Group 47">
            <a:extLst>
              <a:ext uri="{FF2B5EF4-FFF2-40B4-BE49-F238E27FC236}">
                <a16:creationId xmlns:a16="http://schemas.microsoft.com/office/drawing/2014/main" id="{2DE9BBCB-D3E4-5F77-1875-81201DB898FF}"/>
              </a:ext>
            </a:extLst>
          </p:cNvPr>
          <p:cNvGrpSpPr/>
          <p:nvPr/>
        </p:nvGrpSpPr>
        <p:grpSpPr>
          <a:xfrm>
            <a:off x="7010400" y="2630966"/>
            <a:ext cx="1421453" cy="858544"/>
            <a:chOff x="6725834" y="9135119"/>
            <a:chExt cx="4387851" cy="2294467"/>
          </a:xfrm>
        </p:grpSpPr>
        <p:sp>
          <p:nvSpPr>
            <p:cNvPr id="13" name="Freeform 19">
              <a:extLst>
                <a:ext uri="{FF2B5EF4-FFF2-40B4-BE49-F238E27FC236}">
                  <a16:creationId xmlns:a16="http://schemas.microsoft.com/office/drawing/2014/main" id="{1587C765-BF72-1FAE-6D8C-580E0F3FB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5834" y="9772236"/>
              <a:ext cx="2197101" cy="1657350"/>
            </a:xfrm>
            <a:custGeom>
              <a:avLst/>
              <a:gdLst>
                <a:gd name="T0" fmla="*/ 1038 w 1038"/>
                <a:gd name="T1" fmla="*/ 783 h 783"/>
                <a:gd name="T2" fmla="*/ 0 w 1038"/>
                <a:gd name="T3" fmla="*/ 488 h 783"/>
                <a:gd name="T4" fmla="*/ 0 w 1038"/>
                <a:gd name="T5" fmla="*/ 0 h 783"/>
                <a:gd name="T6" fmla="*/ 1038 w 1038"/>
                <a:gd name="T7" fmla="*/ 294 h 783"/>
                <a:gd name="T8" fmla="*/ 1038 w 1038"/>
                <a:gd name="T9" fmla="*/ 783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8" h="783">
                  <a:moveTo>
                    <a:pt x="1038" y="783"/>
                  </a:moveTo>
                  <a:lnTo>
                    <a:pt x="0" y="488"/>
                  </a:lnTo>
                  <a:lnTo>
                    <a:pt x="0" y="0"/>
                  </a:lnTo>
                  <a:lnTo>
                    <a:pt x="1038" y="294"/>
                  </a:lnTo>
                  <a:lnTo>
                    <a:pt x="1038" y="783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Freeform 20">
              <a:extLst>
                <a:ext uri="{FF2B5EF4-FFF2-40B4-BE49-F238E27FC236}">
                  <a16:creationId xmlns:a16="http://schemas.microsoft.com/office/drawing/2014/main" id="{50B3B3F4-87E1-62B2-CC13-BCC4435E8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701" y="9772236"/>
              <a:ext cx="2194984" cy="1657350"/>
            </a:xfrm>
            <a:custGeom>
              <a:avLst/>
              <a:gdLst>
                <a:gd name="T0" fmla="*/ 1037 w 1037"/>
                <a:gd name="T1" fmla="*/ 488 h 783"/>
                <a:gd name="T2" fmla="*/ 0 w 1037"/>
                <a:gd name="T3" fmla="*/ 783 h 783"/>
                <a:gd name="T4" fmla="*/ 0 w 1037"/>
                <a:gd name="T5" fmla="*/ 294 h 783"/>
                <a:gd name="T6" fmla="*/ 1037 w 1037"/>
                <a:gd name="T7" fmla="*/ 0 h 783"/>
                <a:gd name="T8" fmla="*/ 1037 w 1037"/>
                <a:gd name="T9" fmla="*/ 488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783">
                  <a:moveTo>
                    <a:pt x="1037" y="488"/>
                  </a:moveTo>
                  <a:lnTo>
                    <a:pt x="0" y="783"/>
                  </a:lnTo>
                  <a:lnTo>
                    <a:pt x="0" y="294"/>
                  </a:lnTo>
                  <a:lnTo>
                    <a:pt x="1037" y="0"/>
                  </a:lnTo>
                  <a:lnTo>
                    <a:pt x="1037" y="48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66A3EDFC-FBFC-DFD1-758A-8E3EE2DF0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5834" y="9135119"/>
              <a:ext cx="4387851" cy="1259417"/>
            </a:xfrm>
            <a:custGeom>
              <a:avLst/>
              <a:gdLst>
                <a:gd name="T0" fmla="*/ 2073 w 2073"/>
                <a:gd name="T1" fmla="*/ 301 h 595"/>
                <a:gd name="T2" fmla="*/ 1036 w 2073"/>
                <a:gd name="T3" fmla="*/ 595 h 595"/>
                <a:gd name="T4" fmla="*/ 0 w 2073"/>
                <a:gd name="T5" fmla="*/ 301 h 595"/>
                <a:gd name="T6" fmla="*/ 0 w 2073"/>
                <a:gd name="T7" fmla="*/ 295 h 595"/>
                <a:gd name="T8" fmla="*/ 1038 w 2073"/>
                <a:gd name="T9" fmla="*/ 0 h 595"/>
                <a:gd name="T10" fmla="*/ 2073 w 2073"/>
                <a:gd name="T11" fmla="*/ 295 h 595"/>
                <a:gd name="T12" fmla="*/ 2073 w 2073"/>
                <a:gd name="T13" fmla="*/ 30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3" h="595">
                  <a:moveTo>
                    <a:pt x="2073" y="301"/>
                  </a:moveTo>
                  <a:lnTo>
                    <a:pt x="1036" y="595"/>
                  </a:lnTo>
                  <a:lnTo>
                    <a:pt x="0" y="301"/>
                  </a:lnTo>
                  <a:lnTo>
                    <a:pt x="0" y="295"/>
                  </a:lnTo>
                  <a:lnTo>
                    <a:pt x="1038" y="0"/>
                  </a:lnTo>
                  <a:lnTo>
                    <a:pt x="2073" y="295"/>
                  </a:lnTo>
                  <a:lnTo>
                    <a:pt x="2073" y="30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Group 10">
            <a:extLst>
              <a:ext uri="{FF2B5EF4-FFF2-40B4-BE49-F238E27FC236}">
                <a16:creationId xmlns:a16="http://schemas.microsoft.com/office/drawing/2014/main" id="{AB88065F-C8B8-D13A-A029-A330EDB5484A}"/>
              </a:ext>
            </a:extLst>
          </p:cNvPr>
          <p:cNvGrpSpPr/>
          <p:nvPr/>
        </p:nvGrpSpPr>
        <p:grpSpPr>
          <a:xfrm>
            <a:off x="4986501" y="1259843"/>
            <a:ext cx="1436917" cy="1105984"/>
            <a:chOff x="7877013" y="4599784"/>
            <a:chExt cx="4369072" cy="2911425"/>
          </a:xfrm>
        </p:grpSpPr>
        <p:sp>
          <p:nvSpPr>
            <p:cNvPr id="20" name="Oval 58">
              <a:extLst>
                <a:ext uri="{FF2B5EF4-FFF2-40B4-BE49-F238E27FC236}">
                  <a16:creationId xmlns:a16="http://schemas.microsoft.com/office/drawing/2014/main" id="{A9716A07-A797-F4A5-A069-321EC44F98F8}"/>
                </a:ext>
              </a:extLst>
            </p:cNvPr>
            <p:cNvSpPr/>
            <p:nvPr/>
          </p:nvSpPr>
          <p:spPr bwMode="auto">
            <a:xfrm>
              <a:off x="9295730" y="4599784"/>
              <a:ext cx="1758992" cy="153011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92">
                <a:defRPr/>
              </a:pPr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Box 70">
              <a:extLst>
                <a:ext uri="{FF2B5EF4-FFF2-40B4-BE49-F238E27FC236}">
                  <a16:creationId xmlns:a16="http://schemas.microsoft.com/office/drawing/2014/main" id="{44EEEFDF-944F-7A73-44F0-2E2DD0ECDAD6}"/>
                </a:ext>
              </a:extLst>
            </p:cNvPr>
            <p:cNvSpPr txBox="1"/>
            <p:nvPr/>
          </p:nvSpPr>
          <p:spPr>
            <a:xfrm>
              <a:off x="7877013" y="6155689"/>
              <a:ext cx="4369072" cy="1355520"/>
            </a:xfrm>
            <a:prstGeom prst="rect">
              <a:avLst/>
            </a:prstGeom>
            <a:noFill/>
          </p:spPr>
          <p:txBody>
            <a:bodyPr wrap="square" lIns="91422" tIns="45711" rIns="91422" bIns="45711" rtlCol="0">
              <a:spAutoFit/>
            </a:bodyPr>
            <a:lstStyle/>
            <a:p>
              <a:pPr algn="ctr" defTabSz="323785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en-US" sz="12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Code Quality and Product (40 %)</a:t>
              </a:r>
              <a:endParaRPr lang="es-ES" sz="1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" name="Group 11">
            <a:extLst>
              <a:ext uri="{FF2B5EF4-FFF2-40B4-BE49-F238E27FC236}">
                <a16:creationId xmlns:a16="http://schemas.microsoft.com/office/drawing/2014/main" id="{FB501BCF-E6A3-C96E-E4B2-F8CD87F1A487}"/>
              </a:ext>
            </a:extLst>
          </p:cNvPr>
          <p:cNvGrpSpPr/>
          <p:nvPr/>
        </p:nvGrpSpPr>
        <p:grpSpPr>
          <a:xfrm>
            <a:off x="6935445" y="781142"/>
            <a:ext cx="1522755" cy="1104808"/>
            <a:chOff x="12064647" y="3474212"/>
            <a:chExt cx="4630070" cy="2908331"/>
          </a:xfrm>
        </p:grpSpPr>
        <p:sp>
          <p:nvSpPr>
            <p:cNvPr id="23" name="Oval 56">
              <a:extLst>
                <a:ext uri="{FF2B5EF4-FFF2-40B4-BE49-F238E27FC236}">
                  <a16:creationId xmlns:a16="http://schemas.microsoft.com/office/drawing/2014/main" id="{481A00D1-E706-E4F9-626E-E408F01EE93E}"/>
                </a:ext>
              </a:extLst>
            </p:cNvPr>
            <p:cNvSpPr/>
            <p:nvPr/>
          </p:nvSpPr>
          <p:spPr bwMode="auto">
            <a:xfrm>
              <a:off x="13614821" y="3474212"/>
              <a:ext cx="1758989" cy="153011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09492">
                <a:defRPr/>
              </a:pPr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TextBox 71">
              <a:extLst>
                <a:ext uri="{FF2B5EF4-FFF2-40B4-BE49-F238E27FC236}">
                  <a16:creationId xmlns:a16="http://schemas.microsoft.com/office/drawing/2014/main" id="{0DB6D299-2082-3C11-D925-35A9AF752378}"/>
                </a:ext>
              </a:extLst>
            </p:cNvPr>
            <p:cNvSpPr txBox="1"/>
            <p:nvPr/>
          </p:nvSpPr>
          <p:spPr>
            <a:xfrm>
              <a:off x="12064647" y="5027023"/>
              <a:ext cx="4630070" cy="1355520"/>
            </a:xfrm>
            <a:prstGeom prst="rect">
              <a:avLst/>
            </a:prstGeom>
            <a:noFill/>
          </p:spPr>
          <p:txBody>
            <a:bodyPr wrap="square" lIns="91422" tIns="45711" rIns="91422" bIns="45711" rtlCol="0" anchor="t">
              <a:spAutoFit/>
            </a:bodyPr>
            <a:lstStyle/>
            <a:p>
              <a:pPr algn="ctr" defTabSz="323785">
                <a:lnSpc>
                  <a:spcPct val="120000"/>
                </a:lnSpc>
                <a:spcBef>
                  <a:spcPts val="850"/>
                </a:spcBef>
                <a:defRPr/>
              </a:pPr>
              <a:r>
                <a:rPr lang="en-US" sz="1200" dirty="0">
                  <a:solidFill>
                    <a:srgbClr val="002060"/>
                  </a:solidFill>
                  <a:latin typeface="Segoe UI"/>
                  <a:cs typeface="Segoe UI"/>
                </a:rPr>
                <a:t>Group Dynamics and Reports (50 %)</a:t>
              </a:r>
              <a:endParaRPr lang="es-ES" sz="1200" dirty="0">
                <a:solidFill>
                  <a:srgbClr val="002060"/>
                </a:solidFill>
                <a:latin typeface="Segoe UI"/>
                <a:cs typeface="Segoe UI"/>
              </a:endParaRPr>
            </a:p>
          </p:txBody>
        </p:sp>
      </p:grpSp>
      <p:grpSp>
        <p:nvGrpSpPr>
          <p:cNvPr id="25" name="Group 73">
            <a:extLst>
              <a:ext uri="{FF2B5EF4-FFF2-40B4-BE49-F238E27FC236}">
                <a16:creationId xmlns:a16="http://schemas.microsoft.com/office/drawing/2014/main" id="{56939116-BDAC-4E07-1754-86C1260389B2}"/>
              </a:ext>
            </a:extLst>
          </p:cNvPr>
          <p:cNvGrpSpPr/>
          <p:nvPr/>
        </p:nvGrpSpPr>
        <p:grpSpPr>
          <a:xfrm rot="16200000">
            <a:off x="3202729" y="3232412"/>
            <a:ext cx="620699" cy="80176"/>
            <a:chOff x="2057400" y="2800350"/>
            <a:chExt cx="885242" cy="91440"/>
          </a:xfrm>
          <a:solidFill>
            <a:schemeClr val="tx1">
              <a:lumMod val="50000"/>
            </a:schemeClr>
          </a:solidFill>
        </p:grpSpPr>
        <p:sp>
          <p:nvSpPr>
            <p:cNvPr id="26" name="Oval 74">
              <a:extLst>
                <a:ext uri="{FF2B5EF4-FFF2-40B4-BE49-F238E27FC236}">
                  <a16:creationId xmlns:a16="http://schemas.microsoft.com/office/drawing/2014/main" id="{229A2325-B59A-190D-41E1-A8B5977F7F8A}"/>
                </a:ext>
              </a:extLst>
            </p:cNvPr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27" name="Straight Connector 75">
              <a:extLst>
                <a:ext uri="{FF2B5EF4-FFF2-40B4-BE49-F238E27FC236}">
                  <a16:creationId xmlns:a16="http://schemas.microsoft.com/office/drawing/2014/main" id="{C62353E9-48C8-4FD4-0B51-1D3C082F7D9C}"/>
                </a:ext>
              </a:extLst>
            </p:cNvPr>
            <p:cNvCxnSpPr/>
            <p:nvPr/>
          </p:nvCxnSpPr>
          <p:spPr>
            <a:xfrm rot="5400000" flipV="1">
              <a:off x="2545741" y="2449169"/>
              <a:ext cx="0" cy="793803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87">
            <a:extLst>
              <a:ext uri="{FF2B5EF4-FFF2-40B4-BE49-F238E27FC236}">
                <a16:creationId xmlns:a16="http://schemas.microsoft.com/office/drawing/2014/main" id="{F2BB2255-D494-33A1-EE4E-E34722355AE3}"/>
              </a:ext>
            </a:extLst>
          </p:cNvPr>
          <p:cNvGrpSpPr/>
          <p:nvPr/>
        </p:nvGrpSpPr>
        <p:grpSpPr>
          <a:xfrm rot="16200000">
            <a:off x="5343240" y="2708455"/>
            <a:ext cx="717362" cy="89960"/>
            <a:chOff x="2057400" y="2800350"/>
            <a:chExt cx="885242" cy="91440"/>
          </a:xfrm>
          <a:solidFill>
            <a:schemeClr val="tx1">
              <a:lumMod val="50000"/>
            </a:schemeClr>
          </a:solidFill>
        </p:grpSpPr>
        <p:sp>
          <p:nvSpPr>
            <p:cNvPr id="29" name="Oval 88">
              <a:extLst>
                <a:ext uri="{FF2B5EF4-FFF2-40B4-BE49-F238E27FC236}">
                  <a16:creationId xmlns:a16="http://schemas.microsoft.com/office/drawing/2014/main" id="{DCA0A980-B9D3-7E01-B0DC-301FF61EAD7A}"/>
                </a:ext>
              </a:extLst>
            </p:cNvPr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0" name="Straight Connector 89">
              <a:extLst>
                <a:ext uri="{FF2B5EF4-FFF2-40B4-BE49-F238E27FC236}">
                  <a16:creationId xmlns:a16="http://schemas.microsoft.com/office/drawing/2014/main" id="{94BF85B6-B46A-1791-551B-8FD9F8EAF4CC}"/>
                </a:ext>
              </a:extLst>
            </p:cNvPr>
            <p:cNvCxnSpPr/>
            <p:nvPr/>
          </p:nvCxnSpPr>
          <p:spPr>
            <a:xfrm rot="5400000" flipV="1">
              <a:off x="2545741" y="2449169"/>
              <a:ext cx="0" cy="793803"/>
            </a:xfrm>
            <a:prstGeom prst="line">
              <a:avLst/>
            </a:prstGeom>
            <a:grpFill/>
            <a:ln w="127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90">
            <a:extLst>
              <a:ext uri="{FF2B5EF4-FFF2-40B4-BE49-F238E27FC236}">
                <a16:creationId xmlns:a16="http://schemas.microsoft.com/office/drawing/2014/main" id="{0159CCD0-38F1-30AB-31E3-F81943F98842}"/>
              </a:ext>
            </a:extLst>
          </p:cNvPr>
          <p:cNvGrpSpPr/>
          <p:nvPr/>
        </p:nvGrpSpPr>
        <p:grpSpPr>
          <a:xfrm rot="16200000">
            <a:off x="7391197" y="2190547"/>
            <a:ext cx="643264" cy="119142"/>
            <a:chOff x="2057400" y="2800350"/>
            <a:chExt cx="885242" cy="91440"/>
          </a:xfrm>
          <a:solidFill>
            <a:schemeClr val="tx1">
              <a:lumMod val="50000"/>
            </a:schemeClr>
          </a:solidFill>
        </p:grpSpPr>
        <p:sp>
          <p:nvSpPr>
            <p:cNvPr id="32" name="Oval 91">
              <a:extLst>
                <a:ext uri="{FF2B5EF4-FFF2-40B4-BE49-F238E27FC236}">
                  <a16:creationId xmlns:a16="http://schemas.microsoft.com/office/drawing/2014/main" id="{2FBBDB2A-AA66-A9B5-CAFD-342327B26677}"/>
                </a:ext>
              </a:extLst>
            </p:cNvPr>
            <p:cNvSpPr/>
            <p:nvPr/>
          </p:nvSpPr>
          <p:spPr>
            <a:xfrm rot="5400000">
              <a:off x="2057400" y="2800350"/>
              <a:ext cx="91440" cy="91440"/>
            </a:xfrm>
            <a:prstGeom prst="ellipse">
              <a:avLst/>
            </a:pr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x-none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33" name="Straight Connector 92">
              <a:extLst>
                <a:ext uri="{FF2B5EF4-FFF2-40B4-BE49-F238E27FC236}">
                  <a16:creationId xmlns:a16="http://schemas.microsoft.com/office/drawing/2014/main" id="{D8FC6A00-E9C9-1415-03EE-4C16038E7BCA}"/>
                </a:ext>
              </a:extLst>
            </p:cNvPr>
            <p:cNvCxnSpPr/>
            <p:nvPr/>
          </p:nvCxnSpPr>
          <p:spPr>
            <a:xfrm rot="5400000" flipV="1">
              <a:off x="2545741" y="2449169"/>
              <a:ext cx="0" cy="793803"/>
            </a:xfrm>
            <a:prstGeom prst="line">
              <a:avLst/>
            </a:prstGeom>
            <a:grpFill/>
            <a:ln w="12700">
              <a:solidFill>
                <a:schemeClr val="tx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Grafik 34" descr="Dokument Silhouette">
            <a:extLst>
              <a:ext uri="{FF2B5EF4-FFF2-40B4-BE49-F238E27FC236}">
                <a16:creationId xmlns:a16="http://schemas.microsoft.com/office/drawing/2014/main" id="{3375E41D-78E3-6A12-04E0-46305074D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8198" y="819061"/>
            <a:ext cx="476856" cy="476856"/>
          </a:xfrm>
          <a:prstGeom prst="rect">
            <a:avLst/>
          </a:prstGeom>
        </p:spPr>
      </p:pic>
      <p:pic>
        <p:nvPicPr>
          <p:cNvPr id="35" name="Grafik 35" descr="Programmierer Silhouette">
            <a:extLst>
              <a:ext uri="{FF2B5EF4-FFF2-40B4-BE49-F238E27FC236}">
                <a16:creationId xmlns:a16="http://schemas.microsoft.com/office/drawing/2014/main" id="{802154A5-C728-0A08-A718-7BA748935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2643" y="1276350"/>
            <a:ext cx="459052" cy="459052"/>
          </a:xfrm>
          <a:prstGeom prst="rect">
            <a:avLst/>
          </a:prstGeom>
        </p:spPr>
      </p:pic>
      <p:pic>
        <p:nvPicPr>
          <p:cNvPr id="36" name="Grafik 36" descr="Werbung Silhouette">
            <a:extLst>
              <a:ext uri="{FF2B5EF4-FFF2-40B4-BE49-F238E27FC236}">
                <a16:creationId xmlns:a16="http://schemas.microsoft.com/office/drawing/2014/main" id="{4DE4D03F-88D8-CBFE-728C-BD3C670E2C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17619" y="2079369"/>
            <a:ext cx="416181" cy="416181"/>
          </a:xfrm>
          <a:prstGeom prst="rect">
            <a:avLst/>
          </a:prstGeom>
        </p:spPr>
      </p:pic>
      <p:sp>
        <p:nvSpPr>
          <p:cNvPr id="37" name="Textfeld 38">
            <a:extLst>
              <a:ext uri="{FF2B5EF4-FFF2-40B4-BE49-F238E27FC236}">
                <a16:creationId xmlns:a16="http://schemas.microsoft.com/office/drawing/2014/main" id="{C6E83E90-6335-440F-B25C-68E111F18E7B}"/>
              </a:ext>
            </a:extLst>
          </p:cNvPr>
          <p:cNvSpPr txBox="1"/>
          <p:nvPr/>
        </p:nvSpPr>
        <p:spPr>
          <a:xfrm>
            <a:off x="2952271" y="4493625"/>
            <a:ext cx="1214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(Intermediate)Presentations</a:t>
            </a:r>
          </a:p>
          <a:p>
            <a:pPr algn="l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9">
            <a:extLst>
              <a:ext uri="{FF2B5EF4-FFF2-40B4-BE49-F238E27FC236}">
                <a16:creationId xmlns:a16="http://schemas.microsoft.com/office/drawing/2014/main" id="{A89D1526-FCA7-E4C0-7060-3E328F61FD5A}"/>
              </a:ext>
            </a:extLst>
          </p:cNvPr>
          <p:cNvSpPr txBox="1"/>
          <p:nvPr/>
        </p:nvSpPr>
        <p:spPr>
          <a:xfrm>
            <a:off x="5277730" y="4170460"/>
            <a:ext cx="1343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pPr algn="l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</a:p>
        </p:txBody>
      </p:sp>
      <p:sp>
        <p:nvSpPr>
          <p:cNvPr id="39" name="Textfeld 41">
            <a:extLst>
              <a:ext uri="{FF2B5EF4-FFF2-40B4-BE49-F238E27FC236}">
                <a16:creationId xmlns:a16="http://schemas.microsoft.com/office/drawing/2014/main" id="{438C1183-784B-E9E0-C9E0-C5E789FC5370}"/>
              </a:ext>
            </a:extLst>
          </p:cNvPr>
          <p:cNvSpPr txBox="1"/>
          <p:nvPr/>
        </p:nvSpPr>
        <p:spPr>
          <a:xfrm>
            <a:off x="7331636" y="3712522"/>
            <a:ext cx="1105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Teamwork</a:t>
            </a:r>
          </a:p>
          <a:p>
            <a:pPr algn="l"/>
            <a:r>
              <a:rPr 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Reports</a:t>
            </a:r>
          </a:p>
        </p:txBody>
      </p:sp>
    </p:spTree>
    <p:extLst>
      <p:ext uri="{BB962C8B-B14F-4D97-AF65-F5344CB8AC3E}">
        <p14:creationId xmlns:p14="http://schemas.microsoft.com/office/powerpoint/2010/main" val="406503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69782-B8C4-E1FE-F9BD-7C27248D0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TU Clausthal students</a:t>
            </a:r>
          </a:p>
          <a:p>
            <a:pPr lvl="1"/>
            <a:r>
              <a:rPr lang="en-US" sz="1800" dirty="0"/>
              <a:t>Just passing/failing the course</a:t>
            </a:r>
          </a:p>
          <a:p>
            <a:pPr lvl="1"/>
            <a:r>
              <a:rPr lang="en-US" sz="1800" dirty="0"/>
              <a:t>We will give you performance feedback (no mark!)</a:t>
            </a:r>
          </a:p>
          <a:p>
            <a:pPr lvl="1"/>
            <a:r>
              <a:rPr lang="en-US" sz="1800" dirty="0"/>
              <a:t>If you reach 80/100 points, you qualify for a Master’s thesis on “Building a Co-Pilot for BIM”</a:t>
            </a:r>
          </a:p>
          <a:p>
            <a:r>
              <a:rPr lang="en-US" sz="2000" dirty="0"/>
              <a:t>BBU students</a:t>
            </a:r>
          </a:p>
          <a:p>
            <a:pPr lvl="1"/>
            <a:r>
              <a:rPr lang="en-US" sz="1600" dirty="0"/>
              <a:t>x/100 points</a:t>
            </a:r>
          </a:p>
          <a:p>
            <a:pPr lvl="1"/>
            <a:r>
              <a:rPr lang="en-US" sz="1600" dirty="0"/>
              <a:t>Recommendation to Iulian</a:t>
            </a:r>
          </a:p>
          <a:p>
            <a:pPr lvl="1"/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339549-E926-4F72-0CA3-05EFBBC6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“Grading”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4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6885A6-6839-5F28-7E22-D675E7D89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7" y="1283494"/>
            <a:ext cx="5083174" cy="3232472"/>
          </a:xfrm>
        </p:spPr>
        <p:txBody>
          <a:bodyPr/>
          <a:lstStyle/>
          <a:p>
            <a:r>
              <a:rPr lang="en-US" sz="2000" dirty="0"/>
              <a:t>Funding</a:t>
            </a:r>
          </a:p>
          <a:p>
            <a:r>
              <a:rPr lang="en-US" sz="2000" dirty="0"/>
              <a:t>Check your travel and visa requirements!!!</a:t>
            </a:r>
          </a:p>
          <a:p>
            <a:r>
              <a:rPr lang="en-US" sz="2000" dirty="0"/>
              <a:t>Work sessions &amp; social events are mandatory for all students!</a:t>
            </a:r>
          </a:p>
          <a:p>
            <a:r>
              <a:rPr lang="en-US" sz="2000" b="1" dirty="0"/>
              <a:t>Keep in mind that you need to be at the airport &gt; 1h before departure!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1AF30F-48E6-091C-3C75-00BA6D30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On-site stay in Cluj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3E9AF1-DAFE-147C-FBCE-066575631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5750"/>
            <a:ext cx="2144349" cy="45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212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692227-5B31-B727-96EF-C9B5D3DDE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C836D3-0845-69CE-1245-A265209DC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62702"/>
      </p:ext>
    </p:extLst>
  </p:cSld>
  <p:clrMapOvr>
    <a:masterClrMapping/>
  </p:clrMapOvr>
</p:sld>
</file>

<file path=ppt/theme/theme1.xml><?xml version="1.0" encoding="utf-8"?>
<a:theme xmlns:a="http://schemas.openxmlformats.org/drawingml/2006/main" name="en_tuc_vorlage_test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Unicode MS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en_tuc_vorlage_test</Template>
  <TotalTime>366</TotalTime>
  <Words>542</Words>
  <Application>Microsoft Macintosh PowerPoint</Application>
  <PresentationFormat>On-screen Show (16:9)</PresentationFormat>
  <Paragraphs>105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 Unicode MS</vt:lpstr>
      <vt:lpstr>Arial</vt:lpstr>
      <vt:lpstr>Lato</vt:lpstr>
      <vt:lpstr>Lato Light</vt:lpstr>
      <vt:lpstr>Segoe UI</vt:lpstr>
      <vt:lpstr>StoneSansITCStd Medium</vt:lpstr>
      <vt:lpstr>StoneSansITCStd SemiBold</vt:lpstr>
      <vt:lpstr>Symbol</vt:lpstr>
      <vt:lpstr>Wingdings</vt:lpstr>
      <vt:lpstr>en_tuc_vorlage_test</vt:lpstr>
      <vt:lpstr>SAPCAD – Kickoff Automatisiere, nachhaltige Architektur-Planung</vt:lpstr>
      <vt:lpstr>Onboarding – Icebreaker Session</vt:lpstr>
      <vt:lpstr>SAPCAD - Introduction</vt:lpstr>
      <vt:lpstr>Onboarding – What we offer</vt:lpstr>
      <vt:lpstr>Timeline and Grading</vt:lpstr>
      <vt:lpstr>What we expect</vt:lpstr>
      <vt:lpstr>“Grading”</vt:lpstr>
      <vt:lpstr>On-site stay in Cluj</vt:lpstr>
      <vt:lpstr>PowerPoint Presentation</vt:lpstr>
      <vt:lpstr>Tools</vt:lpstr>
      <vt:lpstr>Scrum Intro</vt:lpstr>
      <vt:lpstr>Sprint planning</vt:lpstr>
      <vt:lpstr>TL-DR</vt:lpstr>
      <vt:lpstr>Sprint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Janis Zenkner</dc:creator>
  <cp:lastModifiedBy>Janis Zenkner</cp:lastModifiedBy>
  <cp:revision>26</cp:revision>
  <dcterms:created xsi:type="dcterms:W3CDTF">2025-03-18T11:28:03Z</dcterms:created>
  <dcterms:modified xsi:type="dcterms:W3CDTF">2025-03-24T15:01:24Z</dcterms:modified>
</cp:coreProperties>
</file>