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4"/>
    <p:sldMasterId id="2147483727" r:id="rId5"/>
    <p:sldMasterId id="2147483754" r:id="rId6"/>
  </p:sldMasterIdLst>
  <p:notesMasterIdLst>
    <p:notesMasterId r:id="rId49"/>
  </p:notesMasterIdLst>
  <p:handoutMasterIdLst>
    <p:handoutMasterId r:id="rId50"/>
  </p:handoutMasterIdLst>
  <p:sldIdLst>
    <p:sldId id="634" r:id="rId7"/>
    <p:sldId id="575" r:id="rId8"/>
    <p:sldId id="581" r:id="rId9"/>
    <p:sldId id="582" r:id="rId10"/>
    <p:sldId id="583" r:id="rId11"/>
    <p:sldId id="584" r:id="rId12"/>
    <p:sldId id="586" r:id="rId13"/>
    <p:sldId id="587" r:id="rId14"/>
    <p:sldId id="588" r:id="rId15"/>
    <p:sldId id="589" r:id="rId16"/>
    <p:sldId id="590" r:id="rId17"/>
    <p:sldId id="591" r:id="rId18"/>
    <p:sldId id="602" r:id="rId19"/>
    <p:sldId id="592" r:id="rId20"/>
    <p:sldId id="597" r:id="rId21"/>
    <p:sldId id="593" r:id="rId22"/>
    <p:sldId id="636" r:id="rId23"/>
    <p:sldId id="594" r:id="rId24"/>
    <p:sldId id="596" r:id="rId25"/>
    <p:sldId id="595" r:id="rId26"/>
    <p:sldId id="623" r:id="rId27"/>
    <p:sldId id="603" r:id="rId28"/>
    <p:sldId id="599" r:id="rId29"/>
    <p:sldId id="621" r:id="rId30"/>
    <p:sldId id="616" r:id="rId31"/>
    <p:sldId id="620" r:id="rId32"/>
    <p:sldId id="619" r:id="rId33"/>
    <p:sldId id="618" r:id="rId34"/>
    <p:sldId id="622" r:id="rId35"/>
    <p:sldId id="633" r:id="rId36"/>
    <p:sldId id="624" r:id="rId37"/>
    <p:sldId id="625" r:id="rId38"/>
    <p:sldId id="627" r:id="rId39"/>
    <p:sldId id="628" r:id="rId40"/>
    <p:sldId id="637" r:id="rId41"/>
    <p:sldId id="629" r:id="rId42"/>
    <p:sldId id="630" r:id="rId43"/>
    <p:sldId id="631" r:id="rId44"/>
    <p:sldId id="632" r:id="rId45"/>
    <p:sldId id="615" r:id="rId46"/>
    <p:sldId id="639" r:id="rId47"/>
    <p:sldId id="640" r:id="rId48"/>
  </p:sldIdLst>
  <p:sldSz cx="9144000" cy="6858000" type="screen4x3"/>
  <p:notesSz cx="6797675" cy="9874250"/>
  <p:custDataLst>
    <p:tags r:id="rId51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9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9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9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9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01" userDrawn="1">
          <p15:clr>
            <a:srgbClr val="A4A3A4"/>
          </p15:clr>
        </p15:guide>
        <p15:guide id="2" orient="horz" pos="436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  <p15:guide id="4" orient="horz" pos="1979" userDrawn="1">
          <p15:clr>
            <a:srgbClr val="A4A3A4"/>
          </p15:clr>
        </p15:guide>
        <p15:guide id="5" orient="horz" pos="1706" userDrawn="1">
          <p15:clr>
            <a:srgbClr val="A4A3A4"/>
          </p15:clr>
        </p15:guide>
        <p15:guide id="6" orient="horz" pos="1797" userDrawn="1">
          <p15:clr>
            <a:srgbClr val="A4A3A4"/>
          </p15:clr>
        </p15:guide>
        <p15:guide id="7" orient="horz" pos="2069" userDrawn="1">
          <p15:clr>
            <a:srgbClr val="A4A3A4"/>
          </p15:clr>
        </p15:guide>
        <p15:guide id="8" pos="2789" userDrawn="1">
          <p15:clr>
            <a:srgbClr val="A4A3A4"/>
          </p15:clr>
        </p15:guide>
        <p15:guide id="9" pos="249" userDrawn="1">
          <p15:clr>
            <a:srgbClr val="A4A3A4"/>
          </p15:clr>
        </p15:guide>
        <p15:guide id="10" pos="5420" userDrawn="1">
          <p15:clr>
            <a:srgbClr val="A4A3A4"/>
          </p15:clr>
        </p15:guide>
        <p15:guide id="11" pos="2971" userDrawn="1">
          <p15:clr>
            <a:srgbClr val="A4A3A4"/>
          </p15:clr>
        </p15:guide>
        <p15:guide id="12" pos="1519" userDrawn="1">
          <p15:clr>
            <a:srgbClr val="A4A3A4"/>
          </p15:clr>
        </p15:guide>
        <p15:guide id="13" pos="340" userDrawn="1">
          <p15:clr>
            <a:srgbClr val="A4A3A4"/>
          </p15:clr>
        </p15:guide>
        <p15:guide id="14" pos="1655" userDrawn="1">
          <p15:clr>
            <a:srgbClr val="A4A3A4"/>
          </p15:clr>
        </p15:guide>
        <p15:guide id="15" pos="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inzl" initials="ah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7B00"/>
    <a:srgbClr val="000000"/>
    <a:srgbClr val="6699FF"/>
    <a:srgbClr val="709533"/>
    <a:srgbClr val="FFFFFF"/>
    <a:srgbClr val="516C26"/>
    <a:srgbClr val="99C555"/>
    <a:srgbClr val="98C351"/>
    <a:srgbClr val="B5D482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12" autoAdjust="0"/>
    <p:restoredTop sz="96197" autoAdjust="0"/>
  </p:normalViewPr>
  <p:slideViewPr>
    <p:cSldViewPr>
      <p:cViewPr varScale="1">
        <p:scale>
          <a:sx n="114" d="100"/>
          <a:sy n="114" d="100"/>
        </p:scale>
        <p:origin x="744" y="176"/>
      </p:cViewPr>
      <p:guideLst>
        <p:guide orient="horz" pos="4201"/>
        <p:guide orient="horz" pos="436"/>
        <p:guide orient="horz" pos="210"/>
        <p:guide orient="horz" pos="1979"/>
        <p:guide orient="horz" pos="1706"/>
        <p:guide orient="horz" pos="1797"/>
        <p:guide orient="horz" pos="2069"/>
        <p:guide pos="2789"/>
        <p:guide pos="249"/>
        <p:guide pos="5420"/>
        <p:guide pos="2971"/>
        <p:guide pos="1519"/>
        <p:guide pos="340"/>
        <p:guide pos="1655"/>
        <p:guide pos="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2530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handoutMaster" Target="handoutMasters/handoutMaster1.xml"/><Relationship Id="rId55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tags" Target="tags/tag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5765"/>
          </a:xfrm>
          <a:prstGeom prst="rect">
            <a:avLst/>
          </a:prstGeom>
        </p:spPr>
        <p:txBody>
          <a:bodyPr vert="horz" lIns="91139" tIns="45570" rIns="91139" bIns="4557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5765"/>
          </a:xfrm>
          <a:prstGeom prst="rect">
            <a:avLst/>
          </a:prstGeom>
        </p:spPr>
        <p:txBody>
          <a:bodyPr vert="horz" lIns="91139" tIns="45570" rIns="91139" bIns="45570" rtlCol="0"/>
          <a:lstStyle>
            <a:lvl1pPr algn="r">
              <a:defRPr sz="1200"/>
            </a:lvl1pPr>
          </a:lstStyle>
          <a:p>
            <a:fld id="{29820FEF-F89B-4FF4-990A-A7C423D0C992}" type="datetimeFigureOut">
              <a:rPr lang="de-DE" smtClean="0"/>
              <a:pPr/>
              <a:t>18.03.25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8485"/>
            <a:ext cx="2946400" cy="495765"/>
          </a:xfrm>
          <a:prstGeom prst="rect">
            <a:avLst/>
          </a:prstGeom>
        </p:spPr>
        <p:txBody>
          <a:bodyPr vert="horz" lIns="91139" tIns="45570" rIns="91139" bIns="4557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9" y="9378485"/>
            <a:ext cx="2946400" cy="495765"/>
          </a:xfrm>
          <a:prstGeom prst="rect">
            <a:avLst/>
          </a:prstGeom>
        </p:spPr>
        <p:txBody>
          <a:bodyPr vert="horz" lIns="91139" tIns="45570" rIns="91139" bIns="45570" rtlCol="0" anchor="b"/>
          <a:lstStyle>
            <a:lvl1pPr algn="r">
              <a:defRPr sz="1200"/>
            </a:lvl1pPr>
          </a:lstStyle>
          <a:p>
            <a:fld id="{B664D608-C282-4222-813A-0875E95B5E5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62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46135" cy="49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2" tIns="45366" rIns="90732" bIns="4536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955" y="0"/>
            <a:ext cx="2946135" cy="49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2" tIns="45366" rIns="90732" bIns="4536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2950"/>
            <a:ext cx="4935537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248" y="4690308"/>
            <a:ext cx="5437187" cy="444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2" tIns="45366" rIns="90732" bIns="45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379043"/>
            <a:ext cx="2946135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2" tIns="45366" rIns="90732" bIns="4536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955" y="9379043"/>
            <a:ext cx="2946135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2" tIns="45366" rIns="90732" bIns="4536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3DC6C19-B7FF-4656-B175-B81FCD39467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645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8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6493" indent="-294806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79221" indent="-235845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0910" indent="-235845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22598" indent="-235845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94287" indent="-23584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65976" indent="-23584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37664" indent="-23584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9354" indent="-23584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39834E6-500A-49BA-96CB-1CD66CD49EE7}" type="slidenum">
              <a:rPr lang="de-DE" altLang="en-US" sz="1200"/>
              <a:pPr/>
              <a:t>1</a:t>
            </a:fld>
            <a:endParaRPr lang="de-DE" altLang="en-US" sz="1200"/>
          </a:p>
        </p:txBody>
      </p:sp>
    </p:spTree>
    <p:extLst>
      <p:ext uri="{BB962C8B-B14F-4D97-AF65-F5344CB8AC3E}">
        <p14:creationId xmlns:p14="http://schemas.microsoft.com/office/powerpoint/2010/main" val="4064970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2950"/>
            <a:ext cx="4935537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DC6C19-B7FF-4656-B175-B81FCD39467B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968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2950"/>
            <a:ext cx="4935537" cy="37004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DC6C19-B7FF-4656-B175-B81FCD39467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375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2950"/>
            <a:ext cx="4935537" cy="37004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DC6C19-B7FF-4656-B175-B81FCD39467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356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2950"/>
            <a:ext cx="4935537" cy="37004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DC6C19-B7FF-4656-B175-B81FCD39467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831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2950"/>
            <a:ext cx="4935537" cy="37004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DC6C19-B7FF-4656-B175-B81FCD39467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66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2950"/>
            <a:ext cx="4935537" cy="37004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DC6C19-B7FF-4656-B175-B81FCD39467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8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Relationship Id="rId4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7.xml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8.xml"/><Relationship Id="rId4" Type="http://schemas.openxmlformats.org/officeDocument/2006/relationships/image" Target="../media/image4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Relationship Id="rId4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gruen_verlau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69088"/>
            <a:ext cx="9144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455865"/>
            <a:ext cx="8604250" cy="936625"/>
          </a:xfrm>
        </p:spPr>
        <p:txBody>
          <a:bodyPr/>
          <a:lstStyle>
            <a:lvl1pPr marL="542925" indent="-542925">
              <a:buFontTx/>
              <a:buBlip>
                <a:blip r:embed="rId3"/>
              </a:buBlip>
              <a:defRPr sz="3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68800" y="3390900"/>
            <a:ext cx="8035450" cy="43338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FDAD-25A7-4071-B7ED-77F683AC9951}" type="datetimeFigureOut">
              <a:rPr lang="de-DE" smtClean="0"/>
              <a:t>18.03.25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4759-3E25-438B-84BC-C2A1D18191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85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FDAD-25A7-4071-B7ED-77F683AC9951}" type="datetimeFigureOut">
              <a:rPr lang="de-DE" smtClean="0"/>
              <a:t>18.03.25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4759-3E25-438B-84BC-C2A1D18191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326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866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67544" y="2492898"/>
            <a:ext cx="7886700" cy="132556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8879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" y="0"/>
            <a:ext cx="2915816" cy="6858000"/>
          </a:xfrm>
          <a:solidFill>
            <a:srgbClr val="00B050"/>
          </a:solidFill>
        </p:spPr>
        <p:txBody>
          <a:bodyPr tIns="720000" anchor="t" anchorCtr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28150" y="6652"/>
            <a:ext cx="6215851" cy="6851348"/>
          </a:xfrm>
        </p:spPr>
        <p:txBody>
          <a:bodyPr tIns="720000"/>
          <a:lstStyle>
            <a:lvl1pPr>
              <a:defRPr sz="3200">
                <a:solidFill>
                  <a:srgbClr val="00B050"/>
                </a:solidFill>
              </a:defRPr>
            </a:lvl1pPr>
            <a:lvl2pPr>
              <a:defRPr sz="2800">
                <a:solidFill>
                  <a:srgbClr val="00B050"/>
                </a:solidFill>
              </a:defRPr>
            </a:lvl2pPr>
            <a:lvl3pPr>
              <a:defRPr sz="2400">
                <a:solidFill>
                  <a:srgbClr val="00B050"/>
                </a:solidFill>
              </a:defRPr>
            </a:lvl3pPr>
            <a:lvl4pPr>
              <a:defRPr sz="2000">
                <a:solidFill>
                  <a:srgbClr val="00B050"/>
                </a:solidFill>
              </a:defRPr>
            </a:lvl4pPr>
            <a:lvl5pPr>
              <a:defRPr sz="2000">
                <a:solidFill>
                  <a:srgbClr val="00B05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88133" y="6453218"/>
            <a:ext cx="2820975" cy="331516"/>
            <a:chOff x="88132" y="6453218"/>
            <a:chExt cx="2820975" cy="331516"/>
          </a:xfrm>
          <a:solidFill>
            <a:schemeClr val="bg1">
              <a:alpha val="0"/>
            </a:schemeClr>
          </a:solidFill>
        </p:grpSpPr>
        <p:pic>
          <p:nvPicPr>
            <p:cNvPr id="9" name="Grafik 8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651" y="6453218"/>
              <a:ext cx="1334456" cy="331516"/>
            </a:xfrm>
            <a:prstGeom prst="rect">
              <a:avLst/>
            </a:prstGeom>
            <a:grpFill/>
          </p:spPr>
        </p:pic>
        <p:pic>
          <p:nvPicPr>
            <p:cNvPr id="10" name="Grafik 9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577" y="6453337"/>
              <a:ext cx="645198" cy="331397"/>
            </a:xfrm>
            <a:prstGeom prst="rect">
              <a:avLst/>
            </a:prstGeom>
            <a:grpFill/>
          </p:spPr>
        </p:pic>
        <p:pic>
          <p:nvPicPr>
            <p:cNvPr id="11" name="Grafik 10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32" y="6453336"/>
              <a:ext cx="619569" cy="331398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558886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FDAD-25A7-4071-B7ED-77F683AC9951}" type="datetimeFigureOut">
              <a:rPr lang="de-DE" smtClean="0"/>
              <a:t>18.03.25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4759-3E25-438B-84BC-C2A1D18191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799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FDAD-25A7-4071-B7ED-77F683AC9951}" type="datetimeFigureOut">
              <a:rPr lang="de-DE" smtClean="0"/>
              <a:t>18.03.25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4759-3E25-438B-84BC-C2A1D18191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960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FDAD-25A7-4071-B7ED-77F683AC9951}" type="datetimeFigureOut">
              <a:rPr lang="de-DE" smtClean="0"/>
              <a:t>18.03.25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4759-3E25-438B-84BC-C2A1D18191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512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FDAD-25A7-4071-B7ED-77F683AC9951}" type="datetimeFigureOut">
              <a:rPr lang="de-DE" smtClean="0"/>
              <a:t>18.03.25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4759-3E25-438B-84BC-C2A1D18191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25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FDAD-25A7-4071-B7ED-77F683AC9951}" type="datetimeFigureOut">
              <a:rPr lang="de-DE" smtClean="0"/>
              <a:t>18.03.25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4759-3E25-438B-84BC-C2A1D18191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03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mit großen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1871663"/>
            <a:ext cx="9144000" cy="197961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900"/>
          </a:p>
        </p:txBody>
      </p:sp>
      <p:pic>
        <p:nvPicPr>
          <p:cNvPr id="5" name="Picture 7" descr="gruen_verlau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69088"/>
            <a:ext cx="9144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292825"/>
            <a:ext cx="8604250" cy="936625"/>
          </a:xfrm>
        </p:spPr>
        <p:txBody>
          <a:bodyPr/>
          <a:lstStyle>
            <a:lvl1pPr marL="542925" indent="-542925">
              <a:buFontTx/>
              <a:buBlip>
                <a:blip r:embed="rId3"/>
              </a:buBlip>
              <a:defRPr sz="23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68800" y="5227860"/>
            <a:ext cx="8035450" cy="43338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FDAD-25A7-4071-B7ED-77F683AC9951}" type="datetimeFigureOut">
              <a:rPr lang="de-DE" smtClean="0"/>
              <a:t>18.03.25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4759-3E25-438B-84BC-C2A1D18191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15651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FDAD-25A7-4071-B7ED-77F683AC9951}" type="datetimeFigureOut">
              <a:rPr lang="de-DE" smtClean="0"/>
              <a:t>18.03.25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4759-3E25-438B-84BC-C2A1D18191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1363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FDAD-25A7-4071-B7ED-77F683AC9951}" type="datetimeFigureOut">
              <a:rPr lang="de-DE" smtClean="0"/>
              <a:t>18.03.25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4759-3E25-438B-84BC-C2A1D18191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0980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02979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67544" y="2492898"/>
            <a:ext cx="7886700" cy="132556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8286624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" y="0"/>
            <a:ext cx="2915816" cy="6858000"/>
          </a:xfrm>
          <a:solidFill>
            <a:srgbClr val="00B050"/>
          </a:solidFill>
        </p:spPr>
        <p:txBody>
          <a:bodyPr tIns="720000" anchor="t" anchorCtr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28150" y="6652"/>
            <a:ext cx="6215851" cy="6851348"/>
          </a:xfrm>
        </p:spPr>
        <p:txBody>
          <a:bodyPr tIns="720000"/>
          <a:lstStyle>
            <a:lvl1pPr>
              <a:defRPr sz="3200">
                <a:solidFill>
                  <a:srgbClr val="00B050"/>
                </a:solidFill>
              </a:defRPr>
            </a:lvl1pPr>
            <a:lvl2pPr>
              <a:defRPr sz="2800">
                <a:solidFill>
                  <a:srgbClr val="00B050"/>
                </a:solidFill>
              </a:defRPr>
            </a:lvl2pPr>
            <a:lvl3pPr>
              <a:defRPr sz="2400">
                <a:solidFill>
                  <a:srgbClr val="00B050"/>
                </a:solidFill>
              </a:defRPr>
            </a:lvl3pPr>
            <a:lvl4pPr>
              <a:defRPr sz="2000">
                <a:solidFill>
                  <a:srgbClr val="00B050"/>
                </a:solidFill>
              </a:defRPr>
            </a:lvl4pPr>
            <a:lvl5pPr>
              <a:defRPr sz="2000">
                <a:solidFill>
                  <a:srgbClr val="00B05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88133" y="6453218"/>
            <a:ext cx="2820975" cy="331516"/>
            <a:chOff x="88132" y="6453218"/>
            <a:chExt cx="2820975" cy="331516"/>
          </a:xfrm>
          <a:solidFill>
            <a:schemeClr val="bg1">
              <a:alpha val="0"/>
            </a:schemeClr>
          </a:solidFill>
        </p:grpSpPr>
        <p:pic>
          <p:nvPicPr>
            <p:cNvPr id="9" name="Grafik 8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651" y="6453218"/>
              <a:ext cx="1334456" cy="331516"/>
            </a:xfrm>
            <a:prstGeom prst="rect">
              <a:avLst/>
            </a:prstGeom>
            <a:grpFill/>
          </p:spPr>
        </p:pic>
        <p:pic>
          <p:nvPicPr>
            <p:cNvPr id="10" name="Grafik 9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577" y="6453337"/>
              <a:ext cx="645198" cy="331397"/>
            </a:xfrm>
            <a:prstGeom prst="rect">
              <a:avLst/>
            </a:prstGeom>
            <a:grpFill/>
          </p:spPr>
        </p:pic>
        <p:pic>
          <p:nvPicPr>
            <p:cNvPr id="11" name="Grafik 10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32" y="6453336"/>
              <a:ext cx="619569" cy="331398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4894956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FDAD-25A7-4071-B7ED-77F683AC9951}" type="datetimeFigureOut">
              <a:rPr lang="de-DE" smtClean="0"/>
              <a:t>18.03.25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4759-3E25-438B-84BC-C2A1D18191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8433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FDAD-25A7-4071-B7ED-77F683AC9951}" type="datetimeFigureOut">
              <a:rPr lang="de-DE" smtClean="0"/>
              <a:t>18.03.25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4759-3E25-438B-84BC-C2A1D18191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9797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FDAD-25A7-4071-B7ED-77F683AC9951}" type="datetimeFigureOut">
              <a:rPr lang="de-DE" smtClean="0"/>
              <a:t>18.03.25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4759-3E25-438B-84BC-C2A1D18191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12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mit klein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gruen_verlau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69088"/>
            <a:ext cx="9144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hteck 7"/>
          <p:cNvSpPr/>
          <p:nvPr userDrawn="1"/>
        </p:nvSpPr>
        <p:spPr>
          <a:xfrm>
            <a:off x="2303463" y="2636840"/>
            <a:ext cx="107950" cy="1349375"/>
          </a:xfrm>
          <a:prstGeom prst="rect">
            <a:avLst/>
          </a:prstGeom>
          <a:solidFill>
            <a:srgbClr val="EF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90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28900" y="2780409"/>
            <a:ext cx="5975350" cy="936625"/>
          </a:xfrm>
        </p:spPr>
        <p:txBody>
          <a:bodyPr/>
          <a:lstStyle>
            <a:lvl1pPr marL="0" indent="0">
              <a:buFontTx/>
              <a:buNone/>
              <a:defRPr sz="27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627751" y="3573016"/>
            <a:ext cx="5976500" cy="360040"/>
          </a:xfrm>
        </p:spPr>
        <p:txBody>
          <a:bodyPr anchor="b"/>
          <a:lstStyle>
            <a:lvl1pPr>
              <a:defRPr sz="1500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6634"/>
            <a:ext cx="936104" cy="5007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lie mit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9" y="2058988"/>
            <a:ext cx="4032250" cy="4394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F6BF1-DCA3-4BD3-AAFF-21AC5794A83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ile mit n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0" y="1268762"/>
            <a:ext cx="8604250" cy="719137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9" y="2058988"/>
            <a:ext cx="8209160" cy="4394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1D964-BCA4-4114-A609-C1637E919B0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1" y="2052638"/>
            <a:ext cx="161925" cy="647700"/>
          </a:xfrm>
          <a:prstGeom prst="rect">
            <a:avLst/>
          </a:prstGeom>
          <a:solidFill>
            <a:srgbClr val="8F9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900"/>
          </a:p>
        </p:txBody>
      </p:sp>
      <p:sp>
        <p:nvSpPr>
          <p:cNvPr id="4" name="Rechteck 3"/>
          <p:cNvSpPr/>
          <p:nvPr userDrawn="1"/>
        </p:nvSpPr>
        <p:spPr>
          <a:xfrm>
            <a:off x="1" y="3284539"/>
            <a:ext cx="161925" cy="649287"/>
          </a:xfrm>
          <a:prstGeom prst="rect">
            <a:avLst/>
          </a:prstGeom>
          <a:solidFill>
            <a:srgbClr val="8F9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9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847578"/>
            <a:ext cx="8208714" cy="719137"/>
          </a:xfrm>
        </p:spPr>
        <p:txBody>
          <a:bodyPr/>
          <a:lstStyle>
            <a:lvl1pPr marL="447675" indent="-447675">
              <a:defRPr sz="3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9DB48-00EB-4E7F-849E-EE78D2287F5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FDAD-25A7-4071-B7ED-77F683AC9951}" type="datetimeFigureOut">
              <a:rPr lang="de-DE" smtClean="0"/>
              <a:t>18.03.25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4759-3E25-438B-84BC-C2A1D18191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83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10222952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FDAD-25A7-4071-B7ED-77F683AC9951}" type="datetimeFigureOut">
              <a:rPr lang="de-DE" smtClean="0"/>
              <a:t>18.03.25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4759-3E25-438B-84BC-C2A1D18191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67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FDAD-25A7-4071-B7ED-77F683AC9951}" type="datetimeFigureOut">
              <a:rPr lang="de-DE" smtClean="0"/>
              <a:t>18.03.25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4759-3E25-438B-84BC-C2A1D18191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64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4.emf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oleObject" Target="../embeddings/oleObject1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ags" Target="../tags/tag6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4.emf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 descr="gruen_verlauf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6669088"/>
            <a:ext cx="914400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68415"/>
            <a:ext cx="860425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9" y="2058988"/>
            <a:ext cx="8208962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40201" y="6700838"/>
            <a:ext cx="86360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80B1166-6E21-4B83-BB65-7759AA18483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0" y="836613"/>
            <a:ext cx="9144000" cy="0"/>
          </a:xfrm>
          <a:prstGeom prst="line">
            <a:avLst/>
          </a:prstGeom>
          <a:ln w="9525">
            <a:solidFill>
              <a:srgbClr val="8F9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0" r:id="rId4"/>
    <p:sldLayoutId id="2147483721" r:id="rId5"/>
    <p:sldLayoutId id="2147483725" r:id="rId6"/>
  </p:sldLayoutIdLst>
  <p:hf hdr="0" ftr="0" dt="0"/>
  <p:txStyles>
    <p:titleStyle>
      <a:lvl1pPr marL="361950" indent="-36195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EF7B00"/>
        </a:buClr>
        <a:buSzPct val="135000"/>
        <a:buFont typeface="Wingdings" pitchFamily="2" charset="2"/>
        <a:buBlip>
          <a:blip r:embed="rId9"/>
        </a:buBlip>
        <a:defRPr sz="2200" b="1">
          <a:solidFill>
            <a:srgbClr val="99C555"/>
          </a:solidFill>
          <a:latin typeface="+mj-lt"/>
          <a:ea typeface="+mj-ea"/>
          <a:cs typeface="+mj-cs"/>
        </a:defRPr>
      </a:lvl1pPr>
      <a:lvl2pPr marL="361950" indent="-36195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EF7B00"/>
        </a:buClr>
        <a:buSzPct val="135000"/>
        <a:buFont typeface="Wingdings" pitchFamily="2" charset="2"/>
        <a:buBlip>
          <a:blip r:embed="rId9"/>
        </a:buBlip>
        <a:defRPr sz="2200" b="1">
          <a:solidFill>
            <a:srgbClr val="99C555"/>
          </a:solidFill>
          <a:latin typeface="Arial" charset="0"/>
          <a:cs typeface="Arial" charset="0"/>
        </a:defRPr>
      </a:lvl2pPr>
      <a:lvl3pPr marL="361950" indent="-36195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EF7B00"/>
        </a:buClr>
        <a:buSzPct val="135000"/>
        <a:buFont typeface="Wingdings" pitchFamily="2" charset="2"/>
        <a:buBlip>
          <a:blip r:embed="rId9"/>
        </a:buBlip>
        <a:defRPr sz="2200" b="1">
          <a:solidFill>
            <a:srgbClr val="99C555"/>
          </a:solidFill>
          <a:latin typeface="Arial" charset="0"/>
          <a:cs typeface="Arial" charset="0"/>
        </a:defRPr>
      </a:lvl3pPr>
      <a:lvl4pPr marL="361950" indent="-36195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EF7B00"/>
        </a:buClr>
        <a:buSzPct val="135000"/>
        <a:buFont typeface="Wingdings" pitchFamily="2" charset="2"/>
        <a:buBlip>
          <a:blip r:embed="rId9"/>
        </a:buBlip>
        <a:defRPr sz="2200" b="1">
          <a:solidFill>
            <a:srgbClr val="99C555"/>
          </a:solidFill>
          <a:latin typeface="Arial" charset="0"/>
          <a:cs typeface="Arial" charset="0"/>
        </a:defRPr>
      </a:lvl4pPr>
      <a:lvl5pPr marL="361950" indent="-36195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EF7B00"/>
        </a:buClr>
        <a:buSzPct val="135000"/>
        <a:buFont typeface="Wingdings" pitchFamily="2" charset="2"/>
        <a:buBlip>
          <a:blip r:embed="rId9"/>
        </a:buBlip>
        <a:defRPr sz="2200" b="1">
          <a:solidFill>
            <a:srgbClr val="99C555"/>
          </a:solidFill>
          <a:latin typeface="Arial" charset="0"/>
          <a:cs typeface="Arial" charset="0"/>
        </a:defRPr>
      </a:lvl5pPr>
      <a:lvl6pPr marL="819150" indent="-361950" algn="l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EF7B00"/>
        </a:buClr>
        <a:buSzPct val="135000"/>
        <a:buFont typeface="Wingdings" pitchFamily="2" charset="2"/>
        <a:buBlip>
          <a:blip r:embed="rId9"/>
        </a:buBlip>
        <a:defRPr sz="2200" b="1">
          <a:solidFill>
            <a:srgbClr val="99C555"/>
          </a:solidFill>
          <a:latin typeface="Arial" charset="0"/>
          <a:cs typeface="Arial" charset="0"/>
        </a:defRPr>
      </a:lvl6pPr>
      <a:lvl7pPr marL="1276350" indent="-361950" algn="l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EF7B00"/>
        </a:buClr>
        <a:buSzPct val="135000"/>
        <a:buFont typeface="Wingdings" pitchFamily="2" charset="2"/>
        <a:buBlip>
          <a:blip r:embed="rId9"/>
        </a:buBlip>
        <a:defRPr sz="2200" b="1">
          <a:solidFill>
            <a:srgbClr val="99C555"/>
          </a:solidFill>
          <a:latin typeface="Arial" charset="0"/>
          <a:cs typeface="Arial" charset="0"/>
        </a:defRPr>
      </a:lvl7pPr>
      <a:lvl8pPr marL="1733550" indent="-361950" algn="l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EF7B00"/>
        </a:buClr>
        <a:buSzPct val="135000"/>
        <a:buFont typeface="Wingdings" pitchFamily="2" charset="2"/>
        <a:buBlip>
          <a:blip r:embed="rId9"/>
        </a:buBlip>
        <a:defRPr sz="2200" b="1">
          <a:solidFill>
            <a:srgbClr val="99C555"/>
          </a:solidFill>
          <a:latin typeface="Arial" charset="0"/>
          <a:cs typeface="Arial" charset="0"/>
        </a:defRPr>
      </a:lvl8pPr>
      <a:lvl9pPr marL="2190750" indent="-361950" algn="l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EF7B00"/>
        </a:buClr>
        <a:buSzPct val="135000"/>
        <a:buFont typeface="Wingdings" pitchFamily="2" charset="2"/>
        <a:buBlip>
          <a:blip r:embed="rId9"/>
        </a:buBlip>
        <a:defRPr sz="2200" b="1">
          <a:solidFill>
            <a:srgbClr val="99C555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50000"/>
        </a:spcBef>
        <a:spcAft>
          <a:spcPct val="0"/>
        </a:spcAft>
        <a:defRPr sz="1700">
          <a:solidFill>
            <a:srgbClr val="000000"/>
          </a:solidFill>
          <a:latin typeface="+mn-lt"/>
          <a:ea typeface="+mn-ea"/>
          <a:cs typeface="+mn-cs"/>
        </a:defRPr>
      </a:lvl1pPr>
      <a:lvl2pPr marL="538163" indent="-179388" algn="l" rtl="0" eaLnBrk="0" fontAlgn="base" hangingPunct="0">
        <a:lnSpc>
          <a:spcPct val="120000"/>
        </a:lnSpc>
        <a:spcBef>
          <a:spcPct val="50000"/>
        </a:spcBef>
        <a:spcAft>
          <a:spcPct val="0"/>
        </a:spcAft>
        <a:buClr>
          <a:srgbClr val="EF7B00"/>
        </a:buClr>
        <a:buFont typeface="Wingdings" pitchFamily="2" charset="2"/>
        <a:buChar char="§"/>
        <a:defRPr sz="1700">
          <a:solidFill>
            <a:srgbClr val="000000"/>
          </a:solidFill>
          <a:latin typeface="+mn-lt"/>
          <a:cs typeface="+mn-cs"/>
        </a:defRPr>
      </a:lvl2pPr>
      <a:lvl3pPr marL="898525" indent="-180975" algn="l" rtl="0" eaLnBrk="0" fontAlgn="base" hangingPunct="0">
        <a:lnSpc>
          <a:spcPct val="120000"/>
        </a:lnSpc>
        <a:spcBef>
          <a:spcPct val="50000"/>
        </a:spcBef>
        <a:spcAft>
          <a:spcPct val="0"/>
        </a:spcAft>
        <a:buClr>
          <a:srgbClr val="EF7B00"/>
        </a:buClr>
        <a:buFont typeface="Wingdings" pitchFamily="2" charset="2"/>
        <a:buChar char="§"/>
        <a:defRPr sz="1700">
          <a:solidFill>
            <a:srgbClr val="000000"/>
          </a:solidFill>
          <a:latin typeface="+mn-lt"/>
          <a:cs typeface="+mn-cs"/>
        </a:defRPr>
      </a:lvl3pPr>
      <a:lvl4pPr marL="1257300" indent="-179388" algn="l" rtl="0" eaLnBrk="0" fontAlgn="base" hangingPunct="0">
        <a:lnSpc>
          <a:spcPct val="120000"/>
        </a:lnSpc>
        <a:spcBef>
          <a:spcPct val="50000"/>
        </a:spcBef>
        <a:spcAft>
          <a:spcPct val="0"/>
        </a:spcAft>
        <a:buClr>
          <a:srgbClr val="EF7B00"/>
        </a:buClr>
        <a:buFont typeface="Wingdings" pitchFamily="2" charset="2"/>
        <a:buChar char="§"/>
        <a:defRPr sz="1700">
          <a:solidFill>
            <a:srgbClr val="000000"/>
          </a:solidFill>
          <a:latin typeface="+mn-lt"/>
          <a:cs typeface="+mn-cs"/>
        </a:defRPr>
      </a:lvl4pPr>
      <a:lvl5pPr marL="1611313" indent="-174625" algn="l" rtl="0" eaLnBrk="0" fontAlgn="base" hangingPunct="0">
        <a:lnSpc>
          <a:spcPct val="120000"/>
        </a:lnSpc>
        <a:spcBef>
          <a:spcPct val="50000"/>
        </a:spcBef>
        <a:spcAft>
          <a:spcPct val="0"/>
        </a:spcAft>
        <a:buClr>
          <a:srgbClr val="EF7B00"/>
        </a:buClr>
        <a:buFont typeface="Wingdings" pitchFamily="2" charset="2"/>
        <a:buChar char="§"/>
        <a:defRPr sz="1700">
          <a:solidFill>
            <a:srgbClr val="000000"/>
          </a:solidFill>
          <a:latin typeface="+mn-lt"/>
          <a:cs typeface="+mn-cs"/>
        </a:defRPr>
      </a:lvl5pPr>
      <a:lvl6pPr marL="2068513" indent="-174625" algn="l" rtl="0" fontAlgn="base">
        <a:lnSpc>
          <a:spcPct val="120000"/>
        </a:lnSpc>
        <a:spcBef>
          <a:spcPct val="50000"/>
        </a:spcBef>
        <a:spcAft>
          <a:spcPct val="0"/>
        </a:spcAft>
        <a:buClr>
          <a:srgbClr val="EF7B00"/>
        </a:buClr>
        <a:buFont typeface="Wingdings" pitchFamily="2" charset="2"/>
        <a:buChar char="§"/>
        <a:defRPr sz="1700">
          <a:solidFill>
            <a:srgbClr val="8F9092"/>
          </a:solidFill>
          <a:latin typeface="+mn-lt"/>
          <a:cs typeface="+mn-cs"/>
        </a:defRPr>
      </a:lvl6pPr>
      <a:lvl7pPr marL="2525713" indent="-174625" algn="l" rtl="0" fontAlgn="base">
        <a:lnSpc>
          <a:spcPct val="120000"/>
        </a:lnSpc>
        <a:spcBef>
          <a:spcPct val="50000"/>
        </a:spcBef>
        <a:spcAft>
          <a:spcPct val="0"/>
        </a:spcAft>
        <a:buClr>
          <a:srgbClr val="EF7B00"/>
        </a:buClr>
        <a:buFont typeface="Wingdings" pitchFamily="2" charset="2"/>
        <a:buChar char="§"/>
        <a:defRPr sz="1700">
          <a:solidFill>
            <a:srgbClr val="8F9092"/>
          </a:solidFill>
          <a:latin typeface="+mn-lt"/>
          <a:cs typeface="+mn-cs"/>
        </a:defRPr>
      </a:lvl7pPr>
      <a:lvl8pPr marL="2982913" indent="-174625" algn="l" rtl="0" fontAlgn="base">
        <a:lnSpc>
          <a:spcPct val="120000"/>
        </a:lnSpc>
        <a:spcBef>
          <a:spcPct val="50000"/>
        </a:spcBef>
        <a:spcAft>
          <a:spcPct val="0"/>
        </a:spcAft>
        <a:buClr>
          <a:srgbClr val="EF7B00"/>
        </a:buClr>
        <a:buFont typeface="Wingdings" pitchFamily="2" charset="2"/>
        <a:buChar char="§"/>
        <a:defRPr sz="1700">
          <a:solidFill>
            <a:srgbClr val="8F9092"/>
          </a:solidFill>
          <a:latin typeface="+mn-lt"/>
          <a:cs typeface="+mn-cs"/>
        </a:defRPr>
      </a:lvl8pPr>
      <a:lvl9pPr marL="3440113" indent="-174625" algn="l" rtl="0" fontAlgn="base">
        <a:lnSpc>
          <a:spcPct val="120000"/>
        </a:lnSpc>
        <a:spcBef>
          <a:spcPct val="50000"/>
        </a:spcBef>
        <a:spcAft>
          <a:spcPct val="0"/>
        </a:spcAft>
        <a:buClr>
          <a:srgbClr val="EF7B00"/>
        </a:buClr>
        <a:buFont typeface="Wingdings" pitchFamily="2" charset="2"/>
        <a:buChar char="§"/>
        <a:defRPr sz="1700">
          <a:solidFill>
            <a:srgbClr val="8F9092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129119152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4" imgW="344" imgH="345" progId="TCLayout.ActiveDocument.1">
                  <p:embed/>
                </p:oleObj>
              </mc:Choice>
              <mc:Fallback>
                <p:oleObj name="think-cell Folie" r:id="rId14" imgW="344" imgH="345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7FDAD-25A7-4071-B7ED-77F683AC9951}" type="datetimeFigureOut">
              <a:rPr lang="de-DE" smtClean="0"/>
              <a:t>18.03.25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4759-3E25-438B-84BC-C2A1D18191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30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3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4" imgW="344" imgH="345" progId="TCLayout.ActiveDocument.1">
                  <p:embed/>
                </p:oleObj>
              </mc:Choice>
              <mc:Fallback>
                <p:oleObj name="think-cell Folie" r:id="rId14" imgW="344" imgH="345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7FDAD-25A7-4071-B7ED-77F683AC9951}" type="datetimeFigureOut">
              <a:rPr lang="de-DE" smtClean="0"/>
              <a:t>18.03.25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4759-3E25-438B-84BC-C2A1D18191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87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trello.com/power-ups/569f8a70a115d18c5ea9af05/burndown-for-trello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anitpoker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3"/>
          <p:cNvSpPr>
            <a:spLocks noGrp="1"/>
          </p:cNvSpPr>
          <p:nvPr>
            <p:ph type="ctrTitle"/>
          </p:nvPr>
        </p:nvSpPr>
        <p:spPr>
          <a:xfrm>
            <a:off x="0" y="4292601"/>
            <a:ext cx="8604250" cy="432544"/>
          </a:xfrm>
        </p:spPr>
        <p:txBody>
          <a:bodyPr/>
          <a:lstStyle/>
          <a:p>
            <a:pPr eaLnBrk="1" hangingPunct="1"/>
            <a:r>
              <a:rPr lang="en-US" noProof="0" dirty="0"/>
              <a:t>Agile Project Management – SCRUM Introduction</a:t>
            </a:r>
            <a:endParaRPr lang="de-DE" altLang="en-US" dirty="0"/>
          </a:p>
        </p:txBody>
      </p:sp>
      <p:sp>
        <p:nvSpPr>
          <p:cNvPr id="6147" name="Untertitel 4"/>
          <p:cNvSpPr>
            <a:spLocks noGrp="1"/>
          </p:cNvSpPr>
          <p:nvPr>
            <p:ph type="subTitle" idx="1"/>
          </p:nvPr>
        </p:nvSpPr>
        <p:spPr>
          <a:xfrm>
            <a:off x="539750" y="4725145"/>
            <a:ext cx="8035925" cy="1382960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de-DE" altLang="en-US" sz="1600" b="1" dirty="0">
                <a:solidFill>
                  <a:srgbClr val="000000"/>
                </a:solidFill>
              </a:rPr>
              <a:t>Institute </a:t>
            </a:r>
            <a:r>
              <a:rPr lang="de-DE" altLang="en-US" sz="1600" b="1" dirty="0" err="1">
                <a:solidFill>
                  <a:srgbClr val="000000"/>
                </a:solidFill>
              </a:rPr>
              <a:t>for</a:t>
            </a:r>
            <a:r>
              <a:rPr lang="de-DE" altLang="en-US" sz="1600" b="1" dirty="0">
                <a:solidFill>
                  <a:srgbClr val="000000"/>
                </a:solidFill>
              </a:rPr>
              <a:t> Enterprise Systems (InES) – AI Systems Engineering Group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de-DE" altLang="en-US" sz="800" b="1" dirty="0">
              <a:solidFill>
                <a:srgbClr val="000000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2DEE4CF-4C41-40A6-9551-56FD0D520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344" y="176834"/>
            <a:ext cx="714503" cy="71132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5669D2D-4181-779B-F914-E6440FC92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69379"/>
            <a:ext cx="2555776" cy="47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849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Scrum: Artifacts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noProof="0" dirty="0"/>
              <a:t>Product Backlog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To manage and track all the requirements of the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Product Owner takes care of the backlog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Tasks have a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noProof="0" dirty="0"/>
              <a:t>priority assigned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noProof="0" dirty="0"/>
              <a:t>complexity assigned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noProof="0" dirty="0"/>
              <a:t>defined output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This is not a final list of tasks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Keep tasks small and simple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noProof="0" dirty="0"/>
          </a:p>
          <a:p>
            <a:pPr lvl="2">
              <a:buFont typeface="Arial" panose="020B0604020202020204" pitchFamily="34" charset="0"/>
              <a:buChar char="•"/>
            </a:pPr>
            <a:endParaRPr lang="en-US" noProof="0" dirty="0"/>
          </a:p>
          <a:p>
            <a:pPr lvl="1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D964-BCA4-4114-A609-C1637E919B06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79DC5C1-1C16-47DE-8681-5070A1B3B84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333" y="4005064"/>
            <a:ext cx="5030205" cy="2376116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BD8E3D28-1FC9-4734-85CC-BE8DBD45FB20}"/>
              </a:ext>
            </a:extLst>
          </p:cNvPr>
          <p:cNvSpPr/>
          <p:nvPr/>
        </p:nvSpPr>
        <p:spPr>
          <a:xfrm>
            <a:off x="4572000" y="4221088"/>
            <a:ext cx="1224136" cy="20162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638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Scrum: Artifacts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noProof="0" dirty="0"/>
              <a:t>Sprint Backlog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Tasks that will be done by the team in the sprint, team commits to deliver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Tasks are from the backlog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Tasks must have the status of „ready to start“</a:t>
            </a:r>
          </a:p>
          <a:p>
            <a:pPr lvl="2"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lang="en-US" noProof="0" dirty="0"/>
              <a:t>No uncertainty</a:t>
            </a:r>
          </a:p>
          <a:p>
            <a:pPr lvl="2"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lang="en-US" noProof="0" dirty="0"/>
              <a:t>No scope changes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Workload should fit the</a:t>
            </a:r>
            <a:br>
              <a:rPr lang="en-US" noProof="0" dirty="0"/>
            </a:br>
            <a:r>
              <a:rPr lang="en-US" noProof="0" dirty="0"/>
              <a:t>size of the team</a:t>
            </a:r>
          </a:p>
          <a:p>
            <a:pPr lvl="1"/>
            <a:r>
              <a:rPr lang="en-US" noProof="0" dirty="0"/>
              <a:t>Update the tasks</a:t>
            </a:r>
          </a:p>
          <a:p>
            <a:pPr lvl="2"/>
            <a:r>
              <a:rPr lang="en-US" noProof="0" dirty="0"/>
              <a:t>Status/time spent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noProof="0" dirty="0"/>
          </a:p>
          <a:p>
            <a:pPr lvl="2">
              <a:buFont typeface="Arial" panose="020B0604020202020204" pitchFamily="34" charset="0"/>
              <a:buChar char="•"/>
            </a:pPr>
            <a:endParaRPr lang="en-US" noProof="0" dirty="0"/>
          </a:p>
          <a:p>
            <a:pPr lvl="1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D964-BCA4-4114-A609-C1637E919B06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79DC5C1-1C16-47DE-8681-5070A1B3B84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965" y="4005064"/>
            <a:ext cx="5030205" cy="2376116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BD8E3D28-1FC9-4734-85CC-BE8DBD45FB20}"/>
              </a:ext>
            </a:extLst>
          </p:cNvPr>
          <p:cNvSpPr/>
          <p:nvPr/>
        </p:nvSpPr>
        <p:spPr>
          <a:xfrm>
            <a:off x="5508104" y="4221088"/>
            <a:ext cx="1224136" cy="20162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3617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Scrum: Artifacts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noProof="0" dirty="0"/>
              <a:t>Burndown-Report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Report across the tasks of the current sprint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noProof="0" dirty="0"/>
              <a:t>„burned tasks/complexity over time“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Updated on a daily 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Compares the planned and the actual progress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noProof="0" dirty="0"/>
          </a:p>
          <a:p>
            <a:pPr lvl="2">
              <a:buFont typeface="Arial" panose="020B0604020202020204" pitchFamily="34" charset="0"/>
              <a:buChar char="•"/>
            </a:pPr>
            <a:endParaRPr lang="en-US" noProof="0" dirty="0"/>
          </a:p>
          <a:p>
            <a:pPr lvl="2">
              <a:buFont typeface="Arial" panose="020B0604020202020204" pitchFamily="34" charset="0"/>
              <a:buChar char="•"/>
            </a:pPr>
            <a:endParaRPr lang="en-US" noProof="0" dirty="0"/>
          </a:p>
          <a:p>
            <a:pPr lvl="1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D964-BCA4-4114-A609-C1637E919B06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7825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Scrum: Artifacts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6165304"/>
            <a:ext cx="9433296" cy="432520"/>
          </a:xfrm>
        </p:spPr>
        <p:txBody>
          <a:bodyPr/>
          <a:lstStyle/>
          <a:p>
            <a:pPr marL="717550" lvl="2" indent="0">
              <a:buNone/>
            </a:pPr>
            <a:r>
              <a:rPr lang="en-US" sz="700" dirty="0">
                <a:hlinkClick r:id="rId2"/>
              </a:rPr>
              <a:t>https://trello.com/power-ups/569f8a70a115d18c5ea9af05/burndown-for-trello</a:t>
            </a:r>
            <a:endParaRPr lang="en-US" sz="700" dirty="0"/>
          </a:p>
          <a:p>
            <a:pPr lvl="2">
              <a:buFont typeface="Arial" panose="020B0604020202020204" pitchFamily="34" charset="0"/>
              <a:buChar char="•"/>
            </a:pPr>
            <a:endParaRPr lang="en-US" noProof="0" dirty="0"/>
          </a:p>
          <a:p>
            <a:pPr lvl="1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D964-BCA4-4114-A609-C1637E919B06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A1EE233-4DF1-4C52-89E2-FCA7ABAA3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24" y="1840479"/>
            <a:ext cx="7740352" cy="422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35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Scrum: Events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noProof="0" dirty="0"/>
              <a:t>Grooming (Product Owner and Team)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Clarify tasks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noProof="0" dirty="0"/>
              <a:t>Define doings, outcome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noProof="0" dirty="0"/>
              <a:t>Sprint planning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Filling a sprint from the backlog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Assigning responsible member and reviewer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Taking into account priorities</a:t>
            </a:r>
            <a:r>
              <a:rPr lang="en-US" dirty="0"/>
              <a:t> and</a:t>
            </a:r>
            <a:r>
              <a:rPr lang="en-US" noProof="0" dirty="0"/>
              <a:t> dependencies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Assigning task complexities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noProof="0" dirty="0"/>
          </a:p>
          <a:p>
            <a:pPr lvl="2">
              <a:buFont typeface="Arial" panose="020B0604020202020204" pitchFamily="34" charset="0"/>
              <a:buChar char="•"/>
            </a:pPr>
            <a:endParaRPr lang="en-US" noProof="0" dirty="0"/>
          </a:p>
          <a:p>
            <a:pPr lvl="2">
              <a:buFont typeface="Arial" panose="020B0604020202020204" pitchFamily="34" charset="0"/>
              <a:buChar char="•"/>
            </a:pPr>
            <a:endParaRPr lang="en-US" noProof="0" dirty="0"/>
          </a:p>
          <a:p>
            <a:pPr lvl="2">
              <a:buFont typeface="Arial" panose="020B0604020202020204" pitchFamily="34" charset="0"/>
              <a:buChar char="•"/>
            </a:pPr>
            <a:endParaRPr lang="en-US" noProof="0" dirty="0"/>
          </a:p>
          <a:p>
            <a:pPr lvl="2">
              <a:buFont typeface="Arial" panose="020B0604020202020204" pitchFamily="34" charset="0"/>
              <a:buChar char="•"/>
            </a:pPr>
            <a:endParaRPr lang="en-US" noProof="0" dirty="0"/>
          </a:p>
          <a:p>
            <a:pPr lvl="1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D964-BCA4-4114-A609-C1637E919B06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4579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Excursion: Estimation of task complexity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Goal: good complexity estimation (on an arbitrary scale or in hours)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Option 1: Having reference tasks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e.g. „adding a new data provider“ has a complexity of 10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„adding a piece of information to an existing export“ has a complexity of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Option 2: Planning Poker (</a:t>
            </a:r>
            <a:r>
              <a:rPr lang="en-US" noProof="0" dirty="0">
                <a:solidFill>
                  <a:srgbClr val="EF7B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https://www.planitpoker.com</a:t>
            </a:r>
            <a:r>
              <a:rPr lang="en-US" noProof="0" dirty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noProof="0" dirty="0"/>
              <a:t>Everybody decides on a complexity (hidden) </a:t>
            </a:r>
          </a:p>
          <a:p>
            <a:pPr lvl="1">
              <a:buFont typeface="Wingdings" pitchFamily="2" charset="2"/>
              <a:buChar char="Ø"/>
            </a:pPr>
            <a:r>
              <a:rPr lang="en-US" noProof="0" dirty="0"/>
              <a:t>If there are big differences, low and high estimations argue</a:t>
            </a:r>
          </a:p>
          <a:p>
            <a:pPr lvl="1">
              <a:buFont typeface="Wingdings" pitchFamily="2" charset="2"/>
              <a:buChar char="Ø"/>
            </a:pPr>
            <a:r>
              <a:rPr lang="en-US" noProof="0" dirty="0"/>
              <a:t>Revote or result has been found (e.g. median)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D964-BCA4-4114-A609-C1637E919B06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815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Scrum: Events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noProof="0" dirty="0"/>
              <a:t>Daily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Short meeting of Team (couple of minutes per person)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Optional: Scrum master and Product Owner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Questions: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noProof="0" dirty="0"/>
              <a:t>What did I do since the last daily?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noProof="0" dirty="0"/>
              <a:t>What am I planning to do until the next daily?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noProof="0" dirty="0"/>
              <a:t>Is there a blocker or something unexpected?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noProof="0" dirty="0"/>
          </a:p>
          <a:p>
            <a:pPr lvl="2">
              <a:buFont typeface="Arial" panose="020B0604020202020204" pitchFamily="34" charset="0"/>
              <a:buChar char="•"/>
            </a:pPr>
            <a:endParaRPr lang="en-US" noProof="0" dirty="0"/>
          </a:p>
          <a:p>
            <a:pPr lvl="2">
              <a:buFont typeface="Arial" panose="020B0604020202020204" pitchFamily="34" charset="0"/>
              <a:buChar char="•"/>
            </a:pPr>
            <a:endParaRPr lang="en-US" noProof="0" dirty="0"/>
          </a:p>
          <a:p>
            <a:pPr lvl="2">
              <a:buFont typeface="Arial" panose="020B0604020202020204" pitchFamily="34" charset="0"/>
              <a:buChar char="•"/>
            </a:pPr>
            <a:endParaRPr lang="en-US" noProof="0" dirty="0"/>
          </a:p>
          <a:p>
            <a:pPr lvl="1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D964-BCA4-4114-A609-C1637E919B06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9597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Scrum: Events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noProof="0" dirty="0"/>
              <a:t>Sprint Review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Review of the sprint’s achievements/problems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Usually with the Scrum master, Product Owner (additional Stakeholders)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Exemplary topics:</a:t>
            </a:r>
            <a:endParaRPr lang="en-US" noProof="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noProof="0" dirty="0"/>
              <a:t>demo of the new features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noProof="0" dirty="0"/>
              <a:t>discussing tasks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planned vs. real task complexities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learnings for next sprint planning </a:t>
            </a:r>
            <a:endParaRPr lang="en-US" noProof="0" dirty="0"/>
          </a:p>
          <a:p>
            <a:pPr lvl="1">
              <a:buFont typeface="Arial" panose="020B0604020202020204" pitchFamily="34" charset="0"/>
              <a:buChar char="•"/>
            </a:pPr>
            <a:endParaRPr lang="en-US" noProof="0" dirty="0"/>
          </a:p>
          <a:p>
            <a:pPr lvl="2">
              <a:buFont typeface="Arial" panose="020B0604020202020204" pitchFamily="34" charset="0"/>
              <a:buChar char="•"/>
            </a:pPr>
            <a:endParaRPr lang="en-US" noProof="0" dirty="0"/>
          </a:p>
          <a:p>
            <a:pPr lvl="2">
              <a:buFont typeface="Arial" panose="020B0604020202020204" pitchFamily="34" charset="0"/>
              <a:buChar char="•"/>
            </a:pPr>
            <a:endParaRPr lang="en-US" noProof="0" dirty="0"/>
          </a:p>
          <a:p>
            <a:pPr lvl="2">
              <a:buFont typeface="Arial" panose="020B0604020202020204" pitchFamily="34" charset="0"/>
              <a:buChar char="•"/>
            </a:pPr>
            <a:endParaRPr lang="en-US" noProof="0" dirty="0"/>
          </a:p>
          <a:p>
            <a:pPr lvl="1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D964-BCA4-4114-A609-C1637E919B06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3486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Scrum: Events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noProof="0" dirty="0"/>
              <a:t>Sprint Retrospective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Meeting after the „Sprint Review“ that closes the sprint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An open and honest discussion about the collaboration in the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The good, the bad, the ugly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Leads to…</a:t>
            </a:r>
          </a:p>
          <a:p>
            <a:pPr lvl="2"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lang="en-US" noProof="0" dirty="0"/>
              <a:t>… an increase in productivity </a:t>
            </a:r>
          </a:p>
          <a:p>
            <a:pPr lvl="2"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lang="en-US" noProof="0" dirty="0"/>
              <a:t>… better sprint plannings</a:t>
            </a:r>
          </a:p>
          <a:p>
            <a:pPr lvl="2"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lang="en-US" noProof="0" dirty="0"/>
              <a:t>… better quality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D964-BCA4-4114-A609-C1637E919B06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1073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0C993-FA41-49F9-A008-5A410BB6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Questions?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78D008-7B8E-4C8F-83A3-86B3264D5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D9DB48-00EB-4E7F-849E-EE78D2287F53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064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noProof="0" dirty="0"/>
              <a:t>General Scrum Introduction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Agile Development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Scrum in a Nutshell</a:t>
            </a:r>
          </a:p>
          <a:p>
            <a:pPr lvl="2"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lang="en-US" noProof="0" dirty="0"/>
              <a:t>Roles</a:t>
            </a:r>
          </a:p>
          <a:p>
            <a:pPr lvl="2"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lang="en-US" noProof="0" dirty="0"/>
              <a:t>Events</a:t>
            </a:r>
          </a:p>
          <a:p>
            <a:pPr lvl="2"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lang="en-US" noProof="0" dirty="0"/>
              <a:t>Artifacts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Our Setup for Team Projects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Learnings from Previous Projects</a:t>
            </a:r>
          </a:p>
          <a:p>
            <a:pPr marL="0" indent="0"/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noProof="0" dirty="0"/>
              <a:t>Team specific coordination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noProof="0" dirty="0"/>
          </a:p>
          <a:p>
            <a:pPr>
              <a:buFont typeface="Arial" panose="020B0604020202020204" pitchFamily="34" charset="0"/>
              <a:buChar char="•"/>
            </a:pPr>
            <a:endParaRPr lang="en-US" b="1" noProof="0" dirty="0"/>
          </a:p>
          <a:p>
            <a:pPr>
              <a:buFont typeface="Arial" panose="020B0604020202020204" pitchFamily="34" charset="0"/>
              <a:buChar char="•"/>
            </a:pPr>
            <a:endParaRPr lang="en-US" noProof="0" dirty="0"/>
          </a:p>
          <a:p>
            <a:pPr lvl="1">
              <a:buFont typeface="Arial" panose="020B0604020202020204" pitchFamily="34" charset="0"/>
              <a:buChar char="•"/>
            </a:pPr>
            <a:endParaRPr lang="en-US" noProof="0" dirty="0"/>
          </a:p>
          <a:p>
            <a:pPr lvl="1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D964-BCA4-4114-A609-C1637E919B06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702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noProof="0" dirty="0"/>
              <a:t>Our</a:t>
            </a:r>
            <a:r>
              <a:rPr lang="en-US" noProof="0" dirty="0"/>
              <a:t> setup for the team projects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844824"/>
            <a:ext cx="8209160" cy="460836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noProof="0" dirty="0"/>
              <a:t>Roles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Usually one team member is part-time scrum master </a:t>
            </a:r>
            <a:r>
              <a:rPr lang="en-US" dirty="0"/>
              <a:t>and another one</a:t>
            </a:r>
            <a:r>
              <a:rPr lang="en-US" noProof="0" dirty="0"/>
              <a:t> part-time product owner, guided by supervisor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BUT, this depends on your project </a:t>
            </a:r>
            <a:r>
              <a:rPr lang="en-US" dirty="0">
                <a:sym typeface="Wingdings" panose="05000000000000000000" pitchFamily="2" charset="2"/>
              </a:rPr>
              <a:t> Further information given by supervisor</a:t>
            </a:r>
            <a:endParaRPr lang="en-US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noProof="0" dirty="0"/>
              <a:t>Artifacts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Backlogs managed with a tool of your choice, e.g., Gitlab, </a:t>
            </a:r>
            <a:r>
              <a:rPr lang="en-US" noProof="0" dirty="0" err="1"/>
              <a:t>Github</a:t>
            </a:r>
            <a:endParaRPr lang="en-US" noProof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A board tracking the sprints and the progress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A burndown of the sprint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A board with all tasks from previous sprints to „collect“ the tasks done by each of you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D964-BCA4-4114-A609-C1637E919B06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9798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Setup for the team projects: Main Board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D964-BCA4-4114-A609-C1637E919B06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D19AB7BC-8041-4D33-B465-A6C941264C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88564"/>
              </p:ext>
            </p:extLst>
          </p:nvPr>
        </p:nvGraphicFramePr>
        <p:xfrm>
          <a:off x="431639" y="2132856"/>
          <a:ext cx="8280721" cy="3141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642">
                  <a:extLst>
                    <a:ext uri="{9D8B030D-6E8A-4147-A177-3AD203B41FA5}">
                      <a16:colId xmlns:a16="http://schemas.microsoft.com/office/drawing/2014/main" val="3956921554"/>
                    </a:ext>
                  </a:extLst>
                </a:gridCol>
                <a:gridCol w="1219642">
                  <a:extLst>
                    <a:ext uri="{9D8B030D-6E8A-4147-A177-3AD203B41FA5}">
                      <a16:colId xmlns:a16="http://schemas.microsoft.com/office/drawing/2014/main" val="4065519048"/>
                    </a:ext>
                  </a:extLst>
                </a:gridCol>
                <a:gridCol w="1513266">
                  <a:extLst>
                    <a:ext uri="{9D8B030D-6E8A-4147-A177-3AD203B41FA5}">
                      <a16:colId xmlns:a16="http://schemas.microsoft.com/office/drawing/2014/main" val="563393866"/>
                    </a:ext>
                  </a:extLst>
                </a:gridCol>
                <a:gridCol w="1429194">
                  <a:extLst>
                    <a:ext uri="{9D8B030D-6E8A-4147-A177-3AD203B41FA5}">
                      <a16:colId xmlns:a16="http://schemas.microsoft.com/office/drawing/2014/main" val="2961732934"/>
                    </a:ext>
                  </a:extLst>
                </a:gridCol>
                <a:gridCol w="1429194">
                  <a:extLst>
                    <a:ext uri="{9D8B030D-6E8A-4147-A177-3AD203B41FA5}">
                      <a16:colId xmlns:a16="http://schemas.microsoft.com/office/drawing/2014/main" val="3391101463"/>
                    </a:ext>
                  </a:extLst>
                </a:gridCol>
                <a:gridCol w="1469783">
                  <a:extLst>
                    <a:ext uri="{9D8B030D-6E8A-4147-A177-3AD203B41FA5}">
                      <a16:colId xmlns:a16="http://schemas.microsoft.com/office/drawing/2014/main" val="1104135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300" dirty="0"/>
                        <a:t>User Stories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dirty="0"/>
                        <a:t>Backlog</a:t>
                      </a:r>
                      <a:endParaRPr lang="en-GB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dirty="0"/>
                        <a:t>Sprint Backlog</a:t>
                      </a:r>
                      <a:endParaRPr lang="en-GB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dirty="0"/>
                        <a:t>In Progress </a:t>
                      </a:r>
                      <a:endParaRPr lang="en-GB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dirty="0"/>
                        <a:t>In Review</a:t>
                      </a:r>
                    </a:p>
                    <a:p>
                      <a:endParaRPr lang="en-GB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dirty="0" err="1"/>
                        <a:t>Done</a:t>
                      </a:r>
                      <a:endParaRPr lang="de-DE" sz="1300" dirty="0"/>
                    </a:p>
                    <a:p>
                      <a:endParaRPr lang="en-GB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5636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300" dirty="0">
                          <a:solidFill>
                            <a:srgbClr val="000000"/>
                          </a:solidFill>
                        </a:rPr>
                        <a:t>All user stories provided by product owner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 sz="1300" dirty="0">
                          <a:solidFill>
                            <a:srgbClr val="000000"/>
                          </a:solidFill>
                        </a:rPr>
                        <a:t>All </a:t>
                      </a:r>
                      <a:r>
                        <a:rPr lang="de-DE" sz="1300" dirty="0" err="1">
                          <a:solidFill>
                            <a:srgbClr val="000000"/>
                          </a:solidFill>
                        </a:rPr>
                        <a:t>tasks</a:t>
                      </a:r>
                      <a:r>
                        <a:rPr lang="de-DE" sz="13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000000"/>
                          </a:solidFill>
                        </a:rPr>
                        <a:t>derived</a:t>
                      </a:r>
                      <a:r>
                        <a:rPr lang="de-DE" sz="13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000000"/>
                          </a:solidFill>
                        </a:rPr>
                        <a:t>from</a:t>
                      </a:r>
                      <a:r>
                        <a:rPr lang="de-DE" sz="13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000000"/>
                          </a:solidFill>
                        </a:rPr>
                        <a:t>user</a:t>
                      </a:r>
                      <a:r>
                        <a:rPr lang="de-DE" sz="13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000000"/>
                          </a:solidFill>
                        </a:rPr>
                        <a:t>stories</a:t>
                      </a:r>
                      <a:r>
                        <a:rPr lang="de-DE" sz="13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000000"/>
                          </a:solidFill>
                        </a:rPr>
                        <a:t>left</a:t>
                      </a:r>
                      <a:r>
                        <a:rPr lang="de-DE" sz="1300" dirty="0">
                          <a:solidFill>
                            <a:srgbClr val="000000"/>
                          </a:solidFill>
                        </a:rPr>
                        <a:t> in </a:t>
                      </a:r>
                      <a:r>
                        <a:rPr lang="de-DE" sz="1300" dirty="0" err="1">
                          <a:solidFill>
                            <a:srgbClr val="000000"/>
                          </a:solidFill>
                        </a:rPr>
                        <a:t>the</a:t>
                      </a:r>
                      <a:r>
                        <a:rPr lang="de-DE" sz="13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000000"/>
                          </a:solidFill>
                        </a:rPr>
                        <a:t>backlog</a:t>
                      </a:r>
                      <a:endParaRPr lang="de-DE" sz="1300" dirty="0">
                        <a:solidFill>
                          <a:srgbClr val="000000"/>
                        </a:solidFill>
                      </a:endParaRPr>
                    </a:p>
                    <a:p>
                      <a:endParaRPr lang="de-DE" sz="1300" dirty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de-DE" sz="1300" dirty="0" err="1">
                          <a:solidFill>
                            <a:srgbClr val="000000"/>
                          </a:solidFill>
                        </a:rPr>
                        <a:t>Ordered</a:t>
                      </a:r>
                      <a:r>
                        <a:rPr lang="de-DE" sz="13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000000"/>
                          </a:solidFill>
                        </a:rPr>
                        <a:t>by</a:t>
                      </a:r>
                      <a:r>
                        <a:rPr lang="de-DE" sz="13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000000"/>
                          </a:solidFill>
                        </a:rPr>
                        <a:t>priority</a:t>
                      </a:r>
                      <a:r>
                        <a:rPr lang="de-DE" sz="1300" dirty="0">
                          <a:solidFill>
                            <a:srgbClr val="000000"/>
                          </a:solidFill>
                        </a:rPr>
                        <a:t> (high </a:t>
                      </a:r>
                      <a:r>
                        <a:rPr lang="de-DE" sz="1300" dirty="0" err="1">
                          <a:solidFill>
                            <a:srgbClr val="000000"/>
                          </a:solidFill>
                        </a:rPr>
                        <a:t>to</a:t>
                      </a:r>
                      <a:r>
                        <a:rPr lang="de-DE" sz="13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000000"/>
                          </a:solidFill>
                        </a:rPr>
                        <a:t>low</a:t>
                      </a:r>
                      <a:r>
                        <a:rPr lang="de-DE" sz="1300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GB" sz="13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de-DE" sz="1300" u="none" dirty="0" err="1">
                          <a:solidFill>
                            <a:srgbClr val="000000"/>
                          </a:solidFill>
                        </a:rPr>
                        <a:t>Overview</a:t>
                      </a:r>
                      <a:r>
                        <a:rPr lang="de-DE" sz="1300" u="none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sz="1300" u="none" dirty="0" err="1">
                          <a:solidFill>
                            <a:srgbClr val="000000"/>
                          </a:solidFill>
                        </a:rPr>
                        <a:t>of</a:t>
                      </a:r>
                      <a:r>
                        <a:rPr lang="de-DE" sz="1300" u="none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sz="1300" u="none" dirty="0" err="1">
                          <a:solidFill>
                            <a:srgbClr val="000000"/>
                          </a:solidFill>
                        </a:rPr>
                        <a:t>current</a:t>
                      </a:r>
                      <a:r>
                        <a:rPr lang="de-DE" sz="1300" u="none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sz="1300" u="none" dirty="0" err="1">
                          <a:solidFill>
                            <a:srgbClr val="000000"/>
                          </a:solidFill>
                        </a:rPr>
                        <a:t>sprint</a:t>
                      </a:r>
                      <a:endParaRPr lang="en-GB" sz="130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788309"/>
                  </a:ext>
                </a:extLst>
              </a:tr>
              <a:tr h="2283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solidFill>
                            <a:srgbClr val="000000"/>
                          </a:solidFill>
                        </a:rPr>
                        <a:t>All </a:t>
                      </a:r>
                      <a:r>
                        <a:rPr lang="de-DE" sz="1300" dirty="0" err="1">
                          <a:solidFill>
                            <a:srgbClr val="000000"/>
                          </a:solidFill>
                        </a:rPr>
                        <a:t>tasks</a:t>
                      </a:r>
                      <a:r>
                        <a:rPr lang="de-DE" sz="1300" dirty="0">
                          <a:solidFill>
                            <a:srgbClr val="000000"/>
                          </a:solidFill>
                        </a:rPr>
                        <a:t> not </a:t>
                      </a:r>
                      <a:r>
                        <a:rPr lang="de-DE" sz="1300" dirty="0" err="1">
                          <a:solidFill>
                            <a:srgbClr val="000000"/>
                          </a:solidFill>
                        </a:rPr>
                        <a:t>touched</a:t>
                      </a:r>
                      <a:r>
                        <a:rPr lang="de-DE" sz="13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000000"/>
                          </a:solidFill>
                        </a:rPr>
                        <a:t>by</a:t>
                      </a:r>
                      <a:r>
                        <a:rPr lang="de-DE" sz="13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000000"/>
                          </a:solidFill>
                        </a:rPr>
                        <a:t>the</a:t>
                      </a:r>
                      <a:r>
                        <a:rPr lang="de-DE" sz="13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000000"/>
                          </a:solidFill>
                        </a:rPr>
                        <a:t>team</a:t>
                      </a:r>
                      <a:r>
                        <a:rPr lang="de-DE" sz="13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000000"/>
                          </a:solidFill>
                        </a:rPr>
                        <a:t>yet</a:t>
                      </a:r>
                      <a:endParaRPr lang="en-GB" sz="13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solidFill>
                            <a:srgbClr val="000000"/>
                          </a:solidFill>
                        </a:rPr>
                        <a:t>All </a:t>
                      </a:r>
                      <a:r>
                        <a:rPr lang="de-DE" sz="1300" dirty="0" err="1">
                          <a:solidFill>
                            <a:srgbClr val="000000"/>
                          </a:solidFill>
                        </a:rPr>
                        <a:t>task</a:t>
                      </a:r>
                      <a:r>
                        <a:rPr lang="de-DE" sz="13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000000"/>
                          </a:solidFill>
                        </a:rPr>
                        <a:t>worked</a:t>
                      </a:r>
                      <a:r>
                        <a:rPr lang="de-DE" sz="1300" dirty="0">
                          <a:solidFill>
                            <a:srgbClr val="000000"/>
                          </a:solidFill>
                        </a:rPr>
                        <a:t> on </a:t>
                      </a:r>
                      <a:r>
                        <a:rPr lang="de-DE" sz="1300" dirty="0" err="1">
                          <a:solidFill>
                            <a:srgbClr val="000000"/>
                          </a:solidFill>
                        </a:rPr>
                        <a:t>right</a:t>
                      </a:r>
                      <a:r>
                        <a:rPr lang="de-DE" sz="13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000000"/>
                          </a:solidFill>
                        </a:rPr>
                        <a:t>now</a:t>
                      </a:r>
                      <a:endParaRPr lang="de-DE" sz="1300" dirty="0">
                        <a:solidFill>
                          <a:srgbClr val="000000"/>
                        </a:solidFill>
                      </a:endParaRPr>
                    </a:p>
                    <a:p>
                      <a:endParaRPr lang="de-DE" sz="1300" dirty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de-DE" sz="1300" dirty="0" err="1">
                          <a:solidFill>
                            <a:srgbClr val="000000"/>
                          </a:solidFill>
                        </a:rPr>
                        <a:t>One</a:t>
                      </a:r>
                      <a:r>
                        <a:rPr lang="de-DE" sz="1300" dirty="0">
                          <a:solidFill>
                            <a:srgbClr val="000000"/>
                          </a:solidFill>
                        </a:rPr>
                        <a:t> per </a:t>
                      </a:r>
                      <a:r>
                        <a:rPr lang="de-DE" sz="1300" dirty="0" err="1">
                          <a:solidFill>
                            <a:srgbClr val="000000"/>
                          </a:solidFill>
                        </a:rPr>
                        <a:t>team</a:t>
                      </a:r>
                      <a:r>
                        <a:rPr lang="de-DE" sz="13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000000"/>
                          </a:solidFill>
                        </a:rPr>
                        <a:t>member</a:t>
                      </a:r>
                      <a:endParaRPr lang="en-GB" sz="13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solidFill>
                            <a:srgbClr val="000000"/>
                          </a:solidFill>
                        </a:rPr>
                        <a:t>All </a:t>
                      </a:r>
                      <a:r>
                        <a:rPr lang="de-DE" sz="1300" dirty="0" err="1">
                          <a:solidFill>
                            <a:srgbClr val="000000"/>
                          </a:solidFill>
                        </a:rPr>
                        <a:t>tasks</a:t>
                      </a:r>
                      <a:r>
                        <a:rPr lang="de-DE" sz="13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000000"/>
                          </a:solidFill>
                        </a:rPr>
                        <a:t>done</a:t>
                      </a:r>
                      <a:r>
                        <a:rPr lang="de-DE" sz="130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  <a:p>
                      <a:r>
                        <a:rPr lang="de-DE" sz="1300" dirty="0">
                          <a:solidFill>
                            <a:srgbClr val="000000"/>
                          </a:solidFill>
                        </a:rPr>
                        <a:t>but not </a:t>
                      </a:r>
                    </a:p>
                    <a:p>
                      <a:r>
                        <a:rPr lang="de-DE" sz="1300" dirty="0" err="1">
                          <a:solidFill>
                            <a:srgbClr val="000000"/>
                          </a:solidFill>
                        </a:rPr>
                        <a:t>reviewed</a:t>
                      </a:r>
                      <a:r>
                        <a:rPr lang="de-DE" sz="13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000000"/>
                          </a:solidFill>
                        </a:rPr>
                        <a:t>yet</a:t>
                      </a:r>
                      <a:endParaRPr lang="en-GB" sz="13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solidFill>
                            <a:srgbClr val="000000"/>
                          </a:solidFill>
                        </a:rPr>
                        <a:t>All </a:t>
                      </a:r>
                      <a:r>
                        <a:rPr lang="de-DE" sz="1300" dirty="0" err="1">
                          <a:solidFill>
                            <a:srgbClr val="000000"/>
                          </a:solidFill>
                        </a:rPr>
                        <a:t>reviewed</a:t>
                      </a:r>
                      <a:r>
                        <a:rPr lang="de-DE" sz="1300" dirty="0">
                          <a:solidFill>
                            <a:srgbClr val="000000"/>
                          </a:solidFill>
                        </a:rPr>
                        <a:t> and </a:t>
                      </a:r>
                      <a:r>
                        <a:rPr lang="de-DE" sz="1300" dirty="0" err="1">
                          <a:solidFill>
                            <a:srgbClr val="000000"/>
                          </a:solidFill>
                        </a:rPr>
                        <a:t>approved</a:t>
                      </a:r>
                      <a:r>
                        <a:rPr lang="de-DE" sz="13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000000"/>
                          </a:solidFill>
                        </a:rPr>
                        <a:t>tasks</a:t>
                      </a:r>
                      <a:endParaRPr lang="en-GB" sz="13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87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294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Setup for the team projects: Result Board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D964-BCA4-4114-A609-C1637E919B06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D19AB7BC-8041-4D33-B465-A6C941264C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899188"/>
              </p:ext>
            </p:extLst>
          </p:nvPr>
        </p:nvGraphicFramePr>
        <p:xfrm>
          <a:off x="395538" y="2058988"/>
          <a:ext cx="8064895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599">
                  <a:extLst>
                    <a:ext uri="{9D8B030D-6E8A-4147-A177-3AD203B41FA5}">
                      <a16:colId xmlns:a16="http://schemas.microsoft.com/office/drawing/2014/main" val="4065519048"/>
                    </a:ext>
                  </a:extLst>
                </a:gridCol>
                <a:gridCol w="1668599">
                  <a:extLst>
                    <a:ext uri="{9D8B030D-6E8A-4147-A177-3AD203B41FA5}">
                      <a16:colId xmlns:a16="http://schemas.microsoft.com/office/drawing/2014/main" val="2844050881"/>
                    </a:ext>
                  </a:extLst>
                </a:gridCol>
                <a:gridCol w="1668599">
                  <a:extLst>
                    <a:ext uri="{9D8B030D-6E8A-4147-A177-3AD203B41FA5}">
                      <a16:colId xmlns:a16="http://schemas.microsoft.com/office/drawing/2014/main" val="563393866"/>
                    </a:ext>
                  </a:extLst>
                </a:gridCol>
                <a:gridCol w="1946699">
                  <a:extLst>
                    <a:ext uri="{9D8B030D-6E8A-4147-A177-3AD203B41FA5}">
                      <a16:colId xmlns:a16="http://schemas.microsoft.com/office/drawing/2014/main" val="3627551107"/>
                    </a:ext>
                  </a:extLst>
                </a:gridCol>
                <a:gridCol w="1112399">
                  <a:extLst>
                    <a:ext uri="{9D8B030D-6E8A-4147-A177-3AD203B41FA5}">
                      <a16:colId xmlns:a16="http://schemas.microsoft.com/office/drawing/2014/main" val="1110061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Member 1 (M1)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Member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Member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Member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56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0000"/>
                          </a:solidFill>
                        </a:rPr>
                        <a:t>Task </a:t>
                      </a:r>
                      <a:r>
                        <a:rPr lang="de-DE" dirty="0" err="1">
                          <a:solidFill>
                            <a:srgbClr val="000000"/>
                          </a:solidFill>
                        </a:rPr>
                        <a:t>done</a:t>
                      </a:r>
                      <a:r>
                        <a:rPr lang="de-DE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000000"/>
                          </a:solidFill>
                        </a:rPr>
                        <a:t>by</a:t>
                      </a:r>
                      <a:r>
                        <a:rPr lang="de-DE" dirty="0">
                          <a:solidFill>
                            <a:srgbClr val="000000"/>
                          </a:solidFill>
                        </a:rPr>
                        <a:t> M1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0000"/>
                          </a:solidFill>
                        </a:rPr>
                        <a:t>Task </a:t>
                      </a:r>
                      <a:r>
                        <a:rPr lang="de-DE" dirty="0" err="1">
                          <a:solidFill>
                            <a:srgbClr val="000000"/>
                          </a:solidFill>
                        </a:rPr>
                        <a:t>done</a:t>
                      </a:r>
                      <a:r>
                        <a:rPr lang="de-DE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000000"/>
                          </a:solidFill>
                        </a:rPr>
                        <a:t>by</a:t>
                      </a:r>
                      <a:r>
                        <a:rPr lang="de-DE" dirty="0">
                          <a:solidFill>
                            <a:srgbClr val="000000"/>
                          </a:solidFill>
                        </a:rPr>
                        <a:t> M2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78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0000"/>
                          </a:solidFill>
                        </a:rPr>
                        <a:t>Other </a:t>
                      </a:r>
                      <a:r>
                        <a:rPr lang="de-DE" dirty="0" err="1">
                          <a:solidFill>
                            <a:srgbClr val="000000"/>
                          </a:solidFill>
                        </a:rPr>
                        <a:t>task</a:t>
                      </a:r>
                      <a:r>
                        <a:rPr lang="de-DE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000000"/>
                          </a:solidFill>
                        </a:rPr>
                        <a:t>done</a:t>
                      </a:r>
                      <a:r>
                        <a:rPr lang="de-DE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000000"/>
                          </a:solidFill>
                        </a:rPr>
                        <a:t>by</a:t>
                      </a:r>
                      <a:r>
                        <a:rPr lang="de-DE" dirty="0">
                          <a:solidFill>
                            <a:srgbClr val="000000"/>
                          </a:solidFill>
                        </a:rPr>
                        <a:t> M1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87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47199"/>
                  </a:ext>
                </a:extLst>
              </a:tr>
            </a:tbl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694552D-3DD3-4B13-AC03-04C09E8406A9}"/>
              </a:ext>
            </a:extLst>
          </p:cNvPr>
          <p:cNvSpPr txBox="1">
            <a:spLocks/>
          </p:cNvSpPr>
          <p:nvPr/>
        </p:nvSpPr>
        <p:spPr bwMode="auto">
          <a:xfrm>
            <a:off x="395288" y="4581128"/>
            <a:ext cx="8209160" cy="1872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sz="1700">
                <a:solidFill>
                  <a:srgbClr val="8F9092"/>
                </a:solidFill>
                <a:latin typeface="+mn-lt"/>
                <a:ea typeface="+mn-ea"/>
                <a:cs typeface="+mn-cs"/>
              </a:defRPr>
            </a:lvl1pPr>
            <a:lvl2pPr marL="538163" indent="-179388" algn="l" rtl="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EF7B00"/>
              </a:buClr>
              <a:buFont typeface="Wingdings" pitchFamily="2" charset="2"/>
              <a:buChar char="§"/>
              <a:defRPr sz="1700">
                <a:solidFill>
                  <a:srgbClr val="8F9092"/>
                </a:solidFill>
                <a:latin typeface="+mn-lt"/>
                <a:cs typeface="+mn-cs"/>
              </a:defRPr>
            </a:lvl2pPr>
            <a:lvl3pPr marL="898525" indent="-180975" algn="l" rtl="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EF7B00"/>
              </a:buClr>
              <a:buFont typeface="Wingdings" pitchFamily="2" charset="2"/>
              <a:buChar char="§"/>
              <a:defRPr sz="1700">
                <a:solidFill>
                  <a:srgbClr val="8F9092"/>
                </a:solidFill>
                <a:latin typeface="+mn-lt"/>
                <a:cs typeface="+mn-cs"/>
              </a:defRPr>
            </a:lvl3pPr>
            <a:lvl4pPr marL="1257300" indent="-179388" algn="l" rtl="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EF7B00"/>
              </a:buClr>
              <a:buFont typeface="Wingdings" pitchFamily="2" charset="2"/>
              <a:buChar char="§"/>
              <a:defRPr sz="1700">
                <a:solidFill>
                  <a:srgbClr val="8F9092"/>
                </a:solidFill>
                <a:latin typeface="+mn-lt"/>
                <a:cs typeface="+mn-cs"/>
              </a:defRPr>
            </a:lvl4pPr>
            <a:lvl5pPr marL="1611313" indent="-174625" algn="l" rtl="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EF7B00"/>
              </a:buClr>
              <a:buFont typeface="Wingdings" pitchFamily="2" charset="2"/>
              <a:buChar char="§"/>
              <a:defRPr sz="1700">
                <a:solidFill>
                  <a:srgbClr val="8F9092"/>
                </a:solidFill>
                <a:latin typeface="+mn-lt"/>
                <a:cs typeface="+mn-cs"/>
              </a:defRPr>
            </a:lvl5pPr>
            <a:lvl6pPr marL="2068513" indent="-174625" algn="l" rtl="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EF7B00"/>
              </a:buClr>
              <a:buFont typeface="Wingdings" pitchFamily="2" charset="2"/>
              <a:buChar char="§"/>
              <a:defRPr sz="1700">
                <a:solidFill>
                  <a:srgbClr val="8F9092"/>
                </a:solidFill>
                <a:latin typeface="+mn-lt"/>
                <a:cs typeface="+mn-cs"/>
              </a:defRPr>
            </a:lvl6pPr>
            <a:lvl7pPr marL="2525713" indent="-174625" algn="l" rtl="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EF7B00"/>
              </a:buClr>
              <a:buFont typeface="Wingdings" pitchFamily="2" charset="2"/>
              <a:buChar char="§"/>
              <a:defRPr sz="1700">
                <a:solidFill>
                  <a:srgbClr val="8F9092"/>
                </a:solidFill>
                <a:latin typeface="+mn-lt"/>
                <a:cs typeface="+mn-cs"/>
              </a:defRPr>
            </a:lvl7pPr>
            <a:lvl8pPr marL="2982913" indent="-174625" algn="l" rtl="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EF7B00"/>
              </a:buClr>
              <a:buFont typeface="Wingdings" pitchFamily="2" charset="2"/>
              <a:buChar char="§"/>
              <a:defRPr sz="1700">
                <a:solidFill>
                  <a:srgbClr val="8F9092"/>
                </a:solidFill>
                <a:latin typeface="+mn-lt"/>
                <a:cs typeface="+mn-cs"/>
              </a:defRPr>
            </a:lvl8pPr>
            <a:lvl9pPr marL="3440113" indent="-174625" algn="l" rtl="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EF7B00"/>
              </a:buClr>
              <a:buFont typeface="Wingdings" pitchFamily="2" charset="2"/>
              <a:buChar char="§"/>
              <a:defRPr sz="1700">
                <a:solidFill>
                  <a:srgbClr val="8F9092"/>
                </a:solidFill>
                <a:latin typeface="+mn-lt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 kern="0" dirty="0" err="1">
                <a:solidFill>
                  <a:srgbClr val="000000"/>
                </a:solidFill>
              </a:rPr>
              <a:t>Done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tasks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are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only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moved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to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this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board</a:t>
            </a:r>
            <a:r>
              <a:rPr lang="de-DE" kern="0" dirty="0">
                <a:solidFill>
                  <a:srgbClr val="000000"/>
                </a:solidFill>
              </a:rPr>
              <a:t> in </a:t>
            </a:r>
            <a:r>
              <a:rPr lang="de-DE" kern="0" dirty="0" err="1">
                <a:solidFill>
                  <a:srgbClr val="000000"/>
                </a:solidFill>
              </a:rPr>
              <a:t>the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review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meeting</a:t>
            </a:r>
            <a:r>
              <a:rPr lang="de-DE" kern="0" dirty="0">
                <a:solidFill>
                  <a:srgbClr val="000000"/>
                </a:solidFill>
              </a:rPr>
              <a:t>, but not </a:t>
            </a:r>
            <a:r>
              <a:rPr lang="de-DE" kern="0" dirty="0" err="1">
                <a:solidFill>
                  <a:srgbClr val="000000"/>
                </a:solidFill>
              </a:rPr>
              <a:t>before</a:t>
            </a:r>
            <a:endParaRPr lang="de-DE" kern="0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kern="0" dirty="0">
                <a:solidFill>
                  <a:srgbClr val="000000"/>
                </a:solidFill>
              </a:rPr>
              <a:t>Method </a:t>
            </a:r>
            <a:r>
              <a:rPr lang="de-DE" kern="0" dirty="0" err="1">
                <a:solidFill>
                  <a:srgbClr val="000000"/>
                </a:solidFill>
              </a:rPr>
              <a:t>to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transparently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archive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the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tasks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done</a:t>
            </a:r>
            <a:r>
              <a:rPr lang="de-DE" kern="0" dirty="0">
                <a:solidFill>
                  <a:srgbClr val="000000"/>
                </a:solidFill>
              </a:rPr>
              <a:t> in </a:t>
            </a:r>
            <a:r>
              <a:rPr lang="de-DE" kern="0" dirty="0" err="1">
                <a:solidFill>
                  <a:srgbClr val="000000"/>
                </a:solidFill>
              </a:rPr>
              <a:t>the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project</a:t>
            </a:r>
            <a:endParaRPr lang="de-DE" kern="0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de-DE" kern="0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kern="0" dirty="0">
                <a:solidFill>
                  <a:srgbClr val="000000"/>
                </a:solidFill>
              </a:rPr>
              <a:t>This </a:t>
            </a:r>
            <a:r>
              <a:rPr lang="de-DE" kern="0" dirty="0" err="1">
                <a:solidFill>
                  <a:srgbClr val="000000"/>
                </a:solidFill>
              </a:rPr>
              <a:t>board</a:t>
            </a:r>
            <a:r>
              <a:rPr lang="de-DE" kern="0" dirty="0">
                <a:solidFill>
                  <a:srgbClr val="000000"/>
                </a:solidFill>
              </a:rPr>
              <a:t> also </a:t>
            </a:r>
            <a:r>
              <a:rPr lang="de-DE" kern="0" dirty="0" err="1">
                <a:solidFill>
                  <a:srgbClr val="000000"/>
                </a:solidFill>
              </a:rPr>
              <a:t>contains</a:t>
            </a:r>
            <a:r>
              <a:rPr lang="de-DE" kern="0" dirty="0">
                <a:solidFill>
                  <a:srgbClr val="000000"/>
                </a:solidFill>
              </a:rPr>
              <a:t> all </a:t>
            </a:r>
            <a:r>
              <a:rPr lang="de-DE" kern="0" dirty="0" err="1">
                <a:solidFill>
                  <a:srgbClr val="000000"/>
                </a:solidFill>
              </a:rPr>
              <a:t>the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tasks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of</a:t>
            </a:r>
            <a:r>
              <a:rPr lang="de-DE" kern="0" dirty="0">
                <a:solidFill>
                  <a:srgbClr val="000000"/>
                </a:solidFill>
              </a:rPr>
              <a:t> all </a:t>
            </a:r>
            <a:r>
              <a:rPr lang="de-DE" kern="0" dirty="0" err="1">
                <a:solidFill>
                  <a:srgbClr val="000000"/>
                </a:solidFill>
              </a:rPr>
              <a:t>previous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sprints</a:t>
            </a:r>
            <a:endParaRPr lang="de-DE" kern="0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de-DE" b="1" kern="0" dirty="0"/>
          </a:p>
        </p:txBody>
      </p:sp>
    </p:spTree>
    <p:extLst>
      <p:ext uri="{BB962C8B-B14F-4D97-AF65-F5344CB8AC3E}">
        <p14:creationId xmlns:p14="http://schemas.microsoft.com/office/powerpoint/2010/main" val="2991666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Setup for the team projects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844824"/>
            <a:ext cx="8209160" cy="460836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noProof="0" dirty="0"/>
              <a:t>Events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noProof="0" dirty="0"/>
              <a:t>(Almost) Daily</a:t>
            </a:r>
            <a:r>
              <a:rPr lang="en-US" noProof="0" dirty="0"/>
              <a:t>: 	every day or two days (dates to be scheduled)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noProof="0" dirty="0"/>
              <a:t>Direct communication channel, </a:t>
            </a:r>
            <a:r>
              <a:rPr lang="en-US" dirty="0"/>
              <a:t>e</a:t>
            </a:r>
            <a:r>
              <a:rPr lang="en-US" noProof="0" dirty="0"/>
              <a:t>.g., MS Teams, Discord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noProof="0" dirty="0"/>
              <a:t>Sprint duration</a:t>
            </a:r>
            <a:r>
              <a:rPr lang="en-US" noProof="0" dirty="0"/>
              <a:t>: 	2 weeks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noProof="0" dirty="0"/>
              <a:t>Sprint Planning</a:t>
            </a:r>
            <a:r>
              <a:rPr lang="en-US" noProof="0" dirty="0"/>
              <a:t>:	before the next sprint starts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noProof="0" dirty="0"/>
              <a:t>Output: Sprint Backlog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noProof="0" dirty="0"/>
              <a:t>Sprint Review/Retrospective:	       </a:t>
            </a:r>
            <a:r>
              <a:rPr lang="en-US" noProof="0" dirty="0"/>
              <a:t>concludes current sprint</a:t>
            </a:r>
            <a:r>
              <a:rPr lang="en-US" b="1" noProof="0" dirty="0"/>
              <a:t>	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noProof="0" dirty="0"/>
              <a:t>Ready to ship incrementation (of the product)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noProof="0" dirty="0"/>
              <a:t>Cleared „current sprint </a:t>
            </a:r>
            <a:r>
              <a:rPr lang="en-US" dirty="0"/>
              <a:t>s</a:t>
            </a:r>
            <a:r>
              <a:rPr lang="en-US" noProof="0" dirty="0" err="1"/>
              <a:t>ection</a:t>
            </a:r>
            <a:r>
              <a:rPr lang="en-US" noProof="0" dirty="0"/>
              <a:t>“ and overview of the burned issues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noProof="0" dirty="0"/>
              <a:t>Grooming:</a:t>
            </a:r>
            <a:r>
              <a:rPr lang="en-US" noProof="0" dirty="0"/>
              <a:t> 	       upon request, maybe after a daily for easier organization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noProof="0" dirty="0"/>
          </a:p>
          <a:p>
            <a:pPr lvl="3">
              <a:buFont typeface="Arial" panose="020B0604020202020204" pitchFamily="34" charset="0"/>
              <a:buChar char="•"/>
            </a:pPr>
            <a:endParaRPr lang="en-US" noProof="0" dirty="0"/>
          </a:p>
          <a:p>
            <a:pPr lvl="2">
              <a:buFont typeface="Arial" panose="020B0604020202020204" pitchFamily="34" charset="0"/>
              <a:buChar char="•"/>
            </a:pPr>
            <a:endParaRPr lang="en-US" noProof="0" dirty="0"/>
          </a:p>
          <a:p>
            <a:pPr lvl="1">
              <a:buFont typeface="Arial" panose="020B0604020202020204" pitchFamily="34" charset="0"/>
              <a:buChar char="•"/>
            </a:pPr>
            <a:endParaRPr lang="en-US" noProof="0" dirty="0"/>
          </a:p>
          <a:p>
            <a:pPr lvl="2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D964-BCA4-4114-A609-C1637E919B06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783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FB7DE882-36B8-497A-A8E6-EF727A706DE4}"/>
              </a:ext>
            </a:extLst>
          </p:cNvPr>
          <p:cNvSpPr/>
          <p:nvPr/>
        </p:nvSpPr>
        <p:spPr>
          <a:xfrm>
            <a:off x="474101" y="1982894"/>
            <a:ext cx="7338261" cy="14284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268762"/>
            <a:ext cx="8604250" cy="719137"/>
          </a:xfrm>
        </p:spPr>
        <p:txBody>
          <a:bodyPr/>
          <a:lstStyle/>
          <a:p>
            <a:r>
              <a:rPr lang="en-US" noProof="0" dirty="0"/>
              <a:t> </a:t>
            </a:r>
            <a:r>
              <a:rPr lang="en-US" dirty="0"/>
              <a:t>Setup for the team projects: Exemplary event plan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F6BF1-DCA3-4BD3-AAFF-21AC5794A830}" type="slidenum">
              <a:rPr lang="en-AU">
                <a:solidFill>
                  <a:srgbClr val="FFFFFF"/>
                </a:solidFill>
              </a:rPr>
              <a:pPr>
                <a:defRPr/>
              </a:pPr>
              <a:t>24</a:t>
            </a:fld>
            <a:endParaRPr lang="en-AU">
              <a:solidFill>
                <a:srgbClr val="FFFFFF"/>
              </a:solidFill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1BC78F7D-95CB-4EA7-AA3B-C8AA76802438}"/>
              </a:ext>
            </a:extLst>
          </p:cNvPr>
          <p:cNvCxnSpPr>
            <a:cxnSpLocks/>
          </p:cNvCxnSpPr>
          <p:nvPr/>
        </p:nvCxnSpPr>
        <p:spPr>
          <a:xfrm>
            <a:off x="417430" y="3768555"/>
            <a:ext cx="28803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843C514B-4655-4770-A2B3-FF85A7A6D3F9}"/>
              </a:ext>
            </a:extLst>
          </p:cNvPr>
          <p:cNvCxnSpPr>
            <a:cxnSpLocks/>
          </p:cNvCxnSpPr>
          <p:nvPr/>
        </p:nvCxnSpPr>
        <p:spPr>
          <a:xfrm>
            <a:off x="417430" y="3876629"/>
            <a:ext cx="288032" cy="0"/>
          </a:xfrm>
          <a:prstGeom prst="line">
            <a:avLst/>
          </a:prstGeom>
          <a:ln w="38100">
            <a:solidFill>
              <a:srgbClr val="EF7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A3DFF4AB-D7DD-458F-B693-94348E93C6E9}"/>
              </a:ext>
            </a:extLst>
          </p:cNvPr>
          <p:cNvSpPr txBox="1"/>
          <p:nvPr/>
        </p:nvSpPr>
        <p:spPr>
          <a:xfrm>
            <a:off x="633457" y="3717032"/>
            <a:ext cx="19223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Sprint </a:t>
            </a:r>
            <a:r>
              <a:rPr lang="de-DE" dirty="0" err="1"/>
              <a:t>duration</a:t>
            </a:r>
            <a:r>
              <a:rPr lang="de-DE" dirty="0"/>
              <a:t> (</a:t>
            </a:r>
            <a:r>
              <a:rPr lang="de-DE" dirty="0" err="1"/>
              <a:t>colors</a:t>
            </a:r>
            <a:r>
              <a:rPr lang="de-DE" dirty="0"/>
              <a:t> </a:t>
            </a:r>
            <a:r>
              <a:rPr lang="de-DE" dirty="0" err="1"/>
              <a:t>alternating</a:t>
            </a:r>
            <a:r>
              <a:rPr lang="de-DE" dirty="0"/>
              <a:t>)</a:t>
            </a:r>
            <a:endParaRPr lang="en-GB" dirty="0"/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A08B6510-28EA-42FF-AB2A-B6A09D95E2FA}"/>
              </a:ext>
            </a:extLst>
          </p:cNvPr>
          <p:cNvCxnSpPr>
            <a:cxnSpLocks/>
          </p:cNvCxnSpPr>
          <p:nvPr/>
        </p:nvCxnSpPr>
        <p:spPr>
          <a:xfrm>
            <a:off x="3159407" y="3061990"/>
            <a:ext cx="2153816" cy="697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DD31ECA1-EA16-4569-B398-0E7F34E8C3CA}"/>
              </a:ext>
            </a:extLst>
          </p:cNvPr>
          <p:cNvCxnSpPr>
            <a:cxnSpLocks/>
          </p:cNvCxnSpPr>
          <p:nvPr/>
        </p:nvCxnSpPr>
        <p:spPr>
          <a:xfrm>
            <a:off x="5313225" y="2507876"/>
            <a:ext cx="2153813" cy="0"/>
          </a:xfrm>
          <a:prstGeom prst="line">
            <a:avLst/>
          </a:prstGeom>
          <a:ln w="38100">
            <a:solidFill>
              <a:srgbClr val="EF7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7F52B498-C5B1-4355-9054-B9A0F6674C6C}"/>
              </a:ext>
            </a:extLst>
          </p:cNvPr>
          <p:cNvCxnSpPr>
            <a:cxnSpLocks/>
          </p:cNvCxnSpPr>
          <p:nvPr/>
        </p:nvCxnSpPr>
        <p:spPr>
          <a:xfrm>
            <a:off x="1005596" y="2492896"/>
            <a:ext cx="2153813" cy="0"/>
          </a:xfrm>
          <a:prstGeom prst="line">
            <a:avLst/>
          </a:prstGeom>
          <a:ln w="38100">
            <a:solidFill>
              <a:srgbClr val="EF7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内容占位符 4">
            <a:extLst>
              <a:ext uri="{FF2B5EF4-FFF2-40B4-BE49-F238E27FC236}">
                <a16:creationId xmlns:a16="http://schemas.microsoft.com/office/drawing/2014/main" id="{749A10FB-6C10-4E3B-A1F5-FD62AB45D6F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333" y="3921314"/>
            <a:ext cx="5030205" cy="2459866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</p:pic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6F0982B9-79AF-4557-B56F-E4A091323C47}"/>
              </a:ext>
            </a:extLst>
          </p:cNvPr>
          <p:cNvSpPr/>
          <p:nvPr/>
        </p:nvSpPr>
        <p:spPr>
          <a:xfrm>
            <a:off x="6833825" y="4412193"/>
            <a:ext cx="1224136" cy="17399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452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FB7DE882-36B8-497A-A8E6-EF727A706DE4}"/>
              </a:ext>
            </a:extLst>
          </p:cNvPr>
          <p:cNvSpPr/>
          <p:nvPr/>
        </p:nvSpPr>
        <p:spPr>
          <a:xfrm>
            <a:off x="474101" y="1982894"/>
            <a:ext cx="7338261" cy="14284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268762"/>
            <a:ext cx="8604250" cy="719137"/>
          </a:xfrm>
        </p:spPr>
        <p:txBody>
          <a:bodyPr/>
          <a:lstStyle/>
          <a:p>
            <a:r>
              <a:rPr lang="en-US" noProof="0" dirty="0"/>
              <a:t> </a:t>
            </a:r>
            <a:r>
              <a:rPr lang="en-US" dirty="0"/>
              <a:t>Setup for the team projects: Exemplary event plan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F6BF1-DCA3-4BD3-AAFF-21AC5794A830}" type="slidenum">
              <a:rPr lang="en-AU">
                <a:solidFill>
                  <a:srgbClr val="FFFFFF"/>
                </a:solidFill>
              </a:rPr>
              <a:pPr>
                <a:defRPr/>
              </a:pPr>
              <a:t>25</a:t>
            </a:fld>
            <a:endParaRPr lang="en-AU">
              <a:solidFill>
                <a:srgbClr val="FFFFFF"/>
              </a:solidFill>
            </a:endParaRPr>
          </a:p>
        </p:txBody>
      </p:sp>
      <p:sp>
        <p:nvSpPr>
          <p:cNvPr id="40" name="Line 14">
            <a:extLst>
              <a:ext uri="{FF2B5EF4-FFF2-40B4-BE49-F238E27FC236}">
                <a16:creationId xmlns:a16="http://schemas.microsoft.com/office/drawing/2014/main" id="{8B025FC9-3C89-41ED-8755-7F3D33CF7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449" y="4272613"/>
            <a:ext cx="29573" cy="1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1BC78F7D-95CB-4EA7-AA3B-C8AA76802438}"/>
              </a:ext>
            </a:extLst>
          </p:cNvPr>
          <p:cNvCxnSpPr>
            <a:cxnSpLocks/>
          </p:cNvCxnSpPr>
          <p:nvPr/>
        </p:nvCxnSpPr>
        <p:spPr>
          <a:xfrm>
            <a:off x="417430" y="3768555"/>
            <a:ext cx="28803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843C514B-4655-4770-A2B3-FF85A7A6D3F9}"/>
              </a:ext>
            </a:extLst>
          </p:cNvPr>
          <p:cNvCxnSpPr>
            <a:cxnSpLocks/>
          </p:cNvCxnSpPr>
          <p:nvPr/>
        </p:nvCxnSpPr>
        <p:spPr>
          <a:xfrm>
            <a:off x="417430" y="3876629"/>
            <a:ext cx="288032" cy="0"/>
          </a:xfrm>
          <a:prstGeom prst="line">
            <a:avLst/>
          </a:prstGeom>
          <a:ln w="38100">
            <a:solidFill>
              <a:srgbClr val="EF7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66050471-9597-4EEF-9EEA-F074332B8128}"/>
              </a:ext>
            </a:extLst>
          </p:cNvPr>
          <p:cNvSpPr txBox="1"/>
          <p:nvPr/>
        </p:nvSpPr>
        <p:spPr>
          <a:xfrm>
            <a:off x="615793" y="4159049"/>
            <a:ext cx="9669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Sprint </a:t>
            </a:r>
            <a:r>
              <a:rPr lang="de-DE" dirty="0" err="1"/>
              <a:t>Planning</a:t>
            </a:r>
            <a:endParaRPr lang="en-GB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A3DFF4AB-D7DD-458F-B693-94348E93C6E9}"/>
              </a:ext>
            </a:extLst>
          </p:cNvPr>
          <p:cNvSpPr txBox="1"/>
          <p:nvPr/>
        </p:nvSpPr>
        <p:spPr>
          <a:xfrm>
            <a:off x="633457" y="3717032"/>
            <a:ext cx="19223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Sprint </a:t>
            </a:r>
            <a:r>
              <a:rPr lang="de-DE" dirty="0" err="1"/>
              <a:t>duration</a:t>
            </a:r>
            <a:r>
              <a:rPr lang="de-DE" dirty="0"/>
              <a:t> (</a:t>
            </a:r>
            <a:r>
              <a:rPr lang="de-DE" dirty="0" err="1"/>
              <a:t>colors</a:t>
            </a:r>
            <a:r>
              <a:rPr lang="de-DE" dirty="0"/>
              <a:t> </a:t>
            </a:r>
            <a:r>
              <a:rPr lang="de-DE" dirty="0" err="1"/>
              <a:t>alternating</a:t>
            </a:r>
            <a:r>
              <a:rPr lang="de-DE" dirty="0"/>
              <a:t>)</a:t>
            </a:r>
            <a:endParaRPr lang="en-GB" dirty="0"/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A08B6510-28EA-42FF-AB2A-B6A09D95E2FA}"/>
              </a:ext>
            </a:extLst>
          </p:cNvPr>
          <p:cNvCxnSpPr>
            <a:cxnSpLocks/>
          </p:cNvCxnSpPr>
          <p:nvPr/>
        </p:nvCxnSpPr>
        <p:spPr>
          <a:xfrm>
            <a:off x="3159407" y="3061990"/>
            <a:ext cx="2153816" cy="697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DD31ECA1-EA16-4569-B398-0E7F34E8C3CA}"/>
              </a:ext>
            </a:extLst>
          </p:cNvPr>
          <p:cNvCxnSpPr>
            <a:cxnSpLocks/>
          </p:cNvCxnSpPr>
          <p:nvPr/>
        </p:nvCxnSpPr>
        <p:spPr>
          <a:xfrm>
            <a:off x="5313225" y="2507876"/>
            <a:ext cx="2153813" cy="0"/>
          </a:xfrm>
          <a:prstGeom prst="line">
            <a:avLst/>
          </a:prstGeom>
          <a:ln w="38100">
            <a:solidFill>
              <a:srgbClr val="EF7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7F52B498-C5B1-4355-9054-B9A0F6674C6C}"/>
              </a:ext>
            </a:extLst>
          </p:cNvPr>
          <p:cNvCxnSpPr>
            <a:cxnSpLocks/>
          </p:cNvCxnSpPr>
          <p:nvPr/>
        </p:nvCxnSpPr>
        <p:spPr>
          <a:xfrm>
            <a:off x="1005596" y="2492896"/>
            <a:ext cx="2153813" cy="0"/>
          </a:xfrm>
          <a:prstGeom prst="line">
            <a:avLst/>
          </a:prstGeom>
          <a:ln w="38100">
            <a:solidFill>
              <a:srgbClr val="EF7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Line 14">
            <a:extLst>
              <a:ext uri="{FF2B5EF4-FFF2-40B4-BE49-F238E27FC236}">
                <a16:creationId xmlns:a16="http://schemas.microsoft.com/office/drawing/2014/main" id="{9FBC9EC2-294C-4E32-A5EE-BC5EDBD2D7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4034" y="2492472"/>
            <a:ext cx="29574" cy="2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pic>
        <p:nvPicPr>
          <p:cNvPr id="50" name="内容占位符 4">
            <a:extLst>
              <a:ext uri="{FF2B5EF4-FFF2-40B4-BE49-F238E27FC236}">
                <a16:creationId xmlns:a16="http://schemas.microsoft.com/office/drawing/2014/main" id="{749A10FB-6C10-4E3B-A1F5-FD62AB45D6F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333" y="3921314"/>
            <a:ext cx="5030205" cy="2459866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</p:pic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6F0982B9-79AF-4557-B56F-E4A091323C47}"/>
              </a:ext>
            </a:extLst>
          </p:cNvPr>
          <p:cNvSpPr/>
          <p:nvPr/>
        </p:nvSpPr>
        <p:spPr>
          <a:xfrm>
            <a:off x="4716017" y="5229201"/>
            <a:ext cx="2016224" cy="10384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Line 14">
            <a:extLst>
              <a:ext uri="{FF2B5EF4-FFF2-40B4-BE49-F238E27FC236}">
                <a16:creationId xmlns:a16="http://schemas.microsoft.com/office/drawing/2014/main" id="{4A780111-5F9E-4439-89D5-CD92EA72B2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1840" y="3053535"/>
            <a:ext cx="29574" cy="2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64" name="Line 14">
            <a:extLst>
              <a:ext uri="{FF2B5EF4-FFF2-40B4-BE49-F238E27FC236}">
                <a16:creationId xmlns:a16="http://schemas.microsoft.com/office/drawing/2014/main" id="{AFDF9476-7897-441F-972B-073B9E8F8A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2506" y="2501350"/>
            <a:ext cx="29574" cy="2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10574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FB7DE882-36B8-497A-A8E6-EF727A706DE4}"/>
              </a:ext>
            </a:extLst>
          </p:cNvPr>
          <p:cNvSpPr/>
          <p:nvPr/>
        </p:nvSpPr>
        <p:spPr>
          <a:xfrm>
            <a:off x="474101" y="1982894"/>
            <a:ext cx="7338261" cy="14284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268762"/>
            <a:ext cx="8604250" cy="719137"/>
          </a:xfrm>
        </p:spPr>
        <p:txBody>
          <a:bodyPr/>
          <a:lstStyle/>
          <a:p>
            <a:r>
              <a:rPr lang="en-US" noProof="0" dirty="0"/>
              <a:t> </a:t>
            </a:r>
            <a:r>
              <a:rPr lang="en-US" dirty="0"/>
              <a:t>Setup for the team projects: Exemplary event plan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F6BF1-DCA3-4BD3-AAFF-21AC5794A830}" type="slidenum">
              <a:rPr lang="en-AU">
                <a:solidFill>
                  <a:srgbClr val="FFFFFF"/>
                </a:solidFill>
              </a:rPr>
              <a:pPr>
                <a:defRPr/>
              </a:pPr>
              <a:t>26</a:t>
            </a:fld>
            <a:endParaRPr lang="en-AU">
              <a:solidFill>
                <a:srgbClr val="FFFFFF"/>
              </a:solidFill>
            </a:endParaRPr>
          </a:p>
        </p:txBody>
      </p:sp>
      <p:sp>
        <p:nvSpPr>
          <p:cNvPr id="38" name="Line 14">
            <a:extLst>
              <a:ext uri="{FF2B5EF4-FFF2-40B4-BE49-F238E27FC236}">
                <a16:creationId xmlns:a16="http://schemas.microsoft.com/office/drawing/2014/main" id="{FCD3F5C7-9D3C-4549-BFCE-8E5402217C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1448" y="4560644"/>
            <a:ext cx="29573" cy="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40" name="Line 14">
            <a:extLst>
              <a:ext uri="{FF2B5EF4-FFF2-40B4-BE49-F238E27FC236}">
                <a16:creationId xmlns:a16="http://schemas.microsoft.com/office/drawing/2014/main" id="{8B025FC9-3C89-41ED-8755-7F3D33CF7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449" y="4272613"/>
            <a:ext cx="29573" cy="1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1BC78F7D-95CB-4EA7-AA3B-C8AA76802438}"/>
              </a:ext>
            </a:extLst>
          </p:cNvPr>
          <p:cNvCxnSpPr>
            <a:cxnSpLocks/>
          </p:cNvCxnSpPr>
          <p:nvPr/>
        </p:nvCxnSpPr>
        <p:spPr>
          <a:xfrm>
            <a:off x="417430" y="3768555"/>
            <a:ext cx="28803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843C514B-4655-4770-A2B3-FF85A7A6D3F9}"/>
              </a:ext>
            </a:extLst>
          </p:cNvPr>
          <p:cNvCxnSpPr>
            <a:cxnSpLocks/>
          </p:cNvCxnSpPr>
          <p:nvPr/>
        </p:nvCxnSpPr>
        <p:spPr>
          <a:xfrm>
            <a:off x="417430" y="3876629"/>
            <a:ext cx="288032" cy="0"/>
          </a:xfrm>
          <a:prstGeom prst="line">
            <a:avLst/>
          </a:prstGeom>
          <a:ln w="38100">
            <a:solidFill>
              <a:srgbClr val="EF7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66050471-9597-4EEF-9EEA-F074332B8128}"/>
              </a:ext>
            </a:extLst>
          </p:cNvPr>
          <p:cNvSpPr txBox="1"/>
          <p:nvPr/>
        </p:nvSpPr>
        <p:spPr>
          <a:xfrm>
            <a:off x="615793" y="4159049"/>
            <a:ext cx="9669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Sprint </a:t>
            </a:r>
            <a:r>
              <a:rPr lang="de-DE" dirty="0" err="1"/>
              <a:t>Planning</a:t>
            </a:r>
            <a:endParaRPr lang="en-GB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1C2C419-C869-47B6-A434-5A8BEDFBEE42}"/>
              </a:ext>
            </a:extLst>
          </p:cNvPr>
          <p:cNvSpPr txBox="1"/>
          <p:nvPr/>
        </p:nvSpPr>
        <p:spPr>
          <a:xfrm>
            <a:off x="630545" y="4447669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Daily</a:t>
            </a:r>
            <a:endParaRPr lang="en-GB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A3DFF4AB-D7DD-458F-B693-94348E93C6E9}"/>
              </a:ext>
            </a:extLst>
          </p:cNvPr>
          <p:cNvSpPr txBox="1"/>
          <p:nvPr/>
        </p:nvSpPr>
        <p:spPr>
          <a:xfrm>
            <a:off x="633457" y="3717032"/>
            <a:ext cx="19223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Sprint </a:t>
            </a:r>
            <a:r>
              <a:rPr lang="de-DE" dirty="0" err="1"/>
              <a:t>duration</a:t>
            </a:r>
            <a:r>
              <a:rPr lang="de-DE" dirty="0"/>
              <a:t> (</a:t>
            </a:r>
            <a:r>
              <a:rPr lang="de-DE" dirty="0" err="1"/>
              <a:t>colors</a:t>
            </a:r>
            <a:r>
              <a:rPr lang="de-DE" dirty="0"/>
              <a:t> </a:t>
            </a:r>
            <a:r>
              <a:rPr lang="de-DE" dirty="0" err="1"/>
              <a:t>alternating</a:t>
            </a:r>
            <a:r>
              <a:rPr lang="de-DE" dirty="0"/>
              <a:t>)</a:t>
            </a:r>
            <a:endParaRPr lang="en-GB" dirty="0"/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A08B6510-28EA-42FF-AB2A-B6A09D95E2FA}"/>
              </a:ext>
            </a:extLst>
          </p:cNvPr>
          <p:cNvCxnSpPr>
            <a:cxnSpLocks/>
          </p:cNvCxnSpPr>
          <p:nvPr/>
        </p:nvCxnSpPr>
        <p:spPr>
          <a:xfrm>
            <a:off x="3159407" y="3061990"/>
            <a:ext cx="2153816" cy="697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DD31ECA1-EA16-4569-B398-0E7F34E8C3CA}"/>
              </a:ext>
            </a:extLst>
          </p:cNvPr>
          <p:cNvCxnSpPr>
            <a:cxnSpLocks/>
          </p:cNvCxnSpPr>
          <p:nvPr/>
        </p:nvCxnSpPr>
        <p:spPr>
          <a:xfrm>
            <a:off x="5313225" y="2507876"/>
            <a:ext cx="2153813" cy="0"/>
          </a:xfrm>
          <a:prstGeom prst="line">
            <a:avLst/>
          </a:prstGeom>
          <a:ln w="38100">
            <a:solidFill>
              <a:srgbClr val="EF7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7F52B498-C5B1-4355-9054-B9A0F6674C6C}"/>
              </a:ext>
            </a:extLst>
          </p:cNvPr>
          <p:cNvCxnSpPr>
            <a:cxnSpLocks/>
          </p:cNvCxnSpPr>
          <p:nvPr/>
        </p:nvCxnSpPr>
        <p:spPr>
          <a:xfrm>
            <a:off x="1005596" y="2492896"/>
            <a:ext cx="2153813" cy="0"/>
          </a:xfrm>
          <a:prstGeom prst="line">
            <a:avLst/>
          </a:prstGeom>
          <a:ln w="38100">
            <a:solidFill>
              <a:srgbClr val="EF7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Line 14">
            <a:extLst>
              <a:ext uri="{FF2B5EF4-FFF2-40B4-BE49-F238E27FC236}">
                <a16:creationId xmlns:a16="http://schemas.microsoft.com/office/drawing/2014/main" id="{F575AF92-7BB6-4464-9116-D2C6206E19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37999" y="2494379"/>
            <a:ext cx="1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72" name="Line 14">
            <a:extLst>
              <a:ext uri="{FF2B5EF4-FFF2-40B4-BE49-F238E27FC236}">
                <a16:creationId xmlns:a16="http://schemas.microsoft.com/office/drawing/2014/main" id="{93476F39-3A36-470F-BE15-0282A62A81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9639" y="2494379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88" name="Line 14">
            <a:extLst>
              <a:ext uri="{FF2B5EF4-FFF2-40B4-BE49-F238E27FC236}">
                <a16:creationId xmlns:a16="http://schemas.microsoft.com/office/drawing/2014/main" id="{9FBC9EC2-294C-4E32-A5EE-BC5EDBD2D7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4034" y="2492472"/>
            <a:ext cx="29574" cy="2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pic>
        <p:nvPicPr>
          <p:cNvPr id="50" name="内容占位符 4">
            <a:extLst>
              <a:ext uri="{FF2B5EF4-FFF2-40B4-BE49-F238E27FC236}">
                <a16:creationId xmlns:a16="http://schemas.microsoft.com/office/drawing/2014/main" id="{749A10FB-6C10-4E3B-A1F5-FD62AB45D6F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333" y="3921314"/>
            <a:ext cx="5030205" cy="2459866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</p:pic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6F0982B9-79AF-4557-B56F-E4A091323C47}"/>
              </a:ext>
            </a:extLst>
          </p:cNvPr>
          <p:cNvSpPr/>
          <p:nvPr/>
        </p:nvSpPr>
        <p:spPr>
          <a:xfrm>
            <a:off x="6804248" y="4447671"/>
            <a:ext cx="1008112" cy="6375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Line 14">
            <a:extLst>
              <a:ext uri="{FF2B5EF4-FFF2-40B4-BE49-F238E27FC236}">
                <a16:creationId xmlns:a16="http://schemas.microsoft.com/office/drawing/2014/main" id="{4A780111-5F9E-4439-89D5-CD92EA72B2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1840" y="3053535"/>
            <a:ext cx="29574" cy="2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64" name="Line 14">
            <a:extLst>
              <a:ext uri="{FF2B5EF4-FFF2-40B4-BE49-F238E27FC236}">
                <a16:creationId xmlns:a16="http://schemas.microsoft.com/office/drawing/2014/main" id="{AFDF9476-7897-441F-972B-073B9E8F8A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2506" y="2501350"/>
            <a:ext cx="29574" cy="2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6" name="Line 14">
            <a:extLst>
              <a:ext uri="{FF2B5EF4-FFF2-40B4-BE49-F238E27FC236}">
                <a16:creationId xmlns:a16="http://schemas.microsoft.com/office/drawing/2014/main" id="{713435B2-1564-4E11-9BDB-FB0E718509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800" y="2492896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7" name="Line 14">
            <a:extLst>
              <a:ext uri="{FF2B5EF4-FFF2-40B4-BE49-F238E27FC236}">
                <a16:creationId xmlns:a16="http://schemas.microsoft.com/office/drawing/2014/main" id="{E8707340-E83F-42A8-91F2-6DF9C2797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736" y="2492896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8" name="Line 14">
            <a:extLst>
              <a:ext uri="{FF2B5EF4-FFF2-40B4-BE49-F238E27FC236}">
                <a16:creationId xmlns:a16="http://schemas.microsoft.com/office/drawing/2014/main" id="{B5AFA9BB-AE00-4E78-BC2B-E43D1B376D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672" y="2492896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D1A39B50-B9D6-4184-84D9-B60F31E92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7704" y="2492896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1CD866A8-96F3-4DAF-9F73-59F960F589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98239" y="3062219"/>
            <a:ext cx="1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11" name="Line 14">
            <a:extLst>
              <a:ext uri="{FF2B5EF4-FFF2-40B4-BE49-F238E27FC236}">
                <a16:creationId xmlns:a16="http://schemas.microsoft.com/office/drawing/2014/main" id="{C79E4E18-A80C-4355-987D-F9EF269760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9879" y="3062219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2C89B899-A3EF-4858-B797-9C825805E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040" y="3060736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0F0882FB-B091-49C1-89E6-2E3FEDF4A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5976" y="3060736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337C2686-4062-40DF-B572-D151207CA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060736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4C5BE8F5-E1F2-47D3-B5E8-C4226EDF2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7944" y="3060736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ABAD18A7-50D5-43DA-A121-80B88180CA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58479" y="2494379"/>
            <a:ext cx="1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17" name="Line 14">
            <a:extLst>
              <a:ext uri="{FF2B5EF4-FFF2-40B4-BE49-F238E27FC236}">
                <a16:creationId xmlns:a16="http://schemas.microsoft.com/office/drawing/2014/main" id="{B28C8736-DC04-4C26-A1DB-E9B676C36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0119" y="2494379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88DAEF2C-3D31-4995-A0C7-2E2D948DA5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2280" y="2492896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B02C09B8-C334-436A-AB7D-EEFCB906D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216" y="2492896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20" name="Line 14">
            <a:extLst>
              <a:ext uri="{FF2B5EF4-FFF2-40B4-BE49-F238E27FC236}">
                <a16:creationId xmlns:a16="http://schemas.microsoft.com/office/drawing/2014/main" id="{0846A0C8-D8FC-4B28-B56D-03268B0A77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152" y="2492896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21" name="Line 14">
            <a:extLst>
              <a:ext uri="{FF2B5EF4-FFF2-40B4-BE49-F238E27FC236}">
                <a16:creationId xmlns:a16="http://schemas.microsoft.com/office/drawing/2014/main" id="{0D0D6D75-6565-408B-823F-E622E4BCE2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8184" y="2492896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458754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A261E088-6EC5-457E-AE95-1ED8A17C3AF7}"/>
              </a:ext>
            </a:extLst>
          </p:cNvPr>
          <p:cNvSpPr/>
          <p:nvPr/>
        </p:nvSpPr>
        <p:spPr>
          <a:xfrm>
            <a:off x="474101" y="1982894"/>
            <a:ext cx="7338261" cy="14284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4BCD6BE0-BC5F-4A3E-9368-DDCFB8501F93}"/>
              </a:ext>
            </a:extLst>
          </p:cNvPr>
          <p:cNvCxnSpPr>
            <a:cxnSpLocks/>
          </p:cNvCxnSpPr>
          <p:nvPr/>
        </p:nvCxnSpPr>
        <p:spPr>
          <a:xfrm>
            <a:off x="3159407" y="3061990"/>
            <a:ext cx="2153816" cy="697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F4F49BF2-6A2E-4039-9420-786697343CA3}"/>
              </a:ext>
            </a:extLst>
          </p:cNvPr>
          <p:cNvCxnSpPr>
            <a:cxnSpLocks/>
          </p:cNvCxnSpPr>
          <p:nvPr/>
        </p:nvCxnSpPr>
        <p:spPr>
          <a:xfrm>
            <a:off x="5313225" y="2507876"/>
            <a:ext cx="2153813" cy="0"/>
          </a:xfrm>
          <a:prstGeom prst="line">
            <a:avLst/>
          </a:prstGeom>
          <a:ln w="38100">
            <a:solidFill>
              <a:srgbClr val="EF7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AAC7CAD3-3344-49B6-804A-6E8233311DE1}"/>
              </a:ext>
            </a:extLst>
          </p:cNvPr>
          <p:cNvCxnSpPr>
            <a:cxnSpLocks/>
          </p:cNvCxnSpPr>
          <p:nvPr/>
        </p:nvCxnSpPr>
        <p:spPr>
          <a:xfrm>
            <a:off x="1005596" y="2492896"/>
            <a:ext cx="2153813" cy="0"/>
          </a:xfrm>
          <a:prstGeom prst="line">
            <a:avLst/>
          </a:prstGeom>
          <a:ln w="38100">
            <a:solidFill>
              <a:srgbClr val="EF7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Line 14">
            <a:extLst>
              <a:ext uri="{FF2B5EF4-FFF2-40B4-BE49-F238E27FC236}">
                <a16:creationId xmlns:a16="http://schemas.microsoft.com/office/drawing/2014/main" id="{1444CAA2-407C-4C71-A15A-439BB38B19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37999" y="2494379"/>
            <a:ext cx="1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86" name="Line 14">
            <a:extLst>
              <a:ext uri="{FF2B5EF4-FFF2-40B4-BE49-F238E27FC236}">
                <a16:creationId xmlns:a16="http://schemas.microsoft.com/office/drawing/2014/main" id="{3B3E7070-5F7D-487F-A671-34A0801A25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9639" y="2494379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87" name="Line 14">
            <a:extLst>
              <a:ext uri="{FF2B5EF4-FFF2-40B4-BE49-F238E27FC236}">
                <a16:creationId xmlns:a16="http://schemas.microsoft.com/office/drawing/2014/main" id="{735E12A6-D904-47DB-80CB-E1FB8DB529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4034" y="2492472"/>
            <a:ext cx="29574" cy="2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89" name="Line 14">
            <a:extLst>
              <a:ext uri="{FF2B5EF4-FFF2-40B4-BE49-F238E27FC236}">
                <a16:creationId xmlns:a16="http://schemas.microsoft.com/office/drawing/2014/main" id="{26D995B4-4806-41DC-92A0-4BF05FD87E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1840" y="3053535"/>
            <a:ext cx="29574" cy="2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90" name="Line 14">
            <a:extLst>
              <a:ext uri="{FF2B5EF4-FFF2-40B4-BE49-F238E27FC236}">
                <a16:creationId xmlns:a16="http://schemas.microsoft.com/office/drawing/2014/main" id="{BBF35778-586C-49D0-B162-43D03C89E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2506" y="2501350"/>
            <a:ext cx="29574" cy="2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91" name="Line 14">
            <a:extLst>
              <a:ext uri="{FF2B5EF4-FFF2-40B4-BE49-F238E27FC236}">
                <a16:creationId xmlns:a16="http://schemas.microsoft.com/office/drawing/2014/main" id="{741D8788-DF85-40FD-823D-98D6470166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800" y="2492896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92" name="Line 14">
            <a:extLst>
              <a:ext uri="{FF2B5EF4-FFF2-40B4-BE49-F238E27FC236}">
                <a16:creationId xmlns:a16="http://schemas.microsoft.com/office/drawing/2014/main" id="{7847053E-5B33-4C2B-B4C3-4AE6128FB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736" y="2492896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93" name="Line 14">
            <a:extLst>
              <a:ext uri="{FF2B5EF4-FFF2-40B4-BE49-F238E27FC236}">
                <a16:creationId xmlns:a16="http://schemas.microsoft.com/office/drawing/2014/main" id="{232DF13C-4D61-421F-98A3-A12D4A294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672" y="2492896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94" name="Line 14">
            <a:extLst>
              <a:ext uri="{FF2B5EF4-FFF2-40B4-BE49-F238E27FC236}">
                <a16:creationId xmlns:a16="http://schemas.microsoft.com/office/drawing/2014/main" id="{C53DF82D-F770-4DDD-993C-AF67042267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7704" y="2492896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95" name="Line 14">
            <a:extLst>
              <a:ext uri="{FF2B5EF4-FFF2-40B4-BE49-F238E27FC236}">
                <a16:creationId xmlns:a16="http://schemas.microsoft.com/office/drawing/2014/main" id="{6CAE7900-2738-46B4-8989-E41FA74A6EF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98239" y="3062219"/>
            <a:ext cx="1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96" name="Line 14">
            <a:extLst>
              <a:ext uri="{FF2B5EF4-FFF2-40B4-BE49-F238E27FC236}">
                <a16:creationId xmlns:a16="http://schemas.microsoft.com/office/drawing/2014/main" id="{1445E641-79F0-4960-AD46-8909015A26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9879" y="3062219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97" name="Line 14">
            <a:extLst>
              <a:ext uri="{FF2B5EF4-FFF2-40B4-BE49-F238E27FC236}">
                <a16:creationId xmlns:a16="http://schemas.microsoft.com/office/drawing/2014/main" id="{2FA15687-2B92-40D6-9AA4-1CED3C40F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040" y="3060736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98" name="Line 14">
            <a:extLst>
              <a:ext uri="{FF2B5EF4-FFF2-40B4-BE49-F238E27FC236}">
                <a16:creationId xmlns:a16="http://schemas.microsoft.com/office/drawing/2014/main" id="{D0F33238-0F1B-446E-80D5-C7AD7AD726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5976" y="3060736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99" name="Line 14">
            <a:extLst>
              <a:ext uri="{FF2B5EF4-FFF2-40B4-BE49-F238E27FC236}">
                <a16:creationId xmlns:a16="http://schemas.microsoft.com/office/drawing/2014/main" id="{0276C921-08C7-44BD-9BAB-60FC33203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060736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100" name="Line 14">
            <a:extLst>
              <a:ext uri="{FF2B5EF4-FFF2-40B4-BE49-F238E27FC236}">
                <a16:creationId xmlns:a16="http://schemas.microsoft.com/office/drawing/2014/main" id="{E8BD6249-FE49-4A3A-BD2B-D9CF8ED371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7944" y="3060736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101" name="Line 14">
            <a:extLst>
              <a:ext uri="{FF2B5EF4-FFF2-40B4-BE49-F238E27FC236}">
                <a16:creationId xmlns:a16="http://schemas.microsoft.com/office/drawing/2014/main" id="{7AEBFCCA-3363-499A-9B53-9F0B96D3F1E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58479" y="2494379"/>
            <a:ext cx="1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102" name="Line 14">
            <a:extLst>
              <a:ext uri="{FF2B5EF4-FFF2-40B4-BE49-F238E27FC236}">
                <a16:creationId xmlns:a16="http://schemas.microsoft.com/office/drawing/2014/main" id="{63DBA261-A953-41D1-9901-5C06098ECE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0119" y="2494379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103" name="Line 14">
            <a:extLst>
              <a:ext uri="{FF2B5EF4-FFF2-40B4-BE49-F238E27FC236}">
                <a16:creationId xmlns:a16="http://schemas.microsoft.com/office/drawing/2014/main" id="{48266A10-F19A-4088-B34C-B81314EB9B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2280" y="2492896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104" name="Line 14">
            <a:extLst>
              <a:ext uri="{FF2B5EF4-FFF2-40B4-BE49-F238E27FC236}">
                <a16:creationId xmlns:a16="http://schemas.microsoft.com/office/drawing/2014/main" id="{A9558B35-7524-4C36-85F9-8B9A92761F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216" y="2492896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105" name="Line 14">
            <a:extLst>
              <a:ext uri="{FF2B5EF4-FFF2-40B4-BE49-F238E27FC236}">
                <a16:creationId xmlns:a16="http://schemas.microsoft.com/office/drawing/2014/main" id="{6022E121-4CA6-4702-B333-2053F045C1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152" y="2492896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106" name="Line 14">
            <a:extLst>
              <a:ext uri="{FF2B5EF4-FFF2-40B4-BE49-F238E27FC236}">
                <a16:creationId xmlns:a16="http://schemas.microsoft.com/office/drawing/2014/main" id="{ACA99271-02A1-4C11-8A14-624F6568E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8184" y="2492896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268762"/>
            <a:ext cx="8604250" cy="719137"/>
          </a:xfrm>
        </p:spPr>
        <p:txBody>
          <a:bodyPr/>
          <a:lstStyle/>
          <a:p>
            <a:r>
              <a:rPr lang="en-US" noProof="0" dirty="0"/>
              <a:t> </a:t>
            </a:r>
            <a:r>
              <a:rPr lang="en-US" dirty="0"/>
              <a:t>Setup for the team projects: Exemplary event plan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F6BF1-DCA3-4BD3-AAFF-21AC5794A830}" type="slidenum">
              <a:rPr lang="en-AU">
                <a:solidFill>
                  <a:srgbClr val="FFFFFF"/>
                </a:solidFill>
              </a:rPr>
              <a:pPr>
                <a:defRPr/>
              </a:pPr>
              <a:t>27</a:t>
            </a:fld>
            <a:endParaRPr lang="en-AU">
              <a:solidFill>
                <a:srgbClr val="FFFFFF"/>
              </a:solidFill>
            </a:endParaRPr>
          </a:p>
        </p:txBody>
      </p:sp>
      <p:sp>
        <p:nvSpPr>
          <p:cNvPr id="38" name="Line 14">
            <a:extLst>
              <a:ext uri="{FF2B5EF4-FFF2-40B4-BE49-F238E27FC236}">
                <a16:creationId xmlns:a16="http://schemas.microsoft.com/office/drawing/2014/main" id="{FCD3F5C7-9D3C-4549-BFCE-8E5402217C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1448" y="4560644"/>
            <a:ext cx="29573" cy="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40" name="Line 14">
            <a:extLst>
              <a:ext uri="{FF2B5EF4-FFF2-40B4-BE49-F238E27FC236}">
                <a16:creationId xmlns:a16="http://schemas.microsoft.com/office/drawing/2014/main" id="{8B025FC9-3C89-41ED-8755-7F3D33CF7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449" y="4272613"/>
            <a:ext cx="29573" cy="1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1BC78F7D-95CB-4EA7-AA3B-C8AA76802438}"/>
              </a:ext>
            </a:extLst>
          </p:cNvPr>
          <p:cNvCxnSpPr>
            <a:cxnSpLocks/>
          </p:cNvCxnSpPr>
          <p:nvPr/>
        </p:nvCxnSpPr>
        <p:spPr>
          <a:xfrm>
            <a:off x="417430" y="3768555"/>
            <a:ext cx="28803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843C514B-4655-4770-A2B3-FF85A7A6D3F9}"/>
              </a:ext>
            </a:extLst>
          </p:cNvPr>
          <p:cNvCxnSpPr>
            <a:cxnSpLocks/>
          </p:cNvCxnSpPr>
          <p:nvPr/>
        </p:nvCxnSpPr>
        <p:spPr>
          <a:xfrm>
            <a:off x="417430" y="3876629"/>
            <a:ext cx="288032" cy="0"/>
          </a:xfrm>
          <a:prstGeom prst="line">
            <a:avLst/>
          </a:prstGeom>
          <a:ln w="38100">
            <a:solidFill>
              <a:srgbClr val="EF7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ine 14">
            <a:extLst>
              <a:ext uri="{FF2B5EF4-FFF2-40B4-BE49-F238E27FC236}">
                <a16:creationId xmlns:a16="http://schemas.microsoft.com/office/drawing/2014/main" id="{855D4359-7912-4C6F-9E10-1AB288A8C1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1449" y="4056589"/>
            <a:ext cx="29573" cy="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4E5AD3BA-3AEB-4C99-A060-492B2A50A8CB}"/>
              </a:ext>
            </a:extLst>
          </p:cNvPr>
          <p:cNvSpPr txBox="1"/>
          <p:nvPr/>
        </p:nvSpPr>
        <p:spPr>
          <a:xfrm>
            <a:off x="615793" y="3941553"/>
            <a:ext cx="18582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Sprint Review and </a:t>
            </a:r>
            <a:r>
              <a:rPr lang="de-DE" dirty="0" err="1"/>
              <a:t>Retrospective</a:t>
            </a:r>
            <a:endParaRPr lang="en-GB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6050471-9597-4EEF-9EEA-F074332B8128}"/>
              </a:ext>
            </a:extLst>
          </p:cNvPr>
          <p:cNvSpPr txBox="1"/>
          <p:nvPr/>
        </p:nvSpPr>
        <p:spPr>
          <a:xfrm>
            <a:off x="615793" y="4159049"/>
            <a:ext cx="9669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Sprint </a:t>
            </a:r>
            <a:r>
              <a:rPr lang="de-DE" dirty="0" err="1"/>
              <a:t>Planning</a:t>
            </a:r>
            <a:endParaRPr lang="en-GB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1C2C419-C869-47B6-A434-5A8BEDFBEE42}"/>
              </a:ext>
            </a:extLst>
          </p:cNvPr>
          <p:cNvSpPr txBox="1"/>
          <p:nvPr/>
        </p:nvSpPr>
        <p:spPr>
          <a:xfrm>
            <a:off x="630545" y="4447669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Daily</a:t>
            </a:r>
            <a:endParaRPr lang="en-GB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A3DFF4AB-D7DD-458F-B693-94348E93C6E9}"/>
              </a:ext>
            </a:extLst>
          </p:cNvPr>
          <p:cNvSpPr txBox="1"/>
          <p:nvPr/>
        </p:nvSpPr>
        <p:spPr>
          <a:xfrm>
            <a:off x="633457" y="3717032"/>
            <a:ext cx="19223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Sprint </a:t>
            </a:r>
            <a:r>
              <a:rPr lang="de-DE" dirty="0" err="1"/>
              <a:t>duration</a:t>
            </a:r>
            <a:r>
              <a:rPr lang="de-DE" dirty="0"/>
              <a:t> (</a:t>
            </a:r>
            <a:r>
              <a:rPr lang="de-DE" dirty="0" err="1"/>
              <a:t>colors</a:t>
            </a:r>
            <a:r>
              <a:rPr lang="de-DE" dirty="0"/>
              <a:t> </a:t>
            </a:r>
            <a:r>
              <a:rPr lang="de-DE" dirty="0" err="1"/>
              <a:t>alternating</a:t>
            </a:r>
            <a:r>
              <a:rPr lang="de-DE" dirty="0"/>
              <a:t>)</a:t>
            </a:r>
            <a:endParaRPr lang="en-GB" dirty="0"/>
          </a:p>
        </p:txBody>
      </p:sp>
      <p:pic>
        <p:nvPicPr>
          <p:cNvPr id="50" name="内容占位符 4">
            <a:extLst>
              <a:ext uri="{FF2B5EF4-FFF2-40B4-BE49-F238E27FC236}">
                <a16:creationId xmlns:a16="http://schemas.microsoft.com/office/drawing/2014/main" id="{749A10FB-6C10-4E3B-A1F5-FD62AB45D6F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333" y="3921314"/>
            <a:ext cx="5030205" cy="2459866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</p:pic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6F0982B9-79AF-4557-B56F-E4A091323C47}"/>
              </a:ext>
            </a:extLst>
          </p:cNvPr>
          <p:cNvSpPr/>
          <p:nvPr/>
        </p:nvSpPr>
        <p:spPr>
          <a:xfrm>
            <a:off x="7912621" y="4410072"/>
            <a:ext cx="1224136" cy="17399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Line 14">
            <a:extLst>
              <a:ext uri="{FF2B5EF4-FFF2-40B4-BE49-F238E27FC236}">
                <a16:creationId xmlns:a16="http://schemas.microsoft.com/office/drawing/2014/main" id="{41ED9E4C-052C-484F-A3B2-95689BEC29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3652" y="3068961"/>
            <a:ext cx="29573" cy="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61" name="Line 14">
            <a:extLst>
              <a:ext uri="{FF2B5EF4-FFF2-40B4-BE49-F238E27FC236}">
                <a16:creationId xmlns:a16="http://schemas.microsoft.com/office/drawing/2014/main" id="{DBB4BCC0-C5A9-4BF7-B328-8B56165725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2749" y="2492898"/>
            <a:ext cx="29573" cy="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59" name="Line 14">
            <a:extLst>
              <a:ext uri="{FF2B5EF4-FFF2-40B4-BE49-F238E27FC236}">
                <a16:creationId xmlns:a16="http://schemas.microsoft.com/office/drawing/2014/main" id="{456EE596-8DB3-4BB2-AF94-CCD02C174A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1842" y="2492898"/>
            <a:ext cx="29573" cy="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39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1AFEE346-210F-4BEC-A110-1DED908214E7}"/>
              </a:ext>
            </a:extLst>
          </p:cNvPr>
          <p:cNvSpPr/>
          <p:nvPr/>
        </p:nvSpPr>
        <p:spPr>
          <a:xfrm>
            <a:off x="474101" y="1982894"/>
            <a:ext cx="7338261" cy="14284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6266D5E-D14F-4D24-B268-4BDAB11797DD}"/>
              </a:ext>
            </a:extLst>
          </p:cNvPr>
          <p:cNvCxnSpPr>
            <a:cxnSpLocks/>
          </p:cNvCxnSpPr>
          <p:nvPr/>
        </p:nvCxnSpPr>
        <p:spPr>
          <a:xfrm>
            <a:off x="3159407" y="3061990"/>
            <a:ext cx="2153816" cy="697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F7229BCD-E580-4D61-AA32-05D3D323B2A9}"/>
              </a:ext>
            </a:extLst>
          </p:cNvPr>
          <p:cNvCxnSpPr>
            <a:cxnSpLocks/>
          </p:cNvCxnSpPr>
          <p:nvPr/>
        </p:nvCxnSpPr>
        <p:spPr>
          <a:xfrm>
            <a:off x="5313225" y="2507876"/>
            <a:ext cx="2153813" cy="0"/>
          </a:xfrm>
          <a:prstGeom prst="line">
            <a:avLst/>
          </a:prstGeom>
          <a:ln w="38100">
            <a:solidFill>
              <a:srgbClr val="EF7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05637657-E192-401E-9611-40E8B8958D0A}"/>
              </a:ext>
            </a:extLst>
          </p:cNvPr>
          <p:cNvCxnSpPr>
            <a:cxnSpLocks/>
          </p:cNvCxnSpPr>
          <p:nvPr/>
        </p:nvCxnSpPr>
        <p:spPr>
          <a:xfrm>
            <a:off x="1005596" y="2492896"/>
            <a:ext cx="2153813" cy="0"/>
          </a:xfrm>
          <a:prstGeom prst="line">
            <a:avLst/>
          </a:prstGeom>
          <a:ln w="38100">
            <a:solidFill>
              <a:srgbClr val="EF7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ine 14">
            <a:extLst>
              <a:ext uri="{FF2B5EF4-FFF2-40B4-BE49-F238E27FC236}">
                <a16:creationId xmlns:a16="http://schemas.microsoft.com/office/drawing/2014/main" id="{D72D0CE8-5A81-41AD-9D74-967F5C2EC93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37999" y="2494379"/>
            <a:ext cx="1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56" name="Line 14">
            <a:extLst>
              <a:ext uri="{FF2B5EF4-FFF2-40B4-BE49-F238E27FC236}">
                <a16:creationId xmlns:a16="http://schemas.microsoft.com/office/drawing/2014/main" id="{595D7236-3D7B-4736-9FD5-7EAB0053F3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9639" y="2494379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57" name="Line 14">
            <a:extLst>
              <a:ext uri="{FF2B5EF4-FFF2-40B4-BE49-F238E27FC236}">
                <a16:creationId xmlns:a16="http://schemas.microsoft.com/office/drawing/2014/main" id="{7D1A45A1-FD42-4B66-8E8A-2B58209D22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4034" y="2492472"/>
            <a:ext cx="29574" cy="2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60" name="Line 14">
            <a:extLst>
              <a:ext uri="{FF2B5EF4-FFF2-40B4-BE49-F238E27FC236}">
                <a16:creationId xmlns:a16="http://schemas.microsoft.com/office/drawing/2014/main" id="{50C604F5-570A-48BF-90A2-06592ECAA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1840" y="3053535"/>
            <a:ext cx="29574" cy="2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62" name="Line 14">
            <a:extLst>
              <a:ext uri="{FF2B5EF4-FFF2-40B4-BE49-F238E27FC236}">
                <a16:creationId xmlns:a16="http://schemas.microsoft.com/office/drawing/2014/main" id="{669D90EC-0A42-4EE0-8148-1748676B11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2506" y="2501350"/>
            <a:ext cx="29574" cy="2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65" name="Line 14">
            <a:extLst>
              <a:ext uri="{FF2B5EF4-FFF2-40B4-BE49-F238E27FC236}">
                <a16:creationId xmlns:a16="http://schemas.microsoft.com/office/drawing/2014/main" id="{ACDB391B-8A25-434E-9FD0-63D3A6E9D2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800" y="2492896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66" name="Line 14">
            <a:extLst>
              <a:ext uri="{FF2B5EF4-FFF2-40B4-BE49-F238E27FC236}">
                <a16:creationId xmlns:a16="http://schemas.microsoft.com/office/drawing/2014/main" id="{297E8FA3-9F2B-4784-AA1A-278EE4062A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736" y="2492896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69" name="Line 14">
            <a:extLst>
              <a:ext uri="{FF2B5EF4-FFF2-40B4-BE49-F238E27FC236}">
                <a16:creationId xmlns:a16="http://schemas.microsoft.com/office/drawing/2014/main" id="{1318C160-5F44-48AE-A7F3-3BC46746FC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672" y="2492896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71" name="Line 14">
            <a:extLst>
              <a:ext uri="{FF2B5EF4-FFF2-40B4-BE49-F238E27FC236}">
                <a16:creationId xmlns:a16="http://schemas.microsoft.com/office/drawing/2014/main" id="{190CC90E-F161-413D-98E2-D4CF442DC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7704" y="2492896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73" name="Line 14">
            <a:extLst>
              <a:ext uri="{FF2B5EF4-FFF2-40B4-BE49-F238E27FC236}">
                <a16:creationId xmlns:a16="http://schemas.microsoft.com/office/drawing/2014/main" id="{1961ADA8-7813-4227-8303-30F5A2CD6C6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98239" y="3062219"/>
            <a:ext cx="1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75" name="Line 14">
            <a:extLst>
              <a:ext uri="{FF2B5EF4-FFF2-40B4-BE49-F238E27FC236}">
                <a16:creationId xmlns:a16="http://schemas.microsoft.com/office/drawing/2014/main" id="{6AF1BA79-D751-45FF-87A8-96BC6548E5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9879" y="3062219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77" name="Line 14">
            <a:extLst>
              <a:ext uri="{FF2B5EF4-FFF2-40B4-BE49-F238E27FC236}">
                <a16:creationId xmlns:a16="http://schemas.microsoft.com/office/drawing/2014/main" id="{B7677106-6A8A-4CA8-A15A-B9B4EC8AEE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040" y="3060736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79" name="Line 14">
            <a:extLst>
              <a:ext uri="{FF2B5EF4-FFF2-40B4-BE49-F238E27FC236}">
                <a16:creationId xmlns:a16="http://schemas.microsoft.com/office/drawing/2014/main" id="{088F1739-D911-4308-9A0E-D466663640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5976" y="3060736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81" name="Line 14">
            <a:extLst>
              <a:ext uri="{FF2B5EF4-FFF2-40B4-BE49-F238E27FC236}">
                <a16:creationId xmlns:a16="http://schemas.microsoft.com/office/drawing/2014/main" id="{0990282B-D826-48F7-8826-631AF3C8C5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3060736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82" name="Line 14">
            <a:extLst>
              <a:ext uri="{FF2B5EF4-FFF2-40B4-BE49-F238E27FC236}">
                <a16:creationId xmlns:a16="http://schemas.microsoft.com/office/drawing/2014/main" id="{E688AAC8-0C21-4F5D-93ED-406DADE4F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7944" y="3060736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83" name="Line 14">
            <a:extLst>
              <a:ext uri="{FF2B5EF4-FFF2-40B4-BE49-F238E27FC236}">
                <a16:creationId xmlns:a16="http://schemas.microsoft.com/office/drawing/2014/main" id="{FD199C51-5458-4771-9ADF-BE9DD22B8AF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58479" y="2494379"/>
            <a:ext cx="1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84" name="Line 14">
            <a:extLst>
              <a:ext uri="{FF2B5EF4-FFF2-40B4-BE49-F238E27FC236}">
                <a16:creationId xmlns:a16="http://schemas.microsoft.com/office/drawing/2014/main" id="{B9225300-7D76-4DD3-AD2C-634664FF1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0119" y="2494379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86" name="Line 14">
            <a:extLst>
              <a:ext uri="{FF2B5EF4-FFF2-40B4-BE49-F238E27FC236}">
                <a16:creationId xmlns:a16="http://schemas.microsoft.com/office/drawing/2014/main" id="{23CB94AD-FD2D-476F-9780-B2B03FD87E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2280" y="2492896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87" name="Line 14">
            <a:extLst>
              <a:ext uri="{FF2B5EF4-FFF2-40B4-BE49-F238E27FC236}">
                <a16:creationId xmlns:a16="http://schemas.microsoft.com/office/drawing/2014/main" id="{92FE0B12-9F60-42E4-8D21-65C0C9AC80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216" y="2492896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90" name="Line 14">
            <a:extLst>
              <a:ext uri="{FF2B5EF4-FFF2-40B4-BE49-F238E27FC236}">
                <a16:creationId xmlns:a16="http://schemas.microsoft.com/office/drawing/2014/main" id="{2A3DB982-7998-4CF4-8020-91920B561B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152" y="2492896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91" name="Line 14">
            <a:extLst>
              <a:ext uri="{FF2B5EF4-FFF2-40B4-BE49-F238E27FC236}">
                <a16:creationId xmlns:a16="http://schemas.microsoft.com/office/drawing/2014/main" id="{1221BDAE-341D-4953-811A-046FC98B2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8184" y="2492896"/>
            <a:ext cx="0" cy="674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92" name="Line 14">
            <a:extLst>
              <a:ext uri="{FF2B5EF4-FFF2-40B4-BE49-F238E27FC236}">
                <a16:creationId xmlns:a16="http://schemas.microsoft.com/office/drawing/2014/main" id="{817E9FEE-5A6D-475E-AA1D-A766A0607D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3652" y="3068961"/>
            <a:ext cx="29573" cy="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93" name="Line 14">
            <a:extLst>
              <a:ext uri="{FF2B5EF4-FFF2-40B4-BE49-F238E27FC236}">
                <a16:creationId xmlns:a16="http://schemas.microsoft.com/office/drawing/2014/main" id="{65D42E85-76DD-450C-96C0-67D744A2F8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2749" y="2492898"/>
            <a:ext cx="29573" cy="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94" name="Line 14">
            <a:extLst>
              <a:ext uri="{FF2B5EF4-FFF2-40B4-BE49-F238E27FC236}">
                <a16:creationId xmlns:a16="http://schemas.microsoft.com/office/drawing/2014/main" id="{1366E379-596C-4BD5-BDA8-F36FB31F8F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1842" y="2492898"/>
            <a:ext cx="29573" cy="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268762"/>
            <a:ext cx="8604250" cy="719137"/>
          </a:xfrm>
        </p:spPr>
        <p:txBody>
          <a:bodyPr/>
          <a:lstStyle/>
          <a:p>
            <a:r>
              <a:rPr lang="en-US" noProof="0" dirty="0"/>
              <a:t> </a:t>
            </a:r>
            <a:r>
              <a:rPr lang="en-US" dirty="0"/>
              <a:t>Setup for the team projects: Exemplary event plan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F6BF1-DCA3-4BD3-AAFF-21AC5794A830}" type="slidenum">
              <a:rPr lang="en-AU">
                <a:solidFill>
                  <a:srgbClr val="FFFFFF"/>
                </a:solidFill>
              </a:rPr>
              <a:pPr>
                <a:defRPr/>
              </a:pPr>
              <a:t>28</a:t>
            </a:fld>
            <a:endParaRPr lang="en-AU">
              <a:solidFill>
                <a:srgbClr val="FFFFFF"/>
              </a:solidFill>
            </a:endParaRPr>
          </a:p>
        </p:txBody>
      </p:sp>
      <p:sp>
        <p:nvSpPr>
          <p:cNvPr id="38" name="Line 14">
            <a:extLst>
              <a:ext uri="{FF2B5EF4-FFF2-40B4-BE49-F238E27FC236}">
                <a16:creationId xmlns:a16="http://schemas.microsoft.com/office/drawing/2014/main" id="{FCD3F5C7-9D3C-4549-BFCE-8E5402217C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1448" y="4560644"/>
            <a:ext cx="29573" cy="1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39" name="Line 14">
            <a:extLst>
              <a:ext uri="{FF2B5EF4-FFF2-40B4-BE49-F238E27FC236}">
                <a16:creationId xmlns:a16="http://schemas.microsoft.com/office/drawing/2014/main" id="{176061F7-D927-496E-B6FD-250821536C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1449" y="4776668"/>
            <a:ext cx="29573" cy="1"/>
          </a:xfrm>
          <a:prstGeom prst="line">
            <a:avLst/>
          </a:prstGeom>
          <a:noFill/>
          <a:ln w="38100">
            <a:solidFill>
              <a:schemeClr val="accent5">
                <a:lumMod val="10000"/>
              </a:schemeClr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40" name="Line 14">
            <a:extLst>
              <a:ext uri="{FF2B5EF4-FFF2-40B4-BE49-F238E27FC236}">
                <a16:creationId xmlns:a16="http://schemas.microsoft.com/office/drawing/2014/main" id="{8B025FC9-3C89-41ED-8755-7F3D33CF7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449" y="4272613"/>
            <a:ext cx="29573" cy="1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1BC78F7D-95CB-4EA7-AA3B-C8AA76802438}"/>
              </a:ext>
            </a:extLst>
          </p:cNvPr>
          <p:cNvCxnSpPr>
            <a:cxnSpLocks/>
          </p:cNvCxnSpPr>
          <p:nvPr/>
        </p:nvCxnSpPr>
        <p:spPr>
          <a:xfrm>
            <a:off x="417430" y="3768555"/>
            <a:ext cx="28803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843C514B-4655-4770-A2B3-FF85A7A6D3F9}"/>
              </a:ext>
            </a:extLst>
          </p:cNvPr>
          <p:cNvCxnSpPr>
            <a:cxnSpLocks/>
          </p:cNvCxnSpPr>
          <p:nvPr/>
        </p:nvCxnSpPr>
        <p:spPr>
          <a:xfrm>
            <a:off x="417430" y="3876629"/>
            <a:ext cx="288032" cy="0"/>
          </a:xfrm>
          <a:prstGeom prst="line">
            <a:avLst/>
          </a:prstGeom>
          <a:ln w="38100">
            <a:solidFill>
              <a:srgbClr val="EF7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ine 14">
            <a:extLst>
              <a:ext uri="{FF2B5EF4-FFF2-40B4-BE49-F238E27FC236}">
                <a16:creationId xmlns:a16="http://schemas.microsoft.com/office/drawing/2014/main" id="{855D4359-7912-4C6F-9E10-1AB288A8C1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1449" y="4056589"/>
            <a:ext cx="29573" cy="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4E5AD3BA-3AEB-4C99-A060-492B2A50A8CB}"/>
              </a:ext>
            </a:extLst>
          </p:cNvPr>
          <p:cNvSpPr txBox="1"/>
          <p:nvPr/>
        </p:nvSpPr>
        <p:spPr>
          <a:xfrm>
            <a:off x="615793" y="3941553"/>
            <a:ext cx="18582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Sprint Review and </a:t>
            </a:r>
            <a:r>
              <a:rPr lang="de-DE" dirty="0" err="1"/>
              <a:t>Retrospective</a:t>
            </a:r>
            <a:endParaRPr lang="en-GB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6050471-9597-4EEF-9EEA-F074332B8128}"/>
              </a:ext>
            </a:extLst>
          </p:cNvPr>
          <p:cNvSpPr txBox="1"/>
          <p:nvPr/>
        </p:nvSpPr>
        <p:spPr>
          <a:xfrm>
            <a:off x="615793" y="4159049"/>
            <a:ext cx="9669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Sprint </a:t>
            </a:r>
            <a:r>
              <a:rPr lang="de-DE" dirty="0" err="1"/>
              <a:t>Planning</a:t>
            </a:r>
            <a:endParaRPr lang="en-GB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771D1D0-FEB7-47B2-ACFA-37DC23556A41}"/>
              </a:ext>
            </a:extLst>
          </p:cNvPr>
          <p:cNvSpPr txBox="1"/>
          <p:nvPr/>
        </p:nvSpPr>
        <p:spPr>
          <a:xfrm>
            <a:off x="615793" y="4665165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Grooming</a:t>
            </a:r>
            <a:endParaRPr lang="en-GB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1C2C419-C869-47B6-A434-5A8BEDFBEE42}"/>
              </a:ext>
            </a:extLst>
          </p:cNvPr>
          <p:cNvSpPr txBox="1"/>
          <p:nvPr/>
        </p:nvSpPr>
        <p:spPr>
          <a:xfrm>
            <a:off x="630545" y="4447669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Daily</a:t>
            </a:r>
            <a:endParaRPr lang="en-GB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A3DFF4AB-D7DD-458F-B693-94348E93C6E9}"/>
              </a:ext>
            </a:extLst>
          </p:cNvPr>
          <p:cNvSpPr txBox="1"/>
          <p:nvPr/>
        </p:nvSpPr>
        <p:spPr>
          <a:xfrm>
            <a:off x="633457" y="3717032"/>
            <a:ext cx="19223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Sprint </a:t>
            </a:r>
            <a:r>
              <a:rPr lang="de-DE" dirty="0" err="1"/>
              <a:t>duration</a:t>
            </a:r>
            <a:r>
              <a:rPr lang="de-DE" dirty="0"/>
              <a:t> (</a:t>
            </a:r>
            <a:r>
              <a:rPr lang="de-DE" dirty="0" err="1"/>
              <a:t>colors</a:t>
            </a:r>
            <a:r>
              <a:rPr lang="de-DE" dirty="0"/>
              <a:t> </a:t>
            </a:r>
            <a:r>
              <a:rPr lang="de-DE" dirty="0" err="1"/>
              <a:t>alternating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68" name="Line 14">
            <a:extLst>
              <a:ext uri="{FF2B5EF4-FFF2-40B4-BE49-F238E27FC236}">
                <a16:creationId xmlns:a16="http://schemas.microsoft.com/office/drawing/2014/main" id="{7F7BBEFD-C94C-4977-A939-CAE82BBBF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7719" y="2501121"/>
            <a:ext cx="1" cy="17"/>
          </a:xfrm>
          <a:prstGeom prst="line">
            <a:avLst/>
          </a:prstGeom>
          <a:noFill/>
          <a:ln w="38100">
            <a:solidFill>
              <a:schemeClr val="accent5">
                <a:lumMod val="10000"/>
              </a:schemeClr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67" name="Line 14">
            <a:extLst>
              <a:ext uri="{FF2B5EF4-FFF2-40B4-BE49-F238E27FC236}">
                <a16:creationId xmlns:a16="http://schemas.microsoft.com/office/drawing/2014/main" id="{12A635C5-1E96-429C-AA21-436B5E9361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7792" y="2494380"/>
            <a:ext cx="0" cy="6963"/>
          </a:xfrm>
          <a:prstGeom prst="line">
            <a:avLst/>
          </a:prstGeom>
          <a:noFill/>
          <a:ln w="38100">
            <a:solidFill>
              <a:schemeClr val="accent5">
                <a:lumMod val="10000"/>
              </a:schemeClr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sp>
        <p:nvSpPr>
          <p:cNvPr id="89" name="Line 14">
            <a:extLst>
              <a:ext uri="{FF2B5EF4-FFF2-40B4-BE49-F238E27FC236}">
                <a16:creationId xmlns:a16="http://schemas.microsoft.com/office/drawing/2014/main" id="{18703740-C9D3-49F3-B0B9-7A26107C5E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6043" y="2492897"/>
            <a:ext cx="29573" cy="1"/>
          </a:xfrm>
          <a:prstGeom prst="line">
            <a:avLst/>
          </a:prstGeom>
          <a:noFill/>
          <a:ln w="38100">
            <a:solidFill>
              <a:schemeClr val="accent5">
                <a:lumMod val="10000"/>
              </a:schemeClr>
            </a:solidFill>
            <a:round/>
            <a:headEnd type="oval" w="med" len="med"/>
            <a:tailEnd/>
          </a:ln>
        </p:spPr>
        <p:txBody>
          <a:bodyPr lIns="91367" tIns="45684" rIns="91367" bIns="45684"/>
          <a:lstStyle/>
          <a:p>
            <a:pPr algn="ctr" defTabSz="914034">
              <a:buClr>
                <a:srgbClr val="FF8000"/>
              </a:buClr>
              <a:buSzPct val="75000"/>
              <a:defRPr/>
            </a:pPr>
            <a:endParaRPr lang="en-AU" sz="1799" dirty="0">
              <a:solidFill>
                <a:srgbClr val="8F9092"/>
              </a:solidFill>
              <a:ea typeface="ＭＳ Ｐゴシック" charset="0"/>
              <a:cs typeface="Tahoma"/>
            </a:endParaRPr>
          </a:p>
        </p:txBody>
      </p:sp>
      <p:pic>
        <p:nvPicPr>
          <p:cNvPr id="50" name="内容占位符 4">
            <a:extLst>
              <a:ext uri="{FF2B5EF4-FFF2-40B4-BE49-F238E27FC236}">
                <a16:creationId xmlns:a16="http://schemas.microsoft.com/office/drawing/2014/main" id="{749A10FB-6C10-4E3B-A1F5-FD62AB45D6F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333" y="3921314"/>
            <a:ext cx="5030205" cy="2459866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</p:pic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6F0982B9-79AF-4557-B56F-E4A091323C47}"/>
              </a:ext>
            </a:extLst>
          </p:cNvPr>
          <p:cNvSpPr/>
          <p:nvPr/>
        </p:nvSpPr>
        <p:spPr>
          <a:xfrm>
            <a:off x="4563650" y="4515783"/>
            <a:ext cx="1224136" cy="17399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fik 9" descr="Fragezeichen">
            <a:extLst>
              <a:ext uri="{FF2B5EF4-FFF2-40B4-BE49-F238E27FC236}">
                <a16:creationId xmlns:a16="http://schemas.microsoft.com/office/drawing/2014/main" id="{5ED57EB4-9F29-464F-8530-4FA7C63C2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8864" y="4903111"/>
            <a:ext cx="686127" cy="68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11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Important things to share within the team and with 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Current status of the development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The prototype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Future features to be included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Distribution of efforts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Tracking of the things being done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Right now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Over the sprints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r>
              <a:rPr lang="en-US" sz="2000" noProof="0" dirty="0">
                <a:sym typeface="Wingdings" panose="05000000000000000000" pitchFamily="2" charset="2"/>
              </a:rPr>
              <a:t> Carefully maintain your management tool (e.g., Trello Board)  </a:t>
            </a:r>
            <a:endParaRPr lang="en-US" sz="2000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D964-BCA4-4114-A609-C1637E919B06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510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Agile development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Important factors according to agile approaches:</a:t>
            </a:r>
          </a:p>
          <a:p>
            <a:pPr lvl="1"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lang="en-US" noProof="0" dirty="0"/>
              <a:t>Communication</a:t>
            </a:r>
          </a:p>
          <a:p>
            <a:pPr lvl="1"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lang="en-US" noProof="0" dirty="0"/>
              <a:t>Running software</a:t>
            </a:r>
          </a:p>
          <a:p>
            <a:pPr lvl="1"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lang="en-US" noProof="0" dirty="0"/>
              <a:t>Collaboration with the customer</a:t>
            </a:r>
          </a:p>
          <a:p>
            <a:pPr lvl="1"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lang="en-US" noProof="0" dirty="0"/>
              <a:t>Flexibility to react to changing requirements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Minimize overhead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Each member of the team is responsible for the outcome of the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Small team (max. 10 people)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Short release cycles (a few weeks/months)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noProof="0" dirty="0"/>
          </a:p>
          <a:p>
            <a:pPr lvl="1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D964-BCA4-4114-A609-C1637E919B06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9516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0C993-FA41-49F9-A008-5A410BB6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Questions?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78D008-7B8E-4C8F-83A3-86B3264D5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D9DB48-00EB-4E7F-849E-EE78D2287F53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623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7F6E-74DC-4255-9CA9-43A1EF3E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Learnings from Previous </a:t>
            </a:r>
            <a:r>
              <a:rPr lang="en-US" dirty="0"/>
              <a:t>P</a:t>
            </a:r>
            <a:r>
              <a:rPr lang="en-US" noProof="0" dirty="0" err="1"/>
              <a:t>rojects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B9824-DC32-4A83-B0E7-9DA4ECE1B3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D9DB48-00EB-4E7F-849E-EE78D2287F53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6227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A213-2CBF-4D50-B238-D190F146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Some common 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B143A-81A1-4CA2-9579-EC7DB75C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Scrum is easy to understand, but hard to apply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Communication is key throughout the project to become a successful team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Especially in an entirely virtual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There might be a language barrier</a:t>
            </a:r>
          </a:p>
          <a:p>
            <a:pPr lvl="1"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If you do not understand each other, nobody else will</a:t>
            </a:r>
          </a:p>
          <a:p>
            <a:pPr lvl="1"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If something is unclear to you, ask</a:t>
            </a:r>
          </a:p>
          <a:p>
            <a:pPr lvl="2"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Test: Explain what you understood with your own words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Identify (technical) dependencies between tasks already during sprint planning</a:t>
            </a:r>
          </a:p>
          <a:p>
            <a:pPr lvl="1"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It is most likely that tasks will be assigned based on architectural elements</a:t>
            </a:r>
          </a:p>
          <a:p>
            <a:pPr lvl="1"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In theory, every member should develop features at every layer </a:t>
            </a:r>
          </a:p>
          <a:p>
            <a:pPr lvl="2"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(„Full-Stack Developer”)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A2459-8369-4815-A772-41EF287867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D964-BCA4-4114-A609-C1637E919B06}" type="slidenum">
              <a:rPr lang="de-DE" smtClean="0"/>
              <a:pPr>
                <a:defRPr/>
              </a:pPr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1364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A213-2CBF-4D50-B238-D190F146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Some common pitfalls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B143A-81A1-4CA2-9579-EC7DB75C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Decentralized development requires a shared code basis </a:t>
            </a:r>
            <a:r>
              <a:rPr lang="en-US" sz="1600" dirty="0">
                <a:sym typeface="Wingdings" panose="05000000000000000000" pitchFamily="2" charset="2"/>
              </a:rPr>
              <a:t> Git Repository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Keep in mind integration issues at the end of your sprint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Especially before milestones (including a runnable state)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A2459-8369-4815-A772-41EF287867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D964-BCA4-4114-A609-C1637E919B06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981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F507-521F-4689-BD0D-04D891FF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Some hints regarding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765D-C2A2-4F11-B9E9-5FF095AC8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Use „Pair Programming“ as early as possible to solve a task</a:t>
            </a:r>
          </a:p>
          <a:p>
            <a:pPr lvl="1"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You will learn from each other (strengths and weaknesses)</a:t>
            </a:r>
          </a:p>
          <a:p>
            <a:pPr lvl="1"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Afterwards, you will also know how to define a task so that the other person truly understands it</a:t>
            </a:r>
          </a:p>
          <a:p>
            <a:pPr lvl="1"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If not, you are likely to say „yes“ although you did not fully understand everything (this is called „sugarcoating“)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Communicate everything in an open way so that everybody can read it</a:t>
            </a:r>
          </a:p>
          <a:p>
            <a:pPr lvl="1"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No written communication between sub teams except for organizational issues </a:t>
            </a:r>
          </a:p>
          <a:p>
            <a:pPr lvl="1"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You may drop a „Daily“, and instead write a message each day in the group chat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Be open and work with a high degree of discipline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The whole team is responsible for the sprint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The individual team members are not only responsible for assigned tasks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B74E5-33BD-4691-9050-D2A5F7D149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D964-BCA4-4114-A609-C1637E919B06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504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C248-5F8F-4F59-AE7D-10C8BF58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Some hints regarding Burn-Down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6FBD1-3658-4766-AE1E-1971092C0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2058990"/>
            <a:ext cx="8209160" cy="71913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In the ideal world where you build software for a living, the burndown chart looks like …. (Source: Wikipedia)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3EA5F-59B0-4968-ADF8-2C88661BAB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D964-BCA4-4114-A609-C1637E919B06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1BDCCD42-4B70-44DD-8B83-1DBBCBA1E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89" y="2924946"/>
            <a:ext cx="7601422" cy="310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547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2473D-2D6C-401A-9E5E-5C2DDE33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Some hints regarding Burn-Down Charts from past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087EE-6275-4119-BFFF-A71D613538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D964-BCA4-4114-A609-C1637E919B06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930FB4E-EFB5-4E2B-BFA9-3C24E9EB00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2" y="2276872"/>
            <a:ext cx="8099439" cy="347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61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2473D-2D6C-401A-9E5E-5C2DDE33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Some hints regarding Burn-Down Charts from past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087EE-6275-4119-BFFF-A71D613538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D964-BCA4-4114-A609-C1637E919B06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5EE0A8-88C7-4BE2-A399-8A6341291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24" y="1987897"/>
            <a:ext cx="7740352" cy="382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23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2473D-2D6C-401A-9E5E-5C2DDE33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Some hints regarding Burn-Down Charts from past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087EE-6275-4119-BFFF-A71D613538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D964-BCA4-4114-A609-C1637E919B06}" type="slidenum">
              <a:rPr lang="de-DE" smtClean="0"/>
              <a:pPr>
                <a:defRPr/>
              </a:pPr>
              <a:t>38</a:t>
            </a:fld>
            <a:endParaRPr lang="de-DE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64796D8F-F146-44CB-A273-3DC65EF7B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48" y="1992996"/>
            <a:ext cx="7308304" cy="393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822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2473D-2D6C-401A-9E5E-5C2DDE33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Some hints regarding Burn-Down Charts from past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087EE-6275-4119-BFFF-A71D613538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D964-BCA4-4114-A609-C1637E919B06}" type="slidenum">
              <a:rPr lang="de-DE" smtClean="0"/>
              <a:pPr>
                <a:defRPr/>
              </a:pPr>
              <a:t>39</a:t>
            </a:fld>
            <a:endParaRPr lang="de-DE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675B5B4-32B1-437B-8BF5-7FC6E2EC5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84" y="1987899"/>
            <a:ext cx="7881432" cy="405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9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Scrum in a nutshell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Lightweight project management framework for agile software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The core element is a short and continuous product iteration (sprint)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Small teams</a:t>
            </a:r>
          </a:p>
          <a:p>
            <a:pPr lvl="1"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lang="en-US" noProof="0" dirty="0"/>
              <a:t>Self-organizing</a:t>
            </a:r>
          </a:p>
          <a:p>
            <a:pPr lvl="1"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lang="en-US" noProof="0" dirty="0"/>
              <a:t>Collaborating</a:t>
            </a:r>
          </a:p>
          <a:p>
            <a:pPr lvl="1"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lang="en-US" noProof="0" dirty="0"/>
              <a:t>Communicating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A small number of artifacts, roles, and events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noProof="0" dirty="0"/>
          </a:p>
          <a:p>
            <a:pPr lvl="1">
              <a:buFont typeface="Arial" panose="020B0604020202020204" pitchFamily="34" charset="0"/>
              <a:buChar char="•"/>
            </a:pPr>
            <a:endParaRPr lang="en-US" noProof="0" dirty="0"/>
          </a:p>
          <a:p>
            <a:pPr lvl="1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D964-BCA4-4114-A609-C1637E919B06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63524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0C993-FA41-49F9-A008-5A410BB6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Questions?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78D008-7B8E-4C8F-83A3-86B3264D5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D9DB48-00EB-4E7F-849E-EE78D2287F53}" type="slidenum">
              <a:rPr lang="de-DE" smtClean="0"/>
              <a:pPr>
                <a:defRPr/>
              </a:pPr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286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0C993-FA41-49F9-A008-5A410BB6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Thanks for your attention </a:t>
            </a:r>
            <a:r>
              <a:rPr lang="en-US" noProof="0" dirty="0">
                <a:sym typeface="Wingdings" panose="05000000000000000000" pitchFamily="2" charset="2"/>
              </a:rPr>
              <a:t></a:t>
            </a:r>
            <a:endParaRPr lang="en-US" noProof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78D008-7B8E-4C8F-83A3-86B3264D5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D9DB48-00EB-4E7F-849E-EE78D2287F53}" type="slidenum">
              <a:rPr lang="de-DE" smtClean="0"/>
              <a:pPr>
                <a:defRPr/>
              </a:pPr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8169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0C993-FA41-49F9-A008-5A410BB6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0" dirty="0"/>
              <a:t>Project specific coordination</a:t>
            </a:r>
            <a:endParaRPr lang="en-US" noProof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78D008-7B8E-4C8F-83A3-86B3264D5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D9DB48-00EB-4E7F-849E-EE78D2287F53}" type="slidenum">
              <a:rPr lang="de-DE" smtClean="0"/>
              <a:pPr>
                <a:defRPr/>
              </a:pPr>
              <a:t>42</a:t>
            </a:fld>
            <a:endParaRPr lang="de-D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CFE549-A2AF-48F1-805D-EFC9B817210C}"/>
              </a:ext>
            </a:extLst>
          </p:cNvPr>
          <p:cNvSpPr txBox="1">
            <a:spLocks/>
          </p:cNvSpPr>
          <p:nvPr/>
        </p:nvSpPr>
        <p:spPr>
          <a:xfrm>
            <a:off x="395289" y="4365104"/>
            <a:ext cx="8209160" cy="20880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38163" indent="-179388" algn="l" rtl="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EF7B00"/>
              </a:buClr>
              <a:buFont typeface="Wingdings" pitchFamily="2" charset="2"/>
              <a:buChar char="§"/>
              <a:defRPr sz="1700">
                <a:solidFill>
                  <a:srgbClr val="000000"/>
                </a:solidFill>
                <a:latin typeface="+mn-lt"/>
                <a:cs typeface="+mn-cs"/>
              </a:defRPr>
            </a:lvl2pPr>
            <a:lvl3pPr marL="898525" indent="-180975" algn="l" rtl="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EF7B00"/>
              </a:buClr>
              <a:buFont typeface="Wingdings" pitchFamily="2" charset="2"/>
              <a:buChar char="§"/>
              <a:defRPr sz="1700">
                <a:solidFill>
                  <a:srgbClr val="000000"/>
                </a:solidFill>
                <a:latin typeface="+mn-lt"/>
                <a:cs typeface="+mn-cs"/>
              </a:defRPr>
            </a:lvl3pPr>
            <a:lvl4pPr marL="1257300" indent="-179388" algn="l" rtl="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EF7B00"/>
              </a:buClr>
              <a:buFont typeface="Wingdings" pitchFamily="2" charset="2"/>
              <a:buChar char="§"/>
              <a:defRPr sz="1700">
                <a:solidFill>
                  <a:srgbClr val="000000"/>
                </a:solidFill>
                <a:latin typeface="+mn-lt"/>
                <a:cs typeface="+mn-cs"/>
              </a:defRPr>
            </a:lvl4pPr>
            <a:lvl5pPr marL="1611313" indent="-174625" algn="l" rtl="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EF7B00"/>
              </a:buClr>
              <a:buFont typeface="Wingdings" pitchFamily="2" charset="2"/>
              <a:buChar char="§"/>
              <a:defRPr sz="1700">
                <a:solidFill>
                  <a:srgbClr val="000000"/>
                </a:solidFill>
                <a:latin typeface="+mn-lt"/>
                <a:cs typeface="+mn-cs"/>
              </a:defRPr>
            </a:lvl5pPr>
            <a:lvl6pPr marL="2068513" indent="-174625" algn="l" rtl="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EF7B00"/>
              </a:buClr>
              <a:buFont typeface="Wingdings" pitchFamily="2" charset="2"/>
              <a:buChar char="§"/>
              <a:defRPr sz="1700">
                <a:solidFill>
                  <a:srgbClr val="8F9092"/>
                </a:solidFill>
                <a:latin typeface="+mn-lt"/>
                <a:cs typeface="+mn-cs"/>
              </a:defRPr>
            </a:lvl6pPr>
            <a:lvl7pPr marL="2525713" indent="-174625" algn="l" rtl="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EF7B00"/>
              </a:buClr>
              <a:buFont typeface="Wingdings" pitchFamily="2" charset="2"/>
              <a:buChar char="§"/>
              <a:defRPr sz="1700">
                <a:solidFill>
                  <a:srgbClr val="8F9092"/>
                </a:solidFill>
                <a:latin typeface="+mn-lt"/>
                <a:cs typeface="+mn-cs"/>
              </a:defRPr>
            </a:lvl7pPr>
            <a:lvl8pPr marL="2982913" indent="-174625" algn="l" rtl="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EF7B00"/>
              </a:buClr>
              <a:buFont typeface="Wingdings" pitchFamily="2" charset="2"/>
              <a:buChar char="§"/>
              <a:defRPr sz="1700">
                <a:solidFill>
                  <a:srgbClr val="8F9092"/>
                </a:solidFill>
                <a:latin typeface="+mn-lt"/>
                <a:cs typeface="+mn-cs"/>
              </a:defRPr>
            </a:lvl8pPr>
            <a:lvl9pPr marL="3440113" indent="-174625" algn="l" rtl="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EF7B00"/>
              </a:buClr>
              <a:buFont typeface="Wingdings" pitchFamily="2" charset="2"/>
              <a:buChar char="§"/>
              <a:defRPr sz="1700">
                <a:solidFill>
                  <a:srgbClr val="8F9092"/>
                </a:solidFill>
                <a:latin typeface="+mn-lt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000" kern="0" dirty="0"/>
              <a:t>Possibility to use the remaining time for clarifying project specific Scrum aspects together with your supervisor…</a:t>
            </a:r>
          </a:p>
        </p:txBody>
      </p:sp>
    </p:spTree>
    <p:extLst>
      <p:ext uri="{BB962C8B-B14F-4D97-AF65-F5344CB8AC3E}">
        <p14:creationId xmlns:p14="http://schemas.microsoft.com/office/powerpoint/2010/main" val="38913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72F8A-A554-4007-A664-56B3E42E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39853"/>
            <a:ext cx="8604250" cy="719137"/>
          </a:xfrm>
        </p:spPr>
        <p:txBody>
          <a:bodyPr/>
          <a:lstStyle/>
          <a:p>
            <a:r>
              <a:rPr lang="en-US" noProof="0" dirty="0"/>
              <a:t>Scrum: Roles, Events and Artifacts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AA26FF-57A1-4F5A-B347-C0055150A3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D964-BCA4-4114-A609-C1637E919B06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43C9B1C3-8F41-48EE-B0CF-EA3219B9A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443289"/>
              </p:ext>
            </p:extLst>
          </p:nvPr>
        </p:nvGraphicFramePr>
        <p:xfrm>
          <a:off x="395290" y="2058988"/>
          <a:ext cx="8208963" cy="213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21">
                  <a:extLst>
                    <a:ext uri="{9D8B030D-6E8A-4147-A177-3AD203B41FA5}">
                      <a16:colId xmlns:a16="http://schemas.microsoft.com/office/drawing/2014/main" val="213863257"/>
                    </a:ext>
                  </a:extLst>
                </a:gridCol>
                <a:gridCol w="2736321">
                  <a:extLst>
                    <a:ext uri="{9D8B030D-6E8A-4147-A177-3AD203B41FA5}">
                      <a16:colId xmlns:a16="http://schemas.microsoft.com/office/drawing/2014/main" val="2385514978"/>
                    </a:ext>
                  </a:extLst>
                </a:gridCol>
                <a:gridCol w="2736321">
                  <a:extLst>
                    <a:ext uri="{9D8B030D-6E8A-4147-A177-3AD203B41FA5}">
                      <a16:colId xmlns:a16="http://schemas.microsoft.com/office/drawing/2014/main" val="410629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Roles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Events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Artifacts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194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>
                          <a:solidFill>
                            <a:srgbClr val="000000"/>
                          </a:solidFill>
                        </a:rPr>
                        <a:t>Product</a:t>
                      </a:r>
                      <a:r>
                        <a:rPr lang="de-DE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000000"/>
                          </a:solidFill>
                        </a:rPr>
                        <a:t>Owner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>
                          <a:solidFill>
                            <a:srgbClr val="000000"/>
                          </a:solidFill>
                        </a:rPr>
                        <a:t>Scrum</a:t>
                      </a:r>
                      <a:r>
                        <a:rPr lang="de-DE" dirty="0">
                          <a:solidFill>
                            <a:srgbClr val="000000"/>
                          </a:solidFill>
                        </a:rPr>
                        <a:t> Master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>
                          <a:solidFill>
                            <a:srgbClr val="000000"/>
                          </a:solidFill>
                        </a:rPr>
                        <a:t>Team(-</a:t>
                      </a:r>
                      <a:r>
                        <a:rPr lang="de-DE" dirty="0" err="1">
                          <a:solidFill>
                            <a:srgbClr val="000000"/>
                          </a:solidFill>
                        </a:rPr>
                        <a:t>member</a:t>
                      </a:r>
                      <a:r>
                        <a:rPr lang="de-DE" dirty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dirty="0">
                          <a:solidFill>
                            <a:srgbClr val="000000"/>
                          </a:solidFill>
                        </a:rPr>
                        <a:t>Sprint planning</a:t>
                      </a:r>
                    </a:p>
                    <a:p>
                      <a:pPr marL="28575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dirty="0">
                          <a:solidFill>
                            <a:srgbClr val="000000"/>
                          </a:solidFill>
                        </a:rPr>
                        <a:t>Daily</a:t>
                      </a:r>
                    </a:p>
                    <a:p>
                      <a:pPr marL="28575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dirty="0">
                          <a:solidFill>
                            <a:srgbClr val="000000"/>
                          </a:solidFill>
                        </a:rPr>
                        <a:t>Sprint review</a:t>
                      </a:r>
                    </a:p>
                    <a:p>
                      <a:pPr marL="28575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dirty="0">
                          <a:solidFill>
                            <a:srgbClr val="000000"/>
                          </a:solidFill>
                        </a:rPr>
                        <a:t>Sprint retrospective</a:t>
                      </a:r>
                    </a:p>
                    <a:p>
                      <a:pPr marL="28575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dirty="0">
                          <a:solidFill>
                            <a:srgbClr val="000000"/>
                          </a:solidFill>
                        </a:rPr>
                        <a:t>(Grooming)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dirty="0">
                          <a:solidFill>
                            <a:srgbClr val="000000"/>
                          </a:solidFill>
                        </a:rPr>
                        <a:t>Product backlog</a:t>
                      </a:r>
                    </a:p>
                    <a:p>
                      <a:pPr marL="28575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dirty="0">
                          <a:solidFill>
                            <a:srgbClr val="000000"/>
                          </a:solidFill>
                        </a:rPr>
                        <a:t>Sprint backlog</a:t>
                      </a:r>
                    </a:p>
                    <a:p>
                      <a:pPr marL="28575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dirty="0">
                          <a:solidFill>
                            <a:srgbClr val="000000"/>
                          </a:solidFill>
                        </a:rPr>
                        <a:t>Burndown report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03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16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Scrum Workflow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US" noProof="0" dirty="0"/>
          </a:p>
          <a:p>
            <a:pPr lvl="1">
              <a:buFont typeface="Arial" panose="020B0604020202020204" pitchFamily="34" charset="0"/>
              <a:buChar char="•"/>
            </a:pPr>
            <a:endParaRPr lang="en-US" noProof="0" dirty="0"/>
          </a:p>
          <a:p>
            <a:pPr lvl="1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D964-BCA4-4114-A609-C1637E919B06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9B9CC5A-EF87-4BFD-B49D-B2F08F3FC71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4" y="2075508"/>
            <a:ext cx="823912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593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Scrum: Roles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noProof="0" dirty="0"/>
              <a:t>Product owner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Single point of contact for stakeholders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Responsible for requirements management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Provides user stories</a:t>
            </a:r>
            <a:endParaRPr lang="en-US" noProof="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noProof="0" dirty="0"/>
              <a:t>provides priorities for the tasks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Responsible for release management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noProof="0" dirty="0"/>
              <a:t>Sets up release dates for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Interface between customer and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Tracks the progress of the project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noProof="0" dirty="0"/>
          </a:p>
          <a:p>
            <a:pPr lvl="1">
              <a:buFont typeface="Arial" panose="020B0604020202020204" pitchFamily="34" charset="0"/>
              <a:buChar char="•"/>
            </a:pPr>
            <a:endParaRPr lang="en-US" noProof="0" dirty="0"/>
          </a:p>
          <a:p>
            <a:pPr lvl="1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D964-BCA4-4114-A609-C1637E919B06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903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Scrum: Roles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noProof="0" dirty="0"/>
              <a:t>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Up to 10 members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Interdisciplinary backgrounds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noProof="0" dirty="0"/>
              <a:t>Backend, frontend, testing, design, architect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Self-organizing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Members are committed to the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Decides on task complexities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 noProof="0" dirty="0"/>
              <a:t>.g., Planning poker, discussing the tasks,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Responsible to deliver the current sprint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noProof="0" dirty="0"/>
          </a:p>
          <a:p>
            <a:pPr lvl="1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D964-BCA4-4114-A609-C1637E919B06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5256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Scrum: Roles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noProof="0" dirty="0"/>
              <a:t>Scrum master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Responsible for the scrum 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Takes care of obstacles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noProof="0" dirty="0"/>
              <a:t>e.g. missing accounts, documents, contacts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Not an Authority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Can also be a part-time member of the development team, or scrum master for multiple teams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noProof="0" dirty="0"/>
          </a:p>
          <a:p>
            <a:pPr lvl="2">
              <a:buFont typeface="Arial" panose="020B0604020202020204" pitchFamily="34" charset="0"/>
              <a:buChar char="•"/>
            </a:pPr>
            <a:endParaRPr lang="en-US" noProof="0" dirty="0"/>
          </a:p>
          <a:p>
            <a:pPr lvl="1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D964-BCA4-4114-A609-C1637E919B06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9478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enutzerdefiniertes Design">
  <a:themeElements>
    <a:clrScheme name="Benutzerdefiniertes Design 13">
      <a:dk1>
        <a:srgbClr val="8F9092"/>
      </a:dk1>
      <a:lt1>
        <a:srgbClr val="FFFFFF"/>
      </a:lt1>
      <a:dk2>
        <a:srgbClr val="99C555"/>
      </a:dk2>
      <a:lt2>
        <a:srgbClr val="808080"/>
      </a:lt2>
      <a:accent1>
        <a:srgbClr val="B5D483"/>
      </a:accent1>
      <a:accent2>
        <a:srgbClr val="8F9092"/>
      </a:accent2>
      <a:accent3>
        <a:srgbClr val="FFFFFF"/>
      </a:accent3>
      <a:accent4>
        <a:srgbClr val="797A7C"/>
      </a:accent4>
      <a:accent5>
        <a:srgbClr val="D7E6C1"/>
      </a:accent5>
      <a:accent6>
        <a:srgbClr val="818284"/>
      </a:accent6>
      <a:hlink>
        <a:srgbClr val="EF7B00"/>
      </a:hlink>
      <a:folHlink>
        <a:srgbClr val="99CC00"/>
      </a:folHlink>
    </a:clrScheme>
    <a:fontScheme name="Benutzerdefiniertes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3">
        <a:dk1>
          <a:srgbClr val="8F9092"/>
        </a:dk1>
        <a:lt1>
          <a:srgbClr val="FFFFFF"/>
        </a:lt1>
        <a:dk2>
          <a:srgbClr val="99C555"/>
        </a:dk2>
        <a:lt2>
          <a:srgbClr val="808080"/>
        </a:lt2>
        <a:accent1>
          <a:srgbClr val="B5D483"/>
        </a:accent1>
        <a:accent2>
          <a:srgbClr val="8F9092"/>
        </a:accent2>
        <a:accent3>
          <a:srgbClr val="FFFFFF"/>
        </a:accent3>
        <a:accent4>
          <a:srgbClr val="797A7C"/>
        </a:accent4>
        <a:accent5>
          <a:srgbClr val="D7E6C1"/>
        </a:accent5>
        <a:accent6>
          <a:srgbClr val="818284"/>
        </a:accent6>
        <a:hlink>
          <a:srgbClr val="EF7B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afb226-e6ef-4265-9d5b-188f80842134">
      <Terms xmlns="http://schemas.microsoft.com/office/infopath/2007/PartnerControls"/>
    </lcf76f155ced4ddcb4097134ff3c332f>
    <TaxCatchAll xmlns="34846025-5ad2-491a-be09-ff55cffdd9f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4A02B42993BA34B91F637008893273C" ma:contentTypeVersion="11" ma:contentTypeDescription="Ein neues Dokument erstellen." ma:contentTypeScope="" ma:versionID="340d0b84ef47259c9127788306e9b7b4">
  <xsd:schema xmlns:xsd="http://www.w3.org/2001/XMLSchema" xmlns:xs="http://www.w3.org/2001/XMLSchema" xmlns:p="http://schemas.microsoft.com/office/2006/metadata/properties" xmlns:ns2="03afb226-e6ef-4265-9d5b-188f80842134" xmlns:ns3="34846025-5ad2-491a-be09-ff55cffdd9fe" targetNamespace="http://schemas.microsoft.com/office/2006/metadata/properties" ma:root="true" ma:fieldsID="ee60c9d8a34a424cfe8a4e0166cf7411" ns2:_="" ns3:_="">
    <xsd:import namespace="03afb226-e6ef-4265-9d5b-188f80842134"/>
    <xsd:import namespace="34846025-5ad2-491a-be09-ff55cffdd9f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afb226-e6ef-4265-9d5b-188f80842134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ildmarkierungen" ma:readOnly="false" ma:fieldId="{5cf76f15-5ced-4ddc-b409-7134ff3c332f}" ma:taxonomyMulti="true" ma:sspId="b0c8a947-dd03-4ed5-aa0d-4057d202889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846025-5ad2-491a-be09-ff55cffdd9f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ae149f57-44de-4745-b018-5d47937bc946}" ma:internalName="TaxCatchAll" ma:showField="CatchAllData" ma:web="34846025-5ad2-491a-be09-ff55cffdd9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697C1E-2C64-49A8-B0B7-1880876C82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6C441E-8334-42C0-8645-CAB11FC6ABF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d54586a-05a5-45d6-bdf6-63205d6b5cb9"/>
    <ds:schemaRef ds:uri="http://purl.org/dc/elements/1.1/"/>
    <ds:schemaRef ds:uri="http://schemas.microsoft.com/office/2006/metadata/properties"/>
    <ds:schemaRef ds:uri="e47199d9-4cb2-4c9a-87d1-4b10d6323975"/>
    <ds:schemaRef ds:uri="http://www.w3.org/XML/1998/namespace"/>
    <ds:schemaRef ds:uri="http://purl.org/dc/dcmitype/"/>
    <ds:schemaRef ds:uri="03afb226-e6ef-4265-9d5b-188f80842134"/>
    <ds:schemaRef ds:uri="34846025-5ad2-491a-be09-ff55cffdd9fe"/>
  </ds:schemaRefs>
</ds:datastoreItem>
</file>

<file path=customXml/itemProps3.xml><?xml version="1.0" encoding="utf-8"?>
<ds:datastoreItem xmlns:ds="http://schemas.openxmlformats.org/officeDocument/2006/customXml" ds:itemID="{86640396-C58D-4644-A3A2-B80B21DB4A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afb226-e6ef-4265-9d5b-188f80842134"/>
    <ds:schemaRef ds:uri="34846025-5ad2-491a-be09-ff55cffdd9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1668</Words>
  <Application>Microsoft Macintosh PowerPoint</Application>
  <PresentationFormat>On-screen Show (4:3)</PresentationFormat>
  <Paragraphs>353</Paragraphs>
  <Slides>42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ＭＳ Ｐゴシック</vt:lpstr>
      <vt:lpstr>Arial</vt:lpstr>
      <vt:lpstr>Calibri</vt:lpstr>
      <vt:lpstr>Calibri Light</vt:lpstr>
      <vt:lpstr>Wingdings</vt:lpstr>
      <vt:lpstr>Benutzerdefiniertes Design</vt:lpstr>
      <vt:lpstr>1_Benutzerdefiniertes Design</vt:lpstr>
      <vt:lpstr>2_Benutzerdefiniertes Design</vt:lpstr>
      <vt:lpstr>think-cell Folie</vt:lpstr>
      <vt:lpstr>Agile Project Management – SCRUM Introduction</vt:lpstr>
      <vt:lpstr>Agenda</vt:lpstr>
      <vt:lpstr>Agile development</vt:lpstr>
      <vt:lpstr>Scrum in a nutshell</vt:lpstr>
      <vt:lpstr>Scrum: Roles, Events and Artifacts</vt:lpstr>
      <vt:lpstr>Scrum Workflow</vt:lpstr>
      <vt:lpstr>Scrum: Roles</vt:lpstr>
      <vt:lpstr>Scrum: Roles</vt:lpstr>
      <vt:lpstr>Scrum: Roles</vt:lpstr>
      <vt:lpstr>Scrum: Artifacts</vt:lpstr>
      <vt:lpstr>Scrum: Artifacts</vt:lpstr>
      <vt:lpstr>Scrum: Artifacts</vt:lpstr>
      <vt:lpstr>Scrum: Artifacts</vt:lpstr>
      <vt:lpstr>Scrum: Events</vt:lpstr>
      <vt:lpstr>Excursion: Estimation of task complexity</vt:lpstr>
      <vt:lpstr>Scrum: Events</vt:lpstr>
      <vt:lpstr>Scrum: Events</vt:lpstr>
      <vt:lpstr>Scrum: Events</vt:lpstr>
      <vt:lpstr>Questions?</vt:lpstr>
      <vt:lpstr>Our setup for the team projects</vt:lpstr>
      <vt:lpstr>Setup for the team projects: Main Board</vt:lpstr>
      <vt:lpstr>Setup for the team projects: Result Board</vt:lpstr>
      <vt:lpstr>Setup for the team projects</vt:lpstr>
      <vt:lpstr> Setup for the team projects: Exemplary event plan</vt:lpstr>
      <vt:lpstr> Setup for the team projects: Exemplary event plan</vt:lpstr>
      <vt:lpstr> Setup for the team projects: Exemplary event plan</vt:lpstr>
      <vt:lpstr> Setup for the team projects: Exemplary event plan</vt:lpstr>
      <vt:lpstr> Setup for the team projects: Exemplary event plan</vt:lpstr>
      <vt:lpstr>Important things to share within the team and with us</vt:lpstr>
      <vt:lpstr>Questions?</vt:lpstr>
      <vt:lpstr>Learnings from Previous Projects</vt:lpstr>
      <vt:lpstr>Some common pitfalls</vt:lpstr>
      <vt:lpstr>Some common pitfalls (cont’d)</vt:lpstr>
      <vt:lpstr>Some hints regarding collaboration</vt:lpstr>
      <vt:lpstr>Some hints regarding Burn-Down Charts</vt:lpstr>
      <vt:lpstr>Some hints regarding Burn-Down Charts from past project</vt:lpstr>
      <vt:lpstr>Some hints regarding Burn-Down Charts from past project</vt:lpstr>
      <vt:lpstr>Some hints regarding Burn-Down Charts from past project</vt:lpstr>
      <vt:lpstr>Some hints regarding Burn-Down Charts from past project</vt:lpstr>
      <vt:lpstr>Questions?</vt:lpstr>
      <vt:lpstr>Thanks for your attention </vt:lpstr>
      <vt:lpstr>Project specific coordination</vt:lpstr>
    </vt:vector>
  </TitlesOfParts>
  <Company>trio-group communication &amp; marketing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c.faulhaber</dc:creator>
  <cp:lastModifiedBy>Janis Zenkner</cp:lastModifiedBy>
  <cp:revision>1726</cp:revision>
  <cp:lastPrinted>2015-03-02T07:53:34Z</cp:lastPrinted>
  <dcterms:created xsi:type="dcterms:W3CDTF">2011-05-04T08:43:47Z</dcterms:created>
  <dcterms:modified xsi:type="dcterms:W3CDTF">2025-03-18T09:46:20Z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0x010100F4A02B42993BA34B91F637008893273C</vt:lpwstr>
  </property>
</Properties>
</file>