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939E1-EE5C-4785-964A-E40450FCCC20}"/>
              </a:ext>
            </a:extLst>
          </p:cNvPr>
          <p:cNvSpPr>
            <a:spLocks noGrp="1"/>
          </p:cNvSpPr>
          <p:nvPr>
            <p:ph type="ctrTitle"/>
          </p:nvPr>
        </p:nvSpPr>
        <p:spPr/>
        <p:txBody>
          <a:bodyPr/>
          <a:lstStyle/>
          <a:p>
            <a:r>
              <a:rPr lang="pt-BR" dirty="0" err="1"/>
              <a:t>Recomender</a:t>
            </a:r>
            <a:r>
              <a:rPr lang="pt-BR" dirty="0"/>
              <a:t> system for </a:t>
            </a:r>
            <a:r>
              <a:rPr lang="pt-BR" dirty="0" err="1"/>
              <a:t>groceries</a:t>
            </a:r>
            <a:r>
              <a:rPr lang="pt-BR" dirty="0"/>
              <a:t> </a:t>
            </a:r>
            <a:r>
              <a:rPr lang="pt-BR" dirty="0" err="1"/>
              <a:t>contractor</a:t>
            </a:r>
            <a:endParaRPr lang="pt-BR" dirty="0"/>
          </a:p>
        </p:txBody>
      </p:sp>
      <p:sp>
        <p:nvSpPr>
          <p:cNvPr id="3" name="Subtítulo 2">
            <a:extLst>
              <a:ext uri="{FF2B5EF4-FFF2-40B4-BE49-F238E27FC236}">
                <a16:creationId xmlns:a16="http://schemas.microsoft.com/office/drawing/2014/main" id="{B28271BD-FA4C-4B38-B007-6B1BB6CF9488}"/>
              </a:ext>
            </a:extLst>
          </p:cNvPr>
          <p:cNvSpPr>
            <a:spLocks noGrp="1"/>
          </p:cNvSpPr>
          <p:nvPr>
            <p:ph type="subTitle" idx="1"/>
          </p:nvPr>
        </p:nvSpPr>
        <p:spPr/>
        <p:txBody>
          <a:bodyPr/>
          <a:lstStyle/>
          <a:p>
            <a:r>
              <a:rPr lang="pt-BR" dirty="0" err="1"/>
              <a:t>Applied</a:t>
            </a:r>
            <a:r>
              <a:rPr lang="pt-BR" dirty="0"/>
              <a:t> Data Science </a:t>
            </a:r>
            <a:r>
              <a:rPr lang="pt-BR" dirty="0" err="1"/>
              <a:t>Capstone</a:t>
            </a:r>
            <a:endParaRPr lang="pt-BR" dirty="0"/>
          </a:p>
        </p:txBody>
      </p:sp>
    </p:spTree>
    <p:extLst>
      <p:ext uri="{BB962C8B-B14F-4D97-AF65-F5344CB8AC3E}">
        <p14:creationId xmlns:p14="http://schemas.microsoft.com/office/powerpoint/2010/main" val="12689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2E286-B06C-4FC1-85E9-E073EEDB0D5A}"/>
              </a:ext>
            </a:extLst>
          </p:cNvPr>
          <p:cNvSpPr>
            <a:spLocks noGrp="1"/>
          </p:cNvSpPr>
          <p:nvPr>
            <p:ph type="title"/>
          </p:nvPr>
        </p:nvSpPr>
        <p:spPr/>
        <p:txBody>
          <a:bodyPr/>
          <a:lstStyle/>
          <a:p>
            <a:r>
              <a:rPr lang="pt-BR" dirty="0"/>
              <a:t>Business </a:t>
            </a:r>
            <a:r>
              <a:rPr lang="pt-BR" dirty="0" err="1"/>
              <a:t>Problem</a:t>
            </a:r>
            <a:r>
              <a:rPr lang="pt-BR" dirty="0"/>
              <a:t> (</a:t>
            </a:r>
            <a:r>
              <a:rPr lang="pt-BR" dirty="0" err="1"/>
              <a:t>Description</a:t>
            </a:r>
            <a:r>
              <a:rPr lang="pt-BR" dirty="0"/>
              <a:t>)</a:t>
            </a:r>
            <a:br>
              <a:rPr lang="pt-BR" b="1" dirty="0"/>
            </a:br>
            <a:endParaRPr lang="pt-BR" dirty="0"/>
          </a:p>
        </p:txBody>
      </p:sp>
      <p:sp>
        <p:nvSpPr>
          <p:cNvPr id="3" name="Espaço Reservado para Conteúdo 2">
            <a:extLst>
              <a:ext uri="{FF2B5EF4-FFF2-40B4-BE49-F238E27FC236}">
                <a16:creationId xmlns:a16="http://schemas.microsoft.com/office/drawing/2014/main" id="{675DC230-8072-4CE7-805F-4B997401E60F}"/>
              </a:ext>
            </a:extLst>
          </p:cNvPr>
          <p:cNvSpPr>
            <a:spLocks noGrp="1"/>
          </p:cNvSpPr>
          <p:nvPr>
            <p:ph idx="1"/>
          </p:nvPr>
        </p:nvSpPr>
        <p:spPr/>
        <p:txBody>
          <a:bodyPr>
            <a:normAutofit fontScale="85000" lnSpcReduction="10000"/>
          </a:bodyPr>
          <a:lstStyle/>
          <a:p>
            <a:r>
              <a:rPr lang="en-US" dirty="0"/>
              <a:t>There is a contractor in one of the boroughs of Toronto (Mississauga), that provides places such as: restaurants, bakeries and </a:t>
            </a:r>
            <a:r>
              <a:rPr lang="en-US" dirty="0" err="1"/>
              <a:t>coffe</a:t>
            </a:r>
            <a:r>
              <a:rPr lang="en-US" dirty="0"/>
              <a:t> shops.</a:t>
            </a:r>
          </a:p>
          <a:p>
            <a:r>
              <a:rPr lang="en-US" dirty="0"/>
              <a:t>The contractor wants to build a warehouse for the groceries it buys from villagers and farmers inside the borough, so that they will support more customers and also bring better quality of service.</a:t>
            </a:r>
          </a:p>
          <a:p>
            <a:r>
              <a:rPr lang="en-US" dirty="0"/>
              <a:t>If the warehouse is close to those restaurants, then the vegetables and other groceries would be delivered to the restaurant in the right time and there would be no delay so the restaurant cooks can start their job from the morning, increasing the quality of service. That way, the contractor business will be more profitable.</a:t>
            </a:r>
          </a:p>
          <a:p>
            <a:r>
              <a:rPr lang="en-US" dirty="0"/>
              <a:t>The contractor should build this warehouse where it is closest to its customers in order to minimize the cost of </a:t>
            </a:r>
            <a:r>
              <a:rPr lang="en-US" dirty="0" err="1"/>
              <a:t>transpotation</a:t>
            </a:r>
            <a:r>
              <a:rPr lang="en-US" dirty="0"/>
              <a:t>. To find the right place is the </a:t>
            </a:r>
            <a:r>
              <a:rPr lang="en-US" dirty="0" err="1"/>
              <a:t>mission.The</a:t>
            </a:r>
            <a:r>
              <a:rPr lang="en-US" dirty="0"/>
              <a:t> system need to provide the best </a:t>
            </a:r>
            <a:r>
              <a:rPr lang="en-US" dirty="0" err="1"/>
              <a:t>recomendation</a:t>
            </a:r>
            <a:r>
              <a:rPr lang="en-US" dirty="0"/>
              <a:t> to the contractor, suggesting the best neighborhood to </a:t>
            </a:r>
            <a:r>
              <a:rPr lang="en-US" dirty="0" err="1"/>
              <a:t>buid</a:t>
            </a:r>
            <a:r>
              <a:rPr lang="en-US" dirty="0"/>
              <a:t> the warehouse.</a:t>
            </a:r>
          </a:p>
          <a:p>
            <a:r>
              <a:rPr lang="en-US" dirty="0"/>
              <a:t>The system need to provide the best </a:t>
            </a:r>
            <a:r>
              <a:rPr lang="en-US" dirty="0" err="1"/>
              <a:t>recomendation</a:t>
            </a:r>
            <a:r>
              <a:rPr lang="en-US" dirty="0"/>
              <a:t> to the contractor, suggesting the best neighborhood to </a:t>
            </a:r>
            <a:r>
              <a:rPr lang="en-US" dirty="0" err="1"/>
              <a:t>buid</a:t>
            </a:r>
            <a:r>
              <a:rPr lang="en-US" dirty="0"/>
              <a:t> the warehouse.</a:t>
            </a:r>
          </a:p>
          <a:p>
            <a:endParaRPr lang="pt-BR" dirty="0"/>
          </a:p>
        </p:txBody>
      </p:sp>
    </p:spTree>
    <p:extLst>
      <p:ext uri="{BB962C8B-B14F-4D97-AF65-F5344CB8AC3E}">
        <p14:creationId xmlns:p14="http://schemas.microsoft.com/office/powerpoint/2010/main" val="182326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D6F4B-E16A-4D7F-AEA2-6327B5EE3E43}"/>
              </a:ext>
            </a:extLst>
          </p:cNvPr>
          <p:cNvSpPr>
            <a:spLocks noGrp="1"/>
          </p:cNvSpPr>
          <p:nvPr>
            <p:ph type="title"/>
          </p:nvPr>
        </p:nvSpPr>
        <p:spPr/>
        <p:txBody>
          <a:bodyPr/>
          <a:lstStyle/>
          <a:p>
            <a:r>
              <a:rPr lang="pt-BR" dirty="0"/>
              <a:t>Data </a:t>
            </a:r>
            <a:r>
              <a:rPr lang="pt-BR" dirty="0" err="1"/>
              <a:t>Description</a:t>
            </a:r>
            <a:br>
              <a:rPr lang="pt-BR" b="1" dirty="0"/>
            </a:br>
            <a:endParaRPr lang="pt-BR" dirty="0"/>
          </a:p>
        </p:txBody>
      </p:sp>
      <p:sp>
        <p:nvSpPr>
          <p:cNvPr id="3" name="Espaço Reservado para Conteúdo 2">
            <a:extLst>
              <a:ext uri="{FF2B5EF4-FFF2-40B4-BE49-F238E27FC236}">
                <a16:creationId xmlns:a16="http://schemas.microsoft.com/office/drawing/2014/main" id="{916B54BE-A7BC-4115-900C-6D0B11142027}"/>
              </a:ext>
            </a:extLst>
          </p:cNvPr>
          <p:cNvSpPr>
            <a:spLocks noGrp="1"/>
          </p:cNvSpPr>
          <p:nvPr>
            <p:ph idx="1"/>
          </p:nvPr>
        </p:nvSpPr>
        <p:spPr/>
        <p:txBody>
          <a:bodyPr/>
          <a:lstStyle/>
          <a:p>
            <a:r>
              <a:rPr lang="en-US" b="1" dirty="0"/>
              <a:t>We need the </a:t>
            </a:r>
            <a:r>
              <a:rPr lang="en-US" b="1" dirty="0" err="1"/>
              <a:t>informations</a:t>
            </a:r>
            <a:r>
              <a:rPr lang="en-US" b="1" dirty="0"/>
              <a:t> below:</a:t>
            </a:r>
          </a:p>
          <a:p>
            <a:r>
              <a:rPr lang="en-US" dirty="0"/>
              <a:t>Geo-locational information and the neighborhoods in Mississauga, Toronto (latitude and longitude) The postal codes We need data about different venues in different neighborhood from Mississauga. In order to get this information, we can use Foursquare API.</a:t>
            </a:r>
          </a:p>
          <a:p>
            <a:r>
              <a:rPr lang="en-US" dirty="0"/>
              <a:t>We are looking for advanced information, such as venue's category and if that venue is popular in its category or the average price of the services of this venue.</a:t>
            </a:r>
          </a:p>
          <a:p>
            <a:endParaRPr lang="pt-BR" dirty="0"/>
          </a:p>
        </p:txBody>
      </p:sp>
    </p:spTree>
    <p:extLst>
      <p:ext uri="{BB962C8B-B14F-4D97-AF65-F5344CB8AC3E}">
        <p14:creationId xmlns:p14="http://schemas.microsoft.com/office/powerpoint/2010/main" val="24187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9B49B-BD3B-4CA9-9FE2-85C62CDF5146}"/>
              </a:ext>
            </a:extLst>
          </p:cNvPr>
          <p:cNvSpPr>
            <a:spLocks noGrp="1"/>
          </p:cNvSpPr>
          <p:nvPr>
            <p:ph type="title"/>
          </p:nvPr>
        </p:nvSpPr>
        <p:spPr/>
        <p:txBody>
          <a:bodyPr>
            <a:normAutofit fontScale="90000"/>
          </a:bodyPr>
          <a:lstStyle/>
          <a:p>
            <a:r>
              <a:rPr lang="pt-BR" dirty="0" err="1"/>
              <a:t>Identifying</a:t>
            </a:r>
            <a:r>
              <a:rPr lang="pt-BR" dirty="0"/>
              <a:t> </a:t>
            </a:r>
            <a:r>
              <a:rPr lang="pt-BR" dirty="0" err="1"/>
              <a:t>Neighborhoods</a:t>
            </a:r>
            <a:r>
              <a:rPr lang="pt-BR" dirty="0"/>
              <a:t> </a:t>
            </a:r>
            <a:r>
              <a:rPr lang="pt-BR" dirty="0" err="1"/>
              <a:t>inside</a:t>
            </a:r>
            <a:r>
              <a:rPr lang="pt-BR" dirty="0"/>
              <a:t> "</a:t>
            </a:r>
            <a:r>
              <a:rPr lang="pt-BR" dirty="0" err="1"/>
              <a:t>Mississauga</a:t>
            </a:r>
            <a:r>
              <a:rPr lang="pt-BR" dirty="0"/>
              <a:t>"</a:t>
            </a:r>
            <a:br>
              <a:rPr lang="pt-BR" b="1" dirty="0"/>
            </a:br>
            <a:endParaRPr lang="pt-BR" dirty="0"/>
          </a:p>
        </p:txBody>
      </p:sp>
      <p:sp>
        <p:nvSpPr>
          <p:cNvPr id="3" name="Espaço Reservado para Conteúdo 2">
            <a:extLst>
              <a:ext uri="{FF2B5EF4-FFF2-40B4-BE49-F238E27FC236}">
                <a16:creationId xmlns:a16="http://schemas.microsoft.com/office/drawing/2014/main" id="{12102CBC-74CD-4CD9-A5C0-B180973E4C54}"/>
              </a:ext>
            </a:extLst>
          </p:cNvPr>
          <p:cNvSpPr>
            <a:spLocks noGrp="1"/>
          </p:cNvSpPr>
          <p:nvPr>
            <p:ph idx="1"/>
          </p:nvPr>
        </p:nvSpPr>
        <p:spPr/>
        <p:txBody>
          <a:bodyPr/>
          <a:lstStyle/>
          <a:p>
            <a:r>
              <a:rPr lang="en-US" dirty="0"/>
              <a:t>We will use Postal Codes of different regions inside Mississauga to find the list of neighborhoods. We will essentially obtain our information from "</a:t>
            </a:r>
            <a:r>
              <a:rPr lang="en-US" dirty="0">
                <a:hlinkClick r:id="rId2"/>
              </a:rPr>
              <a:t>https://en.wikipedia.org/wiki/</a:t>
            </a:r>
            <a:r>
              <a:rPr lang="en-US" dirty="0" err="1">
                <a:hlinkClick r:id="rId2"/>
              </a:rPr>
              <a:t>List_of_postal_codes_of_Canada:_M</a:t>
            </a:r>
            <a:r>
              <a:rPr lang="en-US" dirty="0">
                <a:hlinkClick r:id="rId2"/>
              </a:rPr>
              <a:t>"</a:t>
            </a:r>
            <a:r>
              <a:rPr lang="en-US" dirty="0"/>
              <a:t> and then process the table inside this site.</a:t>
            </a:r>
            <a:endParaRPr lang="pt-BR" dirty="0"/>
          </a:p>
        </p:txBody>
      </p:sp>
    </p:spTree>
    <p:extLst>
      <p:ext uri="{BB962C8B-B14F-4D97-AF65-F5344CB8AC3E}">
        <p14:creationId xmlns:p14="http://schemas.microsoft.com/office/powerpoint/2010/main" val="338207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879DA-EFA8-4C8B-A2A9-79B83E81322F}"/>
              </a:ext>
            </a:extLst>
          </p:cNvPr>
          <p:cNvSpPr>
            <a:spLocks noGrp="1"/>
          </p:cNvSpPr>
          <p:nvPr>
            <p:ph type="title"/>
          </p:nvPr>
        </p:nvSpPr>
        <p:spPr>
          <a:xfrm>
            <a:off x="2592925" y="624110"/>
            <a:ext cx="8911687" cy="1509490"/>
          </a:xfrm>
        </p:spPr>
        <p:txBody>
          <a:bodyPr>
            <a:normAutofit fontScale="90000"/>
          </a:bodyPr>
          <a:lstStyle/>
          <a:p>
            <a:r>
              <a:rPr lang="en-US" dirty="0"/>
              <a:t>Connecting to Foursquare and retrieving locational data for each venue in the neighborhood</a:t>
            </a:r>
            <a:br>
              <a:rPr lang="en-US" b="1" dirty="0"/>
            </a:br>
            <a:endParaRPr lang="pt-BR" dirty="0"/>
          </a:p>
        </p:txBody>
      </p:sp>
      <p:sp>
        <p:nvSpPr>
          <p:cNvPr id="3" name="Espaço Reservado para Conteúdo 2">
            <a:extLst>
              <a:ext uri="{FF2B5EF4-FFF2-40B4-BE49-F238E27FC236}">
                <a16:creationId xmlns:a16="http://schemas.microsoft.com/office/drawing/2014/main" id="{CC60456B-C204-4B0B-8C02-5892FA9BB426}"/>
              </a:ext>
            </a:extLst>
          </p:cNvPr>
          <p:cNvSpPr>
            <a:spLocks noGrp="1"/>
          </p:cNvSpPr>
          <p:nvPr>
            <p:ph idx="1"/>
          </p:nvPr>
        </p:nvSpPr>
        <p:spPr>
          <a:xfrm>
            <a:off x="2589212" y="2359742"/>
            <a:ext cx="8915400" cy="3551480"/>
          </a:xfrm>
        </p:spPr>
        <p:txBody>
          <a:bodyPr/>
          <a:lstStyle/>
          <a:p>
            <a:r>
              <a:rPr lang="en-US"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pt-BR" dirty="0"/>
          </a:p>
        </p:txBody>
      </p:sp>
    </p:spTree>
    <p:extLst>
      <p:ext uri="{BB962C8B-B14F-4D97-AF65-F5344CB8AC3E}">
        <p14:creationId xmlns:p14="http://schemas.microsoft.com/office/powerpoint/2010/main" val="354018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F3903-4F97-4552-A0E7-58620136D118}"/>
              </a:ext>
            </a:extLst>
          </p:cNvPr>
          <p:cNvSpPr>
            <a:spLocks noGrp="1"/>
          </p:cNvSpPr>
          <p:nvPr>
            <p:ph type="title"/>
          </p:nvPr>
        </p:nvSpPr>
        <p:spPr>
          <a:xfrm>
            <a:off x="2592925" y="624110"/>
            <a:ext cx="8911687" cy="1509490"/>
          </a:xfrm>
        </p:spPr>
        <p:txBody>
          <a:bodyPr>
            <a:normAutofit fontScale="90000"/>
          </a:bodyPr>
          <a:lstStyle/>
          <a:p>
            <a:r>
              <a:rPr lang="en-US" dirty="0"/>
              <a:t>Processing the Retrieved Data and Creating a </a:t>
            </a:r>
            <a:r>
              <a:rPr lang="en-US" dirty="0" err="1"/>
              <a:t>DataFrame</a:t>
            </a:r>
            <a:r>
              <a:rPr lang="en-US" dirty="0"/>
              <a:t> for all the venues inside the Mississauga</a:t>
            </a:r>
            <a:br>
              <a:rPr lang="en-US" b="1" dirty="0"/>
            </a:br>
            <a:endParaRPr lang="pt-BR" dirty="0"/>
          </a:p>
        </p:txBody>
      </p:sp>
      <p:sp>
        <p:nvSpPr>
          <p:cNvPr id="3" name="Espaço Reservado para Conteúdo 2">
            <a:extLst>
              <a:ext uri="{FF2B5EF4-FFF2-40B4-BE49-F238E27FC236}">
                <a16:creationId xmlns:a16="http://schemas.microsoft.com/office/drawing/2014/main" id="{D570420B-4D31-4194-9A7D-07219A0963FC}"/>
              </a:ext>
            </a:extLst>
          </p:cNvPr>
          <p:cNvSpPr>
            <a:spLocks noGrp="1"/>
          </p:cNvSpPr>
          <p:nvPr>
            <p:ph idx="1"/>
          </p:nvPr>
        </p:nvSpPr>
        <p:spPr>
          <a:xfrm>
            <a:off x="2589212" y="2418734"/>
            <a:ext cx="8915400" cy="3492487"/>
          </a:xfrm>
        </p:spPr>
        <p:txBody>
          <a:bodyPr/>
          <a:lstStyle/>
          <a:p>
            <a:r>
              <a:rPr lang="en-US" dirty="0"/>
              <a:t>When the data is completely gathered, we will perform processing on that raw data to find our features for each venue. Our main feature is the category of that venue. After this stage, the column "Venue's Category" </a:t>
            </a:r>
            <a:r>
              <a:rPr lang="en-US" dirty="0" err="1"/>
              <a:t>wil</a:t>
            </a:r>
            <a:r>
              <a:rPr lang="en-US" dirty="0"/>
              <a:t> be one-hot encoded and different venues will have different feature-columns. Now, the dataset is fully ready to be used for machine learning (and statistical analysis) purposes.</a:t>
            </a:r>
            <a:endParaRPr lang="pt-BR" dirty="0"/>
          </a:p>
        </p:txBody>
      </p:sp>
    </p:spTree>
    <p:extLst>
      <p:ext uri="{BB962C8B-B14F-4D97-AF65-F5344CB8AC3E}">
        <p14:creationId xmlns:p14="http://schemas.microsoft.com/office/powerpoint/2010/main" val="84311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8052E-554E-40DC-A7A1-679D2301E476}"/>
              </a:ext>
            </a:extLst>
          </p:cNvPr>
          <p:cNvSpPr>
            <a:spLocks noGrp="1"/>
          </p:cNvSpPr>
          <p:nvPr>
            <p:ph type="title"/>
          </p:nvPr>
        </p:nvSpPr>
        <p:spPr/>
        <p:txBody>
          <a:bodyPr>
            <a:normAutofit fontScale="90000"/>
          </a:bodyPr>
          <a:lstStyle/>
          <a:p>
            <a:r>
              <a:rPr lang="en-US" dirty="0"/>
              <a:t>Applying one of Machine Learning Techniques (K-Means Clustering)</a:t>
            </a:r>
            <a:br>
              <a:rPr lang="en-US" b="1" dirty="0"/>
            </a:br>
            <a:endParaRPr lang="pt-BR" dirty="0"/>
          </a:p>
        </p:txBody>
      </p:sp>
      <p:sp>
        <p:nvSpPr>
          <p:cNvPr id="3" name="Espaço Reservado para Conteúdo 2">
            <a:extLst>
              <a:ext uri="{FF2B5EF4-FFF2-40B4-BE49-F238E27FC236}">
                <a16:creationId xmlns:a16="http://schemas.microsoft.com/office/drawing/2014/main" id="{AA99A236-1364-4666-98B5-20FCAAA10B43}"/>
              </a:ext>
            </a:extLst>
          </p:cNvPr>
          <p:cNvSpPr>
            <a:spLocks noGrp="1"/>
          </p:cNvSpPr>
          <p:nvPr>
            <p:ph idx="1"/>
          </p:nvPr>
        </p:nvSpPr>
        <p:spPr/>
        <p:txBody>
          <a:bodyPr/>
          <a:lstStyle/>
          <a:p>
            <a:r>
              <a:rPr lang="en-US" dirty="0"/>
              <a:t>Here we cluster neighborhoods via K-means clustering method. We think that 5 clusters is enough and can cover the complexity of our problem. After clustering we will update our dataset and create a column representing the group for each neighborhood.</a:t>
            </a:r>
            <a:endParaRPr lang="pt-BR" dirty="0"/>
          </a:p>
        </p:txBody>
      </p:sp>
    </p:spTree>
    <p:extLst>
      <p:ext uri="{BB962C8B-B14F-4D97-AF65-F5344CB8AC3E}">
        <p14:creationId xmlns:p14="http://schemas.microsoft.com/office/powerpoint/2010/main" val="947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11DC5-0DFB-472E-8B91-A247280A4092}"/>
              </a:ext>
            </a:extLst>
          </p:cNvPr>
          <p:cNvSpPr>
            <a:spLocks noGrp="1"/>
          </p:cNvSpPr>
          <p:nvPr>
            <p:ph type="title"/>
          </p:nvPr>
        </p:nvSpPr>
        <p:spPr/>
        <p:txBody>
          <a:bodyPr>
            <a:normAutofit/>
          </a:bodyPr>
          <a:lstStyle/>
          <a:p>
            <a:r>
              <a:rPr lang="en-US" b="1" dirty="0"/>
              <a:t>DECISION MAKING - Reporting Results</a:t>
            </a:r>
            <a:br>
              <a:rPr lang="en-US" b="1" dirty="0"/>
            </a:br>
            <a:endParaRPr lang="pt-BR" dirty="0"/>
          </a:p>
        </p:txBody>
      </p:sp>
      <p:sp>
        <p:nvSpPr>
          <p:cNvPr id="3" name="Espaço Reservado para Conteúdo 2">
            <a:extLst>
              <a:ext uri="{FF2B5EF4-FFF2-40B4-BE49-F238E27FC236}">
                <a16:creationId xmlns:a16="http://schemas.microsoft.com/office/drawing/2014/main" id="{E75AA9F2-836E-43D1-8B8A-E800C7E0A2FD}"/>
              </a:ext>
            </a:extLst>
          </p:cNvPr>
          <p:cNvSpPr>
            <a:spLocks noGrp="1"/>
          </p:cNvSpPr>
          <p:nvPr>
            <p:ph idx="1"/>
          </p:nvPr>
        </p:nvSpPr>
        <p:spPr/>
        <p:txBody>
          <a:bodyPr/>
          <a:lstStyle/>
          <a:p>
            <a:r>
              <a:rPr lang="en-US" dirty="0"/>
              <a:t>Now, we focus on the centers of clusters and compare them for their "Total Restaurants" and their "Total Joints". The group which its center has the highest "Total Sum" will be our best recommendation to the contractor.</a:t>
            </a:r>
          </a:p>
          <a:p>
            <a:r>
              <a:rPr lang="en-US" b="1" dirty="0"/>
              <a:t>Results:</a:t>
            </a:r>
          </a:p>
          <a:p>
            <a:r>
              <a:rPr lang="en-US" b="1" dirty="0"/>
              <a:t>Based on this analysis, the best recommended neighborhood will be:</a:t>
            </a:r>
          </a:p>
          <a:p>
            <a:r>
              <a:rPr lang="en-US" b="1" i="1" u="sng" dirty="0"/>
              <a:t>Group 3</a:t>
            </a:r>
          </a:p>
          <a:p>
            <a:endParaRPr lang="pt-BR" dirty="0"/>
          </a:p>
          <a:p>
            <a:r>
              <a:rPr lang="pt-BR" dirty="0" err="1"/>
              <a:t>Thank</a:t>
            </a:r>
            <a:r>
              <a:rPr lang="pt-BR" dirty="0"/>
              <a:t> </a:t>
            </a:r>
            <a:r>
              <a:rPr lang="pt-BR" dirty="0" err="1"/>
              <a:t>you</a:t>
            </a:r>
            <a:r>
              <a:rPr lang="pt-BR" dirty="0"/>
              <a:t> ;)</a:t>
            </a:r>
          </a:p>
          <a:p>
            <a:endParaRPr lang="pt-BR" dirty="0"/>
          </a:p>
          <a:p>
            <a:r>
              <a:rPr lang="pt-BR" b="1" i="1" dirty="0" err="1"/>
              <a:t>By</a:t>
            </a:r>
            <a:r>
              <a:rPr lang="pt-BR" b="1" i="1" dirty="0"/>
              <a:t> Fabiano Beraldi</a:t>
            </a:r>
          </a:p>
        </p:txBody>
      </p:sp>
    </p:spTree>
    <p:extLst>
      <p:ext uri="{BB962C8B-B14F-4D97-AF65-F5344CB8AC3E}">
        <p14:creationId xmlns:p14="http://schemas.microsoft.com/office/powerpoint/2010/main" val="2254097862"/>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636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Century Gothic</vt:lpstr>
      <vt:lpstr>Wingdings 3</vt:lpstr>
      <vt:lpstr>Cacho</vt:lpstr>
      <vt:lpstr>Recomender system for groceries contractor</vt:lpstr>
      <vt:lpstr>Business Problem (Description) </vt:lpstr>
      <vt:lpstr>Data Description </vt:lpstr>
      <vt:lpstr>Identifying Neighborhoods inside "Mississauga" </vt:lpstr>
      <vt:lpstr>Connecting to Foursquare and retrieving locational data for each venue in the neighborhood </vt:lpstr>
      <vt:lpstr>Processing the Retrieved Data and Creating a DataFrame for all the venues inside the Mississauga </vt:lpstr>
      <vt:lpstr>Applying one of Machine Learning Techniques (K-Means Clustering) </vt:lpstr>
      <vt:lpstr>DECISION MAKING - Reporting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Recomender system for groceries contractor</dc:title>
  <dc:creator>Fabiano Roman Beraldi</dc:creator>
  <cp:lastModifiedBy>Fabiano Roman Beraldi</cp:lastModifiedBy>
  <cp:revision>2</cp:revision>
  <dcterms:created xsi:type="dcterms:W3CDTF">2019-06-22T13:21:41Z</dcterms:created>
  <dcterms:modified xsi:type="dcterms:W3CDTF">2019-06-22T13:34:09Z</dcterms:modified>
</cp:coreProperties>
</file>