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85" r:id="rId2"/>
    <p:sldId id="291" r:id="rId3"/>
    <p:sldId id="277" r:id="rId4"/>
    <p:sldId id="286" r:id="rId5"/>
    <p:sldId id="289" r:id="rId6"/>
    <p:sldId id="290" r:id="rId7"/>
    <p:sldId id="292" r:id="rId8"/>
    <p:sldId id="287" r:id="rId9"/>
    <p:sldId id="288" r:id="rId10"/>
    <p:sldId id="293" r:id="rId11"/>
    <p:sldId id="294" r:id="rId12"/>
    <p:sldId id="29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6"/>
    <p:restoredTop sz="92679"/>
  </p:normalViewPr>
  <p:slideViewPr>
    <p:cSldViewPr snapToGrid="0" snapToObjects="1">
      <p:cViewPr varScale="1">
        <p:scale>
          <a:sx n="102" d="100"/>
          <a:sy n="102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8122" b="4060"/>
          <a:stretch/>
        </p:blipFill>
        <p:spPr>
          <a:xfrm>
            <a:off x="0" y="1246910"/>
            <a:ext cx="12192000" cy="565057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"/>
            <a:ext cx="12192000" cy="612949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2949"/>
            <a:ext cx="12192000" cy="6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7" y="747161"/>
            <a:ext cx="343903" cy="267584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1266572"/>
            <a:ext cx="12192000" cy="56110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8"/>
          <p:cNvSpPr/>
          <p:nvPr userDrawn="1"/>
        </p:nvSpPr>
        <p:spPr>
          <a:xfrm>
            <a:off x="0" y="1148708"/>
            <a:ext cx="6096000" cy="5709292"/>
          </a:xfrm>
          <a:custGeom>
            <a:avLst/>
            <a:gdLst>
              <a:gd name="connsiteX0" fmla="*/ 0 w 6096000"/>
              <a:gd name="connsiteY0" fmla="*/ 0 h 5709292"/>
              <a:gd name="connsiteX1" fmla="*/ 609600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531918 w 6096000"/>
              <a:gd name="connsiteY1" fmla="*/ 31173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95600 w 6096000"/>
              <a:gd name="connsiteY1" fmla="*/ 10391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8521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709292">
                <a:moveTo>
                  <a:pt x="0" y="0"/>
                </a:moveTo>
                <a:lnTo>
                  <a:pt x="2885210" y="0"/>
                </a:lnTo>
                <a:lnTo>
                  <a:pt x="6096000" y="5709292"/>
                </a:lnTo>
                <a:lnTo>
                  <a:pt x="0" y="5709292"/>
                </a:lnTo>
                <a:lnTo>
                  <a:pt x="0" y="0"/>
                </a:lnTo>
                <a:close/>
              </a:path>
            </a:pathLst>
          </a:cu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316995"/>
            <a:ext cx="12192000" cy="156545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40760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2" y="1454473"/>
            <a:ext cx="9927431" cy="119836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1319" y="5691734"/>
            <a:ext cx="9152756" cy="574368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da citação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11319" y="2703439"/>
            <a:ext cx="9152756" cy="291544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pt-BR" dirty="0"/>
              <a:t>Clique para inserir citação.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79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5029671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00057" y="1511346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7" y="3073714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4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0057" y="4636082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47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156316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26369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6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26369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0056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6621752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470709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867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7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com lib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9" y="3426942"/>
            <a:ext cx="4788931" cy="344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6" name="Retângulo 15"/>
          <p:cNvSpPr/>
          <p:nvPr userDrawn="1"/>
        </p:nvSpPr>
        <p:spPr>
          <a:xfrm>
            <a:off x="8353869" y="4997810"/>
            <a:ext cx="28873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50" dirty="0"/>
              <a:t>Área reservada para libras.</a:t>
            </a:r>
          </a:p>
        </p:txBody>
      </p:sp>
    </p:spTree>
    <p:extLst>
      <p:ext uri="{BB962C8B-B14F-4D97-AF65-F5344CB8AC3E}">
        <p14:creationId xmlns:p14="http://schemas.microsoft.com/office/powerpoint/2010/main" val="366064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6528050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8048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1" name="Espaço Reservado para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1415483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6528050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49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6"/>
          </p:nvPr>
        </p:nvSpPr>
        <p:spPr>
          <a:xfrm>
            <a:off x="1313058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313056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7"/>
          </p:nvPr>
        </p:nvSpPr>
        <p:spPr>
          <a:xfrm>
            <a:off x="6528050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313058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err="1"/>
              <a:t>FiguraX</a:t>
            </a:r>
            <a:r>
              <a:rPr lang="pt-BR" dirty="0"/>
              <a:t>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84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69" y="1510552"/>
            <a:ext cx="9941731" cy="1702424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1426369" y="3761401"/>
            <a:ext cx="9941731" cy="197674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69" y="5837705"/>
            <a:ext cx="9941731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indent="-243796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426369" y="3356585"/>
            <a:ext cx="9941731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72BE9B6-FDC5-4241-9BD4-0D8A4E31A5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3280" y="277215"/>
            <a:ext cx="2755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022315" y="1775064"/>
            <a:ext cx="4725816" cy="4136845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217436" y="1734213"/>
            <a:ext cx="4725816" cy="4129759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32DA44-49F0-E24F-BCF9-87F822A42F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3280" y="277215"/>
            <a:ext cx="2755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910208" y="1510552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96002" y="1517662"/>
            <a:ext cx="4741639" cy="414358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5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3" y="1712167"/>
            <a:ext cx="4741639" cy="415069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23995" y="1719277"/>
            <a:ext cx="4741639" cy="414358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6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5"/>
            <a:ext cx="9927431" cy="4510737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8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6A203-F5C0-1245-8E4B-39AA5132B4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3280" y="277215"/>
            <a:ext cx="2755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efe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41550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71" y="5665590"/>
            <a:ext cx="9927431" cy="504056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do texto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89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BEED-8A68-4722-9E32-77B5A92D9FCF}" type="datetimeFigureOut">
              <a:rPr lang="pt-BR" smtClean="0"/>
              <a:t>05/08/2019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D03-B9AA-4AC4-8737-AAAAC545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9335E-A121-8842-85AC-B83750E5C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5869" y="1447052"/>
            <a:ext cx="9941731" cy="1702424"/>
          </a:xfrm>
        </p:spPr>
        <p:txBody>
          <a:bodyPr/>
          <a:lstStyle/>
          <a:p>
            <a:pPr algn="ctr"/>
            <a:r>
              <a:rPr lang="pt-BR" sz="5400" dirty="0"/>
              <a:t>Programação para Web II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D7575F-7300-F345-9C32-8CED948BD2B9}"/>
              </a:ext>
            </a:extLst>
          </p:cNvPr>
          <p:cNvSpPr txBox="1"/>
          <p:nvPr/>
        </p:nvSpPr>
        <p:spPr>
          <a:xfrm>
            <a:off x="3632200" y="2795533"/>
            <a:ext cx="53596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Prof. Thiago </a:t>
            </a:r>
            <a:r>
              <a:rPr lang="pt-BR" sz="4000" dirty="0" err="1"/>
              <a:t>Salhab</a:t>
            </a:r>
            <a:r>
              <a:rPr lang="pt-BR" sz="4000" dirty="0"/>
              <a:t> Alves</a:t>
            </a:r>
          </a:p>
          <a:p>
            <a:pPr algn="ctr"/>
            <a:r>
              <a:rPr lang="pt-BR" sz="3600" dirty="0" err="1"/>
              <a:t>thiagosalhab@gmail.com</a:t>
            </a:r>
            <a:endParaRPr lang="pt-BR" sz="3600" dirty="0"/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77673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60EF190-781D-1E41-8352-E50121BF32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b="1" dirty="0"/>
              <a:t>Bibliografia: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SOARES, </a:t>
            </a:r>
            <a:r>
              <a:rPr lang="pt-BR" dirty="0" err="1"/>
              <a:t>Walace</a:t>
            </a:r>
            <a:r>
              <a:rPr lang="pt-BR" dirty="0"/>
              <a:t>.  PHP 5: Conceitos, </a:t>
            </a:r>
            <a:r>
              <a:rPr lang="pt-BR" dirty="0" err="1"/>
              <a:t>Programação</a:t>
            </a:r>
            <a:r>
              <a:rPr lang="pt-BR" dirty="0"/>
              <a:t> e </a:t>
            </a:r>
            <a:r>
              <a:rPr lang="pt-BR" dirty="0" err="1"/>
              <a:t>Integração</a:t>
            </a:r>
            <a:r>
              <a:rPr lang="pt-BR" dirty="0"/>
              <a:t> com Banco de Dados. 7ª edição. </a:t>
            </a:r>
            <a:r>
              <a:rPr lang="pt-BR" dirty="0" err="1"/>
              <a:t>São</a:t>
            </a:r>
            <a:r>
              <a:rPr lang="pt-BR" dirty="0"/>
              <a:t> Paulo: </a:t>
            </a:r>
            <a:r>
              <a:rPr lang="pt-BR" dirty="0" err="1"/>
              <a:t>Érica</a:t>
            </a:r>
            <a:r>
              <a:rPr lang="pt-BR" dirty="0"/>
              <a:t>, 2013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31048A1-71B8-5A4C-8C5E-16024EDF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Disciplina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CDF603-6BC2-AA4C-BDEA-CD12529E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152" y="327805"/>
            <a:ext cx="4214064" cy="586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7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60EF190-781D-1E41-8352-E50121BF32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b="1" dirty="0"/>
              <a:t>Bibliografia: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MILETTO, Evandro M.; BBERTAGNOLLI, Silvia de Castro. Desenvolvimento de Software II: Introdução ao Desenvolvimento Web como HTML, CSS, JavaScript e PHP. Porto Alegre: Bookman, 2014.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31048A1-71B8-5A4C-8C5E-16024EDF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Disciplina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E4610D-9EE1-4742-974F-70B433C1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206" y="629631"/>
            <a:ext cx="3926387" cy="55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3054706-C095-1F42-B1F7-264F18F87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5400" dirty="0"/>
              <a:t>Um bom semestre a todos !!!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10AA5DA-AE7E-0448-A56B-8E9B2CE3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4467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DA0C2C8-FB67-A04C-B26E-A0173C84C8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algn="just">
              <a:lnSpc>
                <a:spcPct val="90000"/>
              </a:lnSpc>
              <a:buFont typeface="Arial"/>
              <a:buChar char="•"/>
              <a:defRPr/>
            </a:pPr>
            <a:r>
              <a:rPr lang="pt-BR" dirty="0">
                <a:latin typeface="Calibri" charset="0"/>
              </a:rPr>
              <a:t>Doutorando em Sistemas de Informação e Comunicação (UFSCAR/ UNICAMP) – Banco de Dados e Engenharia de Software</a:t>
            </a:r>
          </a:p>
          <a:p>
            <a:pPr marL="457200" indent="-457200" algn="just">
              <a:lnSpc>
                <a:spcPct val="90000"/>
              </a:lnSpc>
              <a:buFont typeface="Arial"/>
              <a:buChar char="•"/>
              <a:defRPr/>
            </a:pPr>
            <a:r>
              <a:rPr lang="pt-BR" dirty="0">
                <a:latin typeface="Calibri" charset="0"/>
              </a:rPr>
              <a:t>Mestre em Ciência da Computação (UNIMEP) – Engenharia de Software</a:t>
            </a:r>
          </a:p>
          <a:p>
            <a:pPr marL="457200" indent="-457200" algn="just">
              <a:lnSpc>
                <a:spcPct val="90000"/>
              </a:lnSpc>
              <a:buFont typeface="Arial"/>
              <a:buChar char="•"/>
              <a:defRPr/>
            </a:pPr>
            <a:r>
              <a:rPr lang="pt-BR" dirty="0">
                <a:latin typeface="Calibri" charset="0"/>
              </a:rPr>
              <a:t>Especialista em Didática e Metodologia no Ensino Superior (Anhanguera/UNIDERP)</a:t>
            </a:r>
          </a:p>
          <a:p>
            <a:pPr marL="457200" indent="-457200" algn="just">
              <a:lnSpc>
                <a:spcPct val="90000"/>
              </a:lnSpc>
              <a:buFont typeface="Arial"/>
              <a:buChar char="•"/>
              <a:defRPr/>
            </a:pPr>
            <a:r>
              <a:rPr lang="pt-BR" dirty="0">
                <a:latin typeface="Calibri" charset="0"/>
              </a:rPr>
              <a:t>Especialista em Gestão em </a:t>
            </a:r>
            <a:r>
              <a:rPr lang="pt-BR" dirty="0" err="1">
                <a:latin typeface="Calibri" charset="0"/>
              </a:rPr>
              <a:t>EaD</a:t>
            </a:r>
            <a:r>
              <a:rPr lang="pt-BR" dirty="0">
                <a:latin typeface="Calibri" charset="0"/>
              </a:rPr>
              <a:t> (Anhanguera/UNIDERP)</a:t>
            </a:r>
          </a:p>
          <a:p>
            <a:pPr marL="457200" indent="-457200" algn="just">
              <a:lnSpc>
                <a:spcPct val="90000"/>
              </a:lnSpc>
              <a:buFont typeface="Arial"/>
              <a:buChar char="•"/>
              <a:defRPr/>
            </a:pPr>
            <a:r>
              <a:rPr lang="pt-BR" dirty="0">
                <a:latin typeface="Calibri" charset="0"/>
              </a:rPr>
              <a:t>Bacharel Ciência da Computação (UNIMEP)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EFD8B19-2442-034B-B0E1-0E3EC333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Professor</a:t>
            </a:r>
          </a:p>
        </p:txBody>
      </p:sp>
    </p:spTree>
    <p:extLst>
      <p:ext uri="{BB962C8B-B14F-4D97-AF65-F5344CB8AC3E}">
        <p14:creationId xmlns:p14="http://schemas.microsoft.com/office/powerpoint/2010/main" val="119075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2F7688F-5029-2D47-BA50-0E51E064A0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800" b="1" dirty="0"/>
              <a:t>Ementa: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 disciplina de Programação para Web II apresentará os alunos a linguagem PHP, apresentando seus conceitos básicos, tipos de dados, constantes, variáveis e operadores, estruturas de controle, funções, orientação a objetos e conexão com banco de dados. 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3D9A97C-617B-3047-96E4-6C92F30D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95877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92D348B-65C5-794C-932A-48D0E609D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Competências e Habilidades: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Aprender a tecnologia PHP;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Aprender a metodologia Orientada a Objetos;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Aprender a utilizar o PHP com o SGBD MySQL.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51370CD-480B-9B4B-A205-979F779D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88034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FA89D41-1FA0-6042-A9BC-30CEEEFA3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Conteúdo Programático: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Conceitos Básicos de PHP. Instalação do EasyPHP. Teste do PHP. Marcadores de comandos. Comentários.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Tipos no PHP. Inteiro, Ponto Flutuante, String, Booleano, Array, Objetos, Conversão de Tipos.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Constantes. Variáveis. Operadores Aritméticos. Operadores de Atribuição. Operadores de Comparação. Operadores de Controle de Erros. Operadores de Incremento/ Decremento. Operadores Lógicos.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30B4307-9BBC-844D-907B-CA26C20A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35873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E96C8D2-A894-E145-B99C-097F39B9C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0730" y="1078069"/>
            <a:ext cx="9927431" cy="45107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Estruturas de Controle. </a:t>
            </a:r>
            <a:r>
              <a:rPr lang="en-US" dirty="0"/>
              <a:t>If/Else, If/Else/If, For, Switch, Break, Continue, Return e Goto.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Funções. Criando Funções. Argumentos. Retorno de Valores de uma função. Variáveis Funções.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PHP e Formulários Web. Criação de Formulários Dinâmicos. Tratamento dos Dados Recebidos.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Arrays</a:t>
            </a:r>
            <a:r>
              <a:rPr lang="pt-BR" dirty="0"/>
              <a:t>. Criação de </a:t>
            </a:r>
            <a:r>
              <a:rPr lang="pt-BR" dirty="0" err="1"/>
              <a:t>Arrays</a:t>
            </a:r>
            <a:r>
              <a:rPr lang="pt-BR" dirty="0"/>
              <a:t> no PHP. Manipulação dos Elementos de um </a:t>
            </a:r>
            <a:r>
              <a:rPr lang="pt-BR" dirty="0" err="1"/>
              <a:t>Array</a:t>
            </a:r>
            <a:r>
              <a:rPr lang="pt-BR" dirty="0"/>
              <a:t>. Remoção de um </a:t>
            </a:r>
            <a:r>
              <a:rPr lang="pt-BR" dirty="0" err="1"/>
              <a:t>Array</a:t>
            </a:r>
            <a:r>
              <a:rPr lang="pt-BR" dirty="0"/>
              <a:t> ou seus elementos. Funções para manipulação de </a:t>
            </a:r>
            <a:r>
              <a:rPr lang="pt-BR" dirty="0" err="1"/>
              <a:t>Arrays</a:t>
            </a:r>
            <a:r>
              <a:rPr lang="pt-BR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42DC653-1D3F-7C40-B2BF-979E80E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6384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45838A0-D5C9-5442-8EEB-1041C61DD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Funções Essenciais no PHP. Data e Hora. Matemáticas.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Trabalho com Sessões. Início de uma Sessão. Encerramento de uma Sessão. Funções para Sessões.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PHP e Orientação a Objetos. Utilização de Orientação a Objetos no PHP. Controle de Exceções. Funções para Manipulação de Classes.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PHP e MySQL. Obtenção do MySQL. Criação do banco de Dados e das Tabelas de Exemplo.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CAA8F75-2503-4747-A95C-5A34C53A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1501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6E7FFD-4187-BF4C-9C5C-A304CD62D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Avaliações: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Avaliação P1: 16/09/2019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Avaliação Interdisciplinar 1: 18/09/2019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Avaliação P2: 25/11/2019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Avaliação Interdisciplinar 2: 29/11/2019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Substitutiva Avaliação Interdisciplinar: 13/12/2019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Avaliação P3: 10 a 14/12/2019 (Alunos que perderam prova)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Exames: 16 a 20/12/2019 (Matéria toda)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AB3C56B-858F-3D45-BBCF-A75D8D53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74764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4D7CF24-838D-464C-9E4B-176FF177C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Média Final: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((P1 + AI1) * 4) + (P2 + AI2 + </a:t>
            </a:r>
            <a:r>
              <a:rPr lang="pt-BR" dirty="0" err="1"/>
              <a:t>Trab</a:t>
            </a:r>
            <a:r>
              <a:rPr lang="pt-BR" dirty="0"/>
              <a:t>) * 6))/10</a:t>
            </a:r>
          </a:p>
          <a:p>
            <a:r>
              <a:rPr lang="pt-BR" b="1" dirty="0"/>
              <a:t>Pontuações: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 P1: 9 pontos</a:t>
            </a:r>
            <a:br>
              <a:rPr lang="pt-BR" dirty="0"/>
            </a:br>
            <a:r>
              <a:rPr lang="pt-BR" dirty="0"/>
              <a:t>AI1: 1 ponto</a:t>
            </a:r>
            <a:br>
              <a:rPr lang="pt-BR" dirty="0"/>
            </a:br>
            <a:r>
              <a:rPr lang="pt-BR" dirty="0"/>
              <a:t>P2: 7 pontos</a:t>
            </a:r>
            <a:br>
              <a:rPr lang="pt-BR" dirty="0"/>
            </a:br>
            <a:r>
              <a:rPr lang="pt-BR" dirty="0"/>
              <a:t>AI2: 1 ponto</a:t>
            </a:r>
            <a:br>
              <a:rPr lang="pt-BR" dirty="0"/>
            </a:br>
            <a:r>
              <a:rPr lang="pt-BR" dirty="0" err="1"/>
              <a:t>Trab</a:t>
            </a:r>
            <a:r>
              <a:rPr lang="pt-BR" dirty="0"/>
              <a:t>: 2 pontos (Trabalho a ser elaborado)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85F78B3-8C8B-F047-BB95-E3F55697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34383802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566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1_Tema do Office</vt:lpstr>
      <vt:lpstr>Apresentação do PowerPoint</vt:lpstr>
      <vt:lpstr>Apresentação do Professor</vt:lpstr>
      <vt:lpstr>Apresentação da Disciplina</vt:lpstr>
      <vt:lpstr>Apresentação da Disciplina</vt:lpstr>
      <vt:lpstr>Apresentação da Disciplina</vt:lpstr>
      <vt:lpstr>Apresentação da Disciplina</vt:lpstr>
      <vt:lpstr>Apresentação da Disciplina</vt:lpstr>
      <vt:lpstr>Apresentação da Disciplina</vt:lpstr>
      <vt:lpstr>Apresentação da Disciplina</vt:lpstr>
      <vt:lpstr>Apresentação da Disciplina</vt:lpstr>
      <vt:lpstr>Apresentação da Disciplina</vt:lpstr>
      <vt:lpstr>Apresentação da Disciplina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Salhab Alves</dc:creator>
  <cp:lastModifiedBy>Thiago Salhab Alves</cp:lastModifiedBy>
  <cp:revision>16</cp:revision>
  <dcterms:created xsi:type="dcterms:W3CDTF">2019-06-26T14:54:25Z</dcterms:created>
  <dcterms:modified xsi:type="dcterms:W3CDTF">2019-08-05T17:50:31Z</dcterms:modified>
</cp:coreProperties>
</file>