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73" r:id="rId7"/>
    <p:sldId id="264" r:id="rId8"/>
    <p:sldId id="262" r:id="rId9"/>
    <p:sldId id="266" r:id="rId10"/>
    <p:sldId id="263" r:id="rId11"/>
    <p:sldId id="270" r:id="rId12"/>
    <p:sldId id="261" r:id="rId13"/>
    <p:sldId id="265" r:id="rId14"/>
    <p:sldId id="267" r:id="rId15"/>
    <p:sldId id="269" r:id="rId16"/>
    <p:sldId id="268" r:id="rId17"/>
    <p:sldId id="271" r:id="rId18"/>
    <p:sldId id="272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092-5BB7-467D-A161-10E2A2FF1A02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3929-FE8E-450F-A42B-02A4BF8103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092-5BB7-467D-A161-10E2A2FF1A02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3929-FE8E-450F-A42B-02A4BF8103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092-5BB7-467D-A161-10E2A2FF1A02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3929-FE8E-450F-A42B-02A4BF8103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092-5BB7-467D-A161-10E2A2FF1A02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3929-FE8E-450F-A42B-02A4BF8103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092-5BB7-467D-A161-10E2A2FF1A02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3929-FE8E-450F-A42B-02A4BF8103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092-5BB7-467D-A161-10E2A2FF1A02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3929-FE8E-450F-A42B-02A4BF8103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092-5BB7-467D-A161-10E2A2FF1A02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3929-FE8E-450F-A42B-02A4BF8103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092-5BB7-467D-A161-10E2A2FF1A02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3929-FE8E-450F-A42B-02A4BF8103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092-5BB7-467D-A161-10E2A2FF1A02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3929-FE8E-450F-A42B-02A4BF8103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092-5BB7-467D-A161-10E2A2FF1A02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3929-FE8E-450F-A42B-02A4BF8103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092-5BB7-467D-A161-10E2A2FF1A02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3929-FE8E-450F-A42B-02A4BF8103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E2092-5BB7-467D-A161-10E2A2FF1A02}" type="datetimeFigureOut">
              <a:rPr lang="pt-BR" smtClean="0"/>
              <a:pPr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03929-FE8E-450F-A42B-02A4BF8103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0034" y="2130425"/>
            <a:ext cx="8143932" cy="14700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Competitividade entre os 10 torneios mundiais de pontos corridos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>
                <a:solidFill>
                  <a:schemeClr val="tx1"/>
                </a:solidFill>
              </a:rPr>
              <a:t>Grupo: Danilo A. Caldeira Silva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>
                <a:solidFill>
                  <a:schemeClr val="tx1"/>
                </a:solidFill>
              </a:rPr>
              <a:t>	        Fabiano V. O. da C. Médice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	 Fabrício Teixeira Coura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	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      Guilherme L. de Figueiredo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França - Ligue 1</a:t>
            </a:r>
            <a:endParaRPr lang="pt-BR" dirty="0"/>
          </a:p>
        </p:txBody>
      </p:sp>
      <p:pic>
        <p:nvPicPr>
          <p:cNvPr id="12290" name="Picture 2" descr="C:\Users\Texugão\Desktop\Planej. E Análise de Exp\Trabalho final2\França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3973" y="1600200"/>
            <a:ext cx="70160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Holanda - </a:t>
            </a:r>
            <a:r>
              <a:rPr lang="pt-BR" dirty="0" err="1" smtClean="0"/>
              <a:t>Eredivisie</a:t>
            </a:r>
            <a:endParaRPr lang="pt-BR" dirty="0"/>
          </a:p>
        </p:txBody>
      </p:sp>
      <p:pic>
        <p:nvPicPr>
          <p:cNvPr id="13314" name="Picture 2" descr="C:\Users\Texugão\Desktop\Planej. E Análise de Exp\Trabalho final2\Holanda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3973" y="1600200"/>
            <a:ext cx="70160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Inglaterra - Premier </a:t>
            </a:r>
            <a:r>
              <a:rPr lang="pt-BR" dirty="0" err="1" smtClean="0"/>
              <a:t>League</a:t>
            </a:r>
            <a:endParaRPr lang="pt-BR" dirty="0"/>
          </a:p>
        </p:txBody>
      </p:sp>
      <p:pic>
        <p:nvPicPr>
          <p:cNvPr id="6147" name="Picture 3" descr="C:\Users\Texugão\Desktop\Planej. E Análise de Exp\Trabalho final2\Inglaterra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3973" y="1600200"/>
            <a:ext cx="70160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Itália - Serie A</a:t>
            </a:r>
            <a:endParaRPr lang="pt-BR" dirty="0"/>
          </a:p>
        </p:txBody>
      </p:sp>
      <p:pic>
        <p:nvPicPr>
          <p:cNvPr id="14338" name="Picture 2" descr="C:\Users\Texugão\Desktop\Planej. E Análise de Exp\Trabalho final2\Italia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3973" y="1600200"/>
            <a:ext cx="70160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Portugal - Primeira Liga</a:t>
            </a:r>
            <a:endParaRPr lang="pt-BR" dirty="0"/>
          </a:p>
        </p:txBody>
      </p:sp>
      <p:pic>
        <p:nvPicPr>
          <p:cNvPr id="15362" name="Picture 2" descr="C:\Users\Texugão\Desktop\Planej. E Análise de Exp\Trabalho final2\Portugal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3973" y="1600200"/>
            <a:ext cx="70160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Rússia - Premier Liga</a:t>
            </a:r>
            <a:endParaRPr lang="pt-BR" dirty="0"/>
          </a:p>
        </p:txBody>
      </p:sp>
      <p:pic>
        <p:nvPicPr>
          <p:cNvPr id="16386" name="Picture 2" descr="C:\Users\Texugão\Desktop\Planej. E Análise de Exp\Trabalho final2\Russia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3973" y="1600200"/>
            <a:ext cx="70160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Turquia - Super </a:t>
            </a:r>
            <a:r>
              <a:rPr lang="pt-BR" dirty="0" err="1" smtClean="0"/>
              <a:t>Lig</a:t>
            </a:r>
            <a:endParaRPr lang="pt-BR" dirty="0"/>
          </a:p>
        </p:txBody>
      </p:sp>
      <p:pic>
        <p:nvPicPr>
          <p:cNvPr id="17410" name="Picture 2" descr="C:\Users\Texugão\Desktop\Planej. E Análise de Exp\Trabalho final2\Turquia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3973" y="1600200"/>
            <a:ext cx="70160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Médias dos dados por posição</a:t>
            </a:r>
            <a:endParaRPr lang="pt-BR" dirty="0"/>
          </a:p>
        </p:txBody>
      </p:sp>
      <p:pic>
        <p:nvPicPr>
          <p:cNvPr id="4100" name="Picture 4" descr="C:\Users\Texugão\Desktop\Planej. E Análise de Exp\Trabalho final2\Média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3973" y="1600200"/>
            <a:ext cx="70160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Média das diferenças entre posição</a:t>
            </a:r>
            <a:endParaRPr lang="pt-BR" dirty="0"/>
          </a:p>
        </p:txBody>
      </p:sp>
      <p:pic>
        <p:nvPicPr>
          <p:cNvPr id="5123" name="Picture 3" descr="C:\Users\Texugão\Desktop\Planej. E Análise de Exp\Trabalho final2\Diferença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3973" y="1600200"/>
            <a:ext cx="70160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Estatístico</a:t>
            </a:r>
            <a:endParaRPr lang="pt-BR" dirty="0"/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00240"/>
            <a:ext cx="48101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143248"/>
            <a:ext cx="28098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500570"/>
            <a:ext cx="51054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5715016"/>
            <a:ext cx="62674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4876" y="1285860"/>
            <a:ext cx="3500462" cy="697246"/>
          </a:xfrm>
          <a:prstGeom prst="rect">
            <a:avLst/>
          </a:prstGeom>
          <a:noFill/>
        </p:spPr>
      </p:pic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8446" name="Picture 14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1357298"/>
            <a:ext cx="3843348" cy="428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 onde surgiu a idéia?</a:t>
            </a:r>
            <a:endParaRPr lang="pt-BR" dirty="0"/>
          </a:p>
        </p:txBody>
      </p:sp>
      <p:pic>
        <p:nvPicPr>
          <p:cNvPr id="10242" name="Picture 2" descr="C:\Users\Texugão\Desktop\Planej. E Análise de Exp\Trabalho final2\WhatsApp Image 2018-12-03 at 11.51.00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643050"/>
            <a:ext cx="4014120" cy="1214446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71406" y="2928934"/>
            <a:ext cx="4500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/>
              <a:t>Fonte</a:t>
            </a:r>
            <a:r>
              <a:rPr lang="pt-BR" sz="1200" dirty="0" smtClean="0"/>
              <a:t>: https://www.mg.superesportes.com.br/app/noticias/futebol/</a:t>
            </a:r>
            <a:br>
              <a:rPr lang="pt-BR" sz="1200" dirty="0" smtClean="0"/>
            </a:br>
            <a:r>
              <a:rPr lang="pt-BR" sz="1200" dirty="0" smtClean="0"/>
              <a:t>futebol-internacional/2017/05/27/</a:t>
            </a:r>
            <a:r>
              <a:rPr lang="pt-BR" sz="1200" dirty="0" err="1" smtClean="0"/>
              <a:t>noticia_futebol_internacional</a:t>
            </a:r>
            <a:r>
              <a:rPr lang="pt-BR" sz="1200" dirty="0" smtClean="0"/>
              <a:t>,</a:t>
            </a:r>
            <a:br>
              <a:rPr lang="pt-BR" sz="1200" dirty="0" smtClean="0"/>
            </a:br>
            <a:r>
              <a:rPr lang="pt-BR" sz="1200" dirty="0" smtClean="0"/>
              <a:t>404260/comparado-a-ligas-da-europa-brasileirao-confirma-ser-o-mais-dificil.shtml</a:t>
            </a:r>
            <a:endParaRPr lang="pt-BR" sz="1200" dirty="0"/>
          </a:p>
        </p:txBody>
      </p:sp>
      <p:pic>
        <p:nvPicPr>
          <p:cNvPr id="10243" name="Picture 3" descr="C:\Users\Texugão\Desktop\Planej. E Análise de Exp\Trabalho final2\WhatsApp Image 2018-12-03 at 11.52.10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740642"/>
            <a:ext cx="4504448" cy="1188292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4572000" y="2928934"/>
            <a:ext cx="46434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/>
              <a:t>Fonte</a:t>
            </a:r>
            <a:r>
              <a:rPr lang="pt-BR" sz="1200" dirty="0" smtClean="0"/>
              <a:t>: https://www.cbf.com.br/futebol-brasileiro/noticias/campeonato</a:t>
            </a:r>
            <a:br>
              <a:rPr lang="pt-BR" sz="1200" dirty="0" smtClean="0"/>
            </a:br>
            <a:r>
              <a:rPr lang="pt-BR" sz="1200" dirty="0" smtClean="0"/>
              <a:t>-</a:t>
            </a:r>
            <a:r>
              <a:rPr lang="pt-BR" sz="1200" dirty="0" err="1" smtClean="0"/>
              <a:t>brasileiro-serie</a:t>
            </a:r>
            <a:r>
              <a:rPr lang="pt-BR" sz="1200" dirty="0" smtClean="0"/>
              <a:t>-a/o-</a:t>
            </a:r>
            <a:r>
              <a:rPr lang="pt-BR" sz="1200" dirty="0" err="1" smtClean="0"/>
              <a:t>campeonato-mais-dificil-do-mundo</a:t>
            </a:r>
            <a:endParaRPr lang="pt-BR" sz="1200" dirty="0"/>
          </a:p>
        </p:txBody>
      </p:sp>
      <p:pic>
        <p:nvPicPr>
          <p:cNvPr id="10244" name="Picture 4" descr="C:\Users\Texugão\Desktop\Planej. E Análise de Exp\Trabalho final2\WhatsApp Image 2018-12-03 at 11.53.12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470" y="4608748"/>
            <a:ext cx="4398092" cy="963392"/>
          </a:xfrm>
          <a:prstGeom prst="rect">
            <a:avLst/>
          </a:prstGeom>
          <a:noFill/>
        </p:spPr>
      </p:pic>
      <p:sp>
        <p:nvSpPr>
          <p:cNvPr id="9" name="Retângulo 8"/>
          <p:cNvSpPr/>
          <p:nvPr/>
        </p:nvSpPr>
        <p:spPr>
          <a:xfrm>
            <a:off x="71406" y="568197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b="1" dirty="0" smtClean="0"/>
              <a:t>Fonte</a:t>
            </a:r>
            <a:r>
              <a:rPr lang="pt-BR" sz="1200" dirty="0" smtClean="0"/>
              <a:t>: https://esportes.estadao.com.br/noticias/futebol,brasileirao-o-campeonato-mais-equilibrado-do-mundo,70001777734</a:t>
            </a:r>
            <a:endParaRPr lang="pt-BR" sz="1200" dirty="0"/>
          </a:p>
        </p:txBody>
      </p:sp>
      <p:pic>
        <p:nvPicPr>
          <p:cNvPr id="10245" name="Picture 5" descr="C:\Users\Texugão\Desktop\Planej. E Análise de Exp\Trabalho final2\WhatsApp Image 2018-12-03 at 12.01.23.jpe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3714752"/>
            <a:ext cx="4429156" cy="1884846"/>
          </a:xfrm>
          <a:prstGeom prst="rect">
            <a:avLst/>
          </a:prstGeom>
          <a:noFill/>
        </p:spPr>
      </p:pic>
      <p:sp>
        <p:nvSpPr>
          <p:cNvPr id="11" name="Retângulo 10"/>
          <p:cNvSpPr/>
          <p:nvPr/>
        </p:nvSpPr>
        <p:spPr>
          <a:xfrm>
            <a:off x="4643438" y="5680545"/>
            <a:ext cx="4572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/>
              <a:t>Fonte</a:t>
            </a:r>
            <a:r>
              <a:rPr lang="pt-BR" sz="1200" dirty="0" smtClean="0"/>
              <a:t>: http://www.espn.com.br/video/363833_cuca-o-campeonato-brasileiro-e-muito-mais-dificil-do-que-os-campeonatos-europeus</a:t>
            </a:r>
            <a:endParaRPr lang="pt-BR"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Normalidade – QQ </a:t>
            </a:r>
            <a:r>
              <a:rPr lang="pt-BR" dirty="0" err="1" smtClean="0"/>
              <a:t>Plot</a:t>
            </a:r>
            <a:endParaRPr lang="pt-BR" dirty="0"/>
          </a:p>
        </p:txBody>
      </p:sp>
      <p:pic>
        <p:nvPicPr>
          <p:cNvPr id="19458" name="Picture 2" descr="C:\Users\Texugão\Desktop\Planej. E Análise de Exp\Trabalho final2\QQPlo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3973" y="1600200"/>
            <a:ext cx="70160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 descr="C:\Users\Texugão\Desktop\Planej. E Análise de Exp\Trabalho final2\Dunnet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7532" y="3429000"/>
            <a:ext cx="5316626" cy="3429024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One</a:t>
            </a:r>
            <a:r>
              <a:rPr lang="pt-BR" dirty="0" smtClean="0"/>
              <a:t> </a:t>
            </a:r>
            <a:r>
              <a:rPr lang="pt-BR" dirty="0" err="1" smtClean="0"/>
              <a:t>vs</a:t>
            </a:r>
            <a:r>
              <a:rPr lang="pt-BR" dirty="0" smtClean="0"/>
              <a:t> </a:t>
            </a:r>
            <a:r>
              <a:rPr lang="pt-BR" dirty="0" err="1" smtClean="0"/>
              <a:t>All</a:t>
            </a:r>
            <a:r>
              <a:rPr lang="pt-BR" dirty="0" smtClean="0"/>
              <a:t> -  </a:t>
            </a:r>
            <a:r>
              <a:rPr lang="pt-BR" dirty="0" err="1" smtClean="0"/>
              <a:t>Dunnett</a:t>
            </a:r>
            <a:endParaRPr lang="pt-BR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42894" y="1261249"/>
            <a:ext cx="4686296" cy="2548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42910" y="1345156"/>
            <a:ext cx="78581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pt-BR" dirty="0" smtClean="0"/>
              <a:t> Falhou-se em rejeitar a hipótese nula, sendo assim não apresenta diferença estatística entre as diferenças das 8 primeiras posições de cada campeonato.</a:t>
            </a:r>
            <a:br>
              <a:rPr lang="pt-BR" dirty="0" smtClean="0"/>
            </a:br>
            <a:endParaRPr lang="pt-BR" dirty="0" smtClean="0"/>
          </a:p>
          <a:p>
            <a:pPr algn="just">
              <a:buFontTx/>
              <a:buChar char="-"/>
            </a:pPr>
            <a:r>
              <a:rPr lang="pt-BR" dirty="0" smtClean="0"/>
              <a:t> Com os dados, acredita-se que as frases que afirmam que o campeonato brasileiro seja mais disputando que os demais sejam devido ao grande número de variabilidade dos times  em 1º e 2º lugar em comparação aos outros, conforme tabela abaixo.</a:t>
            </a:r>
            <a:endParaRPr lang="pt-BR" dirty="0"/>
          </a:p>
        </p:txBody>
      </p:sp>
      <p:pic>
        <p:nvPicPr>
          <p:cNvPr id="34819" name="Picture 3" descr="C:\Users\Texugão\Desktop\Planej. E Análise de Exp\Trabalho final2\WhatsApp Image 2018-12-03 at 15.10.12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443305"/>
            <a:ext cx="3657600" cy="2486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Sugestão de Trabalho</a:t>
            </a:r>
            <a:endParaRPr lang="pt-BR" dirty="0"/>
          </a:p>
        </p:txBody>
      </p:sp>
      <p:pic>
        <p:nvPicPr>
          <p:cNvPr id="35842" name="Picture 2" descr="C:\Users\Texugão\Desktop\Planej. E Análise de Exp\Trabalho final2\WhatsApp Image 2018-12-03 at 14.26.44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857364"/>
            <a:ext cx="5857916" cy="3819660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642910" y="1214422"/>
            <a:ext cx="7858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- Inserir os times no modelo e não só a classificação. </a:t>
            </a:r>
            <a:br>
              <a:rPr lang="pt-BR" dirty="0" smtClean="0"/>
            </a:br>
            <a:r>
              <a:rPr lang="pt-BR" dirty="0" smtClean="0"/>
              <a:t>Exemplo: Portugal - Primeira Liga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42910" y="5854503"/>
            <a:ext cx="7858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- Pegar todos os times de todos os campeonatos e tratar por um teste de tamanho de amostras diferente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Relatório dos maiores torneios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48239"/>
            <a:ext cx="6715172" cy="5229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Texugão\Desktop\Pinta\Untitled-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0718" y="203184"/>
            <a:ext cx="7262564" cy="64405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 dos Dados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369102"/>
            <a:ext cx="5572164" cy="498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dos Dados</a:t>
            </a:r>
            <a:endParaRPr lang="pt-BR" dirty="0"/>
          </a:p>
        </p:txBody>
      </p:sp>
      <p:pic>
        <p:nvPicPr>
          <p:cNvPr id="7170" name="Picture 2" descr="C:\Users\Texugão\Desktop\Planej. E Análise de Exp\Trabalho final2\94374416-78d6-4cf4-8ffc-21cd70981ed9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412" y="1654156"/>
            <a:ext cx="8787176" cy="4846678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142844" y="1273718"/>
            <a:ext cx="3270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Exemplo: Portugal - Primeira Liga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Alemanha - </a:t>
            </a:r>
            <a:r>
              <a:rPr lang="pt-BR" dirty="0" err="1" smtClean="0"/>
              <a:t>Bundesliga</a:t>
            </a:r>
            <a:endParaRPr lang="pt-BR" dirty="0"/>
          </a:p>
        </p:txBody>
      </p:sp>
      <p:pic>
        <p:nvPicPr>
          <p:cNvPr id="8195" name="Picture 3" descr="C:\Users\Texugão\Desktop\Planej. E Análise de Exp\Trabalho final2\Alemanha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3973" y="1600200"/>
            <a:ext cx="70160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Brasil - Série A</a:t>
            </a:r>
            <a:endParaRPr lang="pt-BR" dirty="0"/>
          </a:p>
        </p:txBody>
      </p:sp>
      <p:pic>
        <p:nvPicPr>
          <p:cNvPr id="9219" name="Picture 3" descr="C:\Users\Texugão\Desktop\Planej. E Análise de Exp\Trabalho final2\Brasil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3973" y="1600200"/>
            <a:ext cx="70160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Espanha - La Liga</a:t>
            </a:r>
            <a:endParaRPr lang="pt-BR" dirty="0"/>
          </a:p>
        </p:txBody>
      </p:sp>
      <p:pic>
        <p:nvPicPr>
          <p:cNvPr id="11268" name="Picture 4" descr="C:\Users\Texugão\Desktop\Planej. E Análise de Exp\Trabalho final2\Espanha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3973" y="1600200"/>
            <a:ext cx="70160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179</Words>
  <Application>Microsoft Office PowerPoint</Application>
  <PresentationFormat>Apresentação na tela (4:3)</PresentationFormat>
  <Paragraphs>33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Competitividade entre os 10 torneios mundiais de pontos corridos</vt:lpstr>
      <vt:lpstr>De onde surgiu a idéia?</vt:lpstr>
      <vt:lpstr>Relatório dos maiores torneios</vt:lpstr>
      <vt:lpstr>Slide 4</vt:lpstr>
      <vt:lpstr>Fonte dos Dados</vt:lpstr>
      <vt:lpstr>Tratamento dos Dados</vt:lpstr>
      <vt:lpstr>Alemanha - Bundesliga</vt:lpstr>
      <vt:lpstr>Brasil - Série A</vt:lpstr>
      <vt:lpstr>Espanha - La Liga</vt:lpstr>
      <vt:lpstr>França - Ligue 1</vt:lpstr>
      <vt:lpstr>Holanda - Eredivisie</vt:lpstr>
      <vt:lpstr>Inglaterra - Premier League</vt:lpstr>
      <vt:lpstr>Itália - Serie A</vt:lpstr>
      <vt:lpstr>Portugal - Primeira Liga</vt:lpstr>
      <vt:lpstr>Rússia - Premier Liga</vt:lpstr>
      <vt:lpstr>Turquia - Super Lig</vt:lpstr>
      <vt:lpstr>Médias dos dados por posição</vt:lpstr>
      <vt:lpstr>Média das diferenças entre posição</vt:lpstr>
      <vt:lpstr>Teste Estatístico</vt:lpstr>
      <vt:lpstr>Teste Normalidade – QQ Plot</vt:lpstr>
      <vt:lpstr>One vs All -  Dunnett</vt:lpstr>
      <vt:lpstr>Conclusão</vt:lpstr>
      <vt:lpstr>Sugestão de Trabalho</vt:lpstr>
    </vt:vector>
  </TitlesOfParts>
  <Company>BLACK EDITION - tum0r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Médice</dc:creator>
  <cp:lastModifiedBy>Fabiano Médice</cp:lastModifiedBy>
  <cp:revision>29</cp:revision>
  <dcterms:created xsi:type="dcterms:W3CDTF">2018-12-03T11:45:29Z</dcterms:created>
  <dcterms:modified xsi:type="dcterms:W3CDTF">2018-12-03T17:21:07Z</dcterms:modified>
</cp:coreProperties>
</file>