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8" r:id="rId5"/>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74627-29DD-197A-4CFF-1CA303AAFEE0}" v="190" dt="2023-10-19T00:47:35.816"/>
    <p1510:client id="{50A90FCC-1BE3-4B03-5D59-28842FF5DEF5}" v="363" dt="2023-10-09T23:19:11.913"/>
    <p1510:client id="{6223AD69-B365-4E32-A787-7DB8A7D1495B}" v="23" dt="2022-05-10T23:42:06.956"/>
    <p1510:client id="{7046E692-42B8-FAB2-6613-B035FA773636}" v="44" dt="2023-10-24T17:56:42.685"/>
    <p1510:client id="{7E308637-FCB3-218A-AE63-14D62BFD3228}" v="92" dt="2023-10-24T23:19:09.341"/>
    <p1510:client id="{8F136D5D-6808-8971-53E6-50B90D7F88A4}" v="2" dt="2023-10-20T22:30:23.765"/>
    <p1510:client id="{970E65E2-BECA-699F-DA43-9944228032F2}" v="1" dt="2023-10-23T17:05:48.248"/>
    <p1510:client id="{AEC5598F-5C50-46A1-A847-D8E0D6CF5F72}" v="1060" dt="2023-10-07T14:56:45.226"/>
    <p1510:client id="{BBE7DD3A-B225-4CD7-A5B1-39C4DDD0B5D4}" v="1805" dt="2023-10-22T19:15:14.507"/>
    <p1510:client id="{C9A29E12-4921-E6F5-135F-86F8D72C0FCB}" v="160" dt="2023-10-09T22:23:31.673"/>
    <p1510:client id="{D24BE92E-3AFF-9099-AAB9-BBAB5E1948E7}" v="7" dt="2023-10-24T18:06:53.090"/>
    <p1510:client id="{F4BED9E4-974B-4572-AEA9-69DC1DAE4F64}" v="50" dt="2023-10-23T10:00:04.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536"/>
        <p:guide pos="673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pt-BR"/>
              <a:t>Clique para editar o título mestre</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F2EB7C94-7C81-4E9A-8A45-8DDFD3E1BC25}"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230148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F2EB7C94-7C81-4E9A-8A45-8DDFD3E1BC25}"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257827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F2EB7C94-7C81-4E9A-8A45-8DDFD3E1BC25}"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424262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F2EB7C94-7C81-4E9A-8A45-8DDFD3E1BC25}"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197494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pt-BR"/>
              <a:t>Clique para editar o título mestre</a:t>
            </a:r>
            <a:endParaRPr lang="en-US"/>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2EB7C94-7C81-4E9A-8A45-8DDFD3E1BC25}"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145972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F2EB7C94-7C81-4E9A-8A45-8DDFD3E1BC25}"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239769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pt-BR"/>
              <a:t>Clique para editar o título mestre</a:t>
            </a:r>
            <a:endParaRPr lang="en-US"/>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pt-BR"/>
              <a:t>Editar estilos de texto Mestre</a:t>
            </a:r>
          </a:p>
        </p:txBody>
      </p:sp>
      <p:sp>
        <p:nvSpPr>
          <p:cNvPr id="4" name="Content Placeholder 3"/>
          <p:cNvSpPr>
            <a:spLocks noGrp="1"/>
          </p:cNvSpPr>
          <p:nvPr>
            <p:ph sz="half" idx="2"/>
          </p:nvPr>
        </p:nvSpPr>
        <p:spPr>
          <a:xfrm>
            <a:off x="1472912" y="11058863"/>
            <a:ext cx="9046274" cy="1626592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pt-BR"/>
              <a:t>Editar estilos de texto Mestre</a:t>
            </a:r>
          </a:p>
        </p:txBody>
      </p:sp>
      <p:sp>
        <p:nvSpPr>
          <p:cNvPr id="6" name="Content Placeholder 5"/>
          <p:cNvSpPr>
            <a:spLocks noGrp="1"/>
          </p:cNvSpPr>
          <p:nvPr>
            <p:ph sz="quarter" idx="4"/>
          </p:nvPr>
        </p:nvSpPr>
        <p:spPr>
          <a:xfrm>
            <a:off x="10825461" y="11058863"/>
            <a:ext cx="9090826" cy="1626592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F2EB7C94-7C81-4E9A-8A45-8DDFD3E1BC25}" type="datetimeFigureOut">
              <a:rPr lang="pt-BR" smtClean="0"/>
              <a:t>24/10/2023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26206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F2EB7C94-7C81-4E9A-8A45-8DDFD3E1BC25}" type="datetimeFigureOut">
              <a:rPr lang="pt-BR" smtClean="0"/>
              <a:t>24/10/2023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293769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B7C94-7C81-4E9A-8A45-8DDFD3E1BC25}" type="datetimeFigureOut">
              <a:rPr lang="pt-BR" smtClean="0"/>
              <a:t>24/10/2023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424454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pt-BR"/>
              <a:t>Clique para editar o título mestre</a:t>
            </a:r>
            <a:endParaRPr lang="en-US"/>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pt-BR"/>
              <a:t>Editar estilos de texto Mestre</a:t>
            </a:r>
          </a:p>
        </p:txBody>
      </p:sp>
      <p:sp>
        <p:nvSpPr>
          <p:cNvPr id="5" name="Date Placeholder 4"/>
          <p:cNvSpPr>
            <a:spLocks noGrp="1"/>
          </p:cNvSpPr>
          <p:nvPr>
            <p:ph type="dt" sz="half" idx="10"/>
          </p:nvPr>
        </p:nvSpPr>
        <p:spPr/>
        <p:txBody>
          <a:bodyPr/>
          <a:lstStyle/>
          <a:p>
            <a:fld id="{F2EB7C94-7C81-4E9A-8A45-8DDFD3E1BC25}"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320819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pt-BR"/>
              <a:t>Clique para editar o título mestre</a:t>
            </a:r>
            <a:endParaRPr lang="en-US"/>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pt-BR"/>
              <a:t>Clique no ícone para adicionar uma imagem</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pt-BR"/>
              <a:t>Editar estilos de texto Mestre</a:t>
            </a:r>
          </a:p>
        </p:txBody>
      </p:sp>
      <p:sp>
        <p:nvSpPr>
          <p:cNvPr id="5" name="Date Placeholder 4"/>
          <p:cNvSpPr>
            <a:spLocks noGrp="1"/>
          </p:cNvSpPr>
          <p:nvPr>
            <p:ph type="dt" sz="half" idx="10"/>
          </p:nvPr>
        </p:nvSpPr>
        <p:spPr/>
        <p:txBody>
          <a:bodyPr/>
          <a:lstStyle/>
          <a:p>
            <a:fld id="{F2EB7C94-7C81-4E9A-8A45-8DDFD3E1BC25}"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FD22BD9-6C54-45FE-8A98-7E3428D1538D}" type="slidenum">
              <a:rPr lang="pt-BR" smtClean="0"/>
              <a:t>‹nº›</a:t>
            </a:fld>
            <a:endParaRPr lang="pt-BR"/>
          </a:p>
        </p:txBody>
      </p:sp>
    </p:spTree>
    <p:extLst>
      <p:ext uri="{BB962C8B-B14F-4D97-AF65-F5344CB8AC3E}">
        <p14:creationId xmlns:p14="http://schemas.microsoft.com/office/powerpoint/2010/main" val="71827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2EB7C94-7C81-4E9A-8A45-8DDFD3E1BC25}" type="datetimeFigureOut">
              <a:rPr lang="pt-BR" smtClean="0"/>
              <a:t>24/10/2023</a:t>
            </a:fld>
            <a:endParaRPr lang="pt-B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FD22BD9-6C54-45FE-8A98-7E3428D1538D}" type="slidenum">
              <a:rPr lang="pt-BR" smtClean="0"/>
              <a:t>‹nº›</a:t>
            </a:fld>
            <a:endParaRPr lang="pt-BR"/>
          </a:p>
        </p:txBody>
      </p:sp>
    </p:spTree>
    <p:extLst>
      <p:ext uri="{BB962C8B-B14F-4D97-AF65-F5344CB8AC3E}">
        <p14:creationId xmlns:p14="http://schemas.microsoft.com/office/powerpoint/2010/main" val="3109922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286658" y="361773"/>
            <a:ext cx="20817567" cy="1225868"/>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pPr algn="ctr"/>
            <a:r>
              <a:rPr lang="pt-BR" sz="6600" err="1">
                <a:ea typeface="+mn-lt"/>
                <a:cs typeface="+mn-lt"/>
              </a:rPr>
              <a:t>EcoMonitor</a:t>
            </a:r>
            <a:r>
              <a:rPr lang="pt-BR" sz="6600">
                <a:ea typeface="+mn-lt"/>
                <a:cs typeface="+mn-lt"/>
              </a:rPr>
              <a:t> </a:t>
            </a:r>
            <a:r>
              <a:rPr lang="pt-BR" sz="6600">
                <a:latin typeface="Calibri"/>
                <a:cs typeface="Calibri"/>
              </a:rPr>
              <a:t> - </a:t>
            </a:r>
            <a:r>
              <a:rPr lang="pt-BR" sz="6600">
                <a:ea typeface="+mn-lt"/>
                <a:cs typeface="+mn-lt"/>
              </a:rPr>
              <a:t>Consumo de energia de forma Sustentável</a:t>
            </a:r>
          </a:p>
        </p:txBody>
      </p:sp>
      <p:sp>
        <p:nvSpPr>
          <p:cNvPr id="8" name="CaixaDeTexto 7"/>
          <p:cNvSpPr txBox="1"/>
          <p:nvPr/>
        </p:nvSpPr>
        <p:spPr>
          <a:xfrm>
            <a:off x="2671536" y="2349911"/>
            <a:ext cx="16894628" cy="4285660"/>
          </a:xfrm>
          <a:prstGeom prst="rect">
            <a:avLst/>
          </a:prstGeom>
          <a:noFill/>
        </p:spPr>
        <p:txBody>
          <a:bodyPr wrap="square" lIns="91440" tIns="45720" rIns="91440" bIns="45720" rtlCol="0" anchor="t">
            <a:spAutoFit/>
          </a:bodyPr>
          <a:lstStyle/>
          <a:p>
            <a:pPr algn="ctr"/>
            <a:r>
              <a:rPr lang="pt-BR" sz="3600" b="1">
                <a:ea typeface="+mn-lt"/>
                <a:cs typeface="+mn-lt"/>
              </a:rPr>
              <a:t>Fabiano Rodrigues Leite RA:235618</a:t>
            </a:r>
            <a:endParaRPr lang="pt-BR" b="1">
              <a:cs typeface="Calibri"/>
            </a:endParaRPr>
          </a:p>
          <a:p>
            <a:pPr algn="ctr"/>
            <a:r>
              <a:rPr lang="pt-BR" sz="3600" b="1">
                <a:ea typeface="+mn-lt"/>
                <a:cs typeface="+mn-lt"/>
              </a:rPr>
              <a:t>Vitor Hugo Weber Barbosa RA:235320</a:t>
            </a:r>
            <a:endParaRPr lang="pt-BR" b="1">
              <a:cs typeface="Calibri"/>
            </a:endParaRPr>
          </a:p>
          <a:p>
            <a:pPr algn="ctr"/>
            <a:r>
              <a:rPr lang="pt-BR" sz="3600" b="1">
                <a:ea typeface="+mn-lt"/>
                <a:cs typeface="+mn-lt"/>
              </a:rPr>
              <a:t>Igor Ferreira Arantes RA:235941</a:t>
            </a:r>
            <a:endParaRPr lang="pt-BR" b="1">
              <a:cs typeface="Calibri"/>
            </a:endParaRPr>
          </a:p>
          <a:p>
            <a:pPr algn="ctr"/>
            <a:r>
              <a:rPr lang="pt-BR" sz="3600" b="1">
                <a:ea typeface="+mn-lt"/>
                <a:cs typeface="+mn-lt"/>
              </a:rPr>
              <a:t>Jonathan </a:t>
            </a:r>
            <a:r>
              <a:rPr lang="pt-BR" sz="3600" b="1" err="1">
                <a:ea typeface="+mn-lt"/>
                <a:cs typeface="+mn-lt"/>
              </a:rPr>
              <a:t>Bras</a:t>
            </a:r>
            <a:r>
              <a:rPr lang="pt-BR" sz="3600" b="1">
                <a:ea typeface="+mn-lt"/>
                <a:cs typeface="+mn-lt"/>
              </a:rPr>
              <a:t> Diniz de Queiroz RA:235965</a:t>
            </a:r>
            <a:endParaRPr lang="pt-BR" b="1">
              <a:cs typeface="Calibri"/>
            </a:endParaRPr>
          </a:p>
          <a:p>
            <a:pPr algn="ctr"/>
            <a:r>
              <a:rPr lang="pt-BR" sz="3600" b="1">
                <a:ea typeface="+mn-lt"/>
                <a:cs typeface="+mn-lt"/>
              </a:rPr>
              <a:t>Rodrigo Mateus de Moraes RA:235441</a:t>
            </a:r>
            <a:endParaRPr lang="pt-BR" b="1">
              <a:cs typeface="Calibri"/>
            </a:endParaRPr>
          </a:p>
          <a:p>
            <a:pPr algn="ctr"/>
            <a:r>
              <a:rPr lang="pt-BR" sz="3600" b="1" err="1">
                <a:ea typeface="+mn-lt"/>
                <a:cs typeface="+mn-lt"/>
              </a:rPr>
              <a:t>Raffael</a:t>
            </a:r>
            <a:r>
              <a:rPr lang="pt-BR" sz="3600" b="1">
                <a:ea typeface="+mn-lt"/>
                <a:cs typeface="+mn-lt"/>
              </a:rPr>
              <a:t> de Lima Batista RA:190428</a:t>
            </a:r>
            <a:endParaRPr lang="pt-BR" b="1"/>
          </a:p>
          <a:p>
            <a:pPr algn="ctr">
              <a:lnSpc>
                <a:spcPct val="150000"/>
              </a:lnSpc>
            </a:pPr>
            <a:r>
              <a:rPr lang="pt-BR" sz="4200" b="1"/>
              <a:t>Prof. Adson Nogueira Alves</a:t>
            </a:r>
          </a:p>
        </p:txBody>
      </p:sp>
      <p:sp>
        <p:nvSpPr>
          <p:cNvPr id="12" name="CaixaDeTexto 11"/>
          <p:cNvSpPr txBox="1"/>
          <p:nvPr/>
        </p:nvSpPr>
        <p:spPr>
          <a:xfrm>
            <a:off x="493537" y="8760265"/>
            <a:ext cx="10219580" cy="446079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3200" dirty="0">
                <a:solidFill>
                  <a:schemeClr val="tx1"/>
                </a:solidFill>
                <a:ea typeface="+mn-lt"/>
                <a:cs typeface="+mn-lt"/>
              </a:rPr>
              <a:t>O projeto “</a:t>
            </a:r>
            <a:r>
              <a:rPr lang="pt-BR" sz="3200" dirty="0" err="1">
                <a:solidFill>
                  <a:schemeClr val="tx1"/>
                </a:solidFill>
                <a:ea typeface="+mn-lt"/>
                <a:cs typeface="+mn-lt"/>
              </a:rPr>
              <a:t>EcoMonitor</a:t>
            </a:r>
            <a:r>
              <a:rPr lang="pt-BR" sz="3200" dirty="0">
                <a:solidFill>
                  <a:schemeClr val="tx1"/>
                </a:solidFill>
                <a:ea typeface="+mn-lt"/>
                <a:cs typeface="+mn-lt"/>
              </a:rPr>
              <a:t> CTRL Tech” é uma iniciativa inovadora que busca criar um sistema inteligente e sustentável de gestão de energia residencial. O sistema consiste em um conjunto de sensores, dispositivos e software que permitem aos usuários monitorar e controlar o consumo de energia de seus equipamentos domésticos, bem como otimizar o uso de energia de acordo com suas preferências e necessidades.</a:t>
            </a:r>
            <a:endParaRPr lang="pt-BR" dirty="0">
              <a:solidFill>
                <a:schemeClr val="tx1"/>
              </a:solidFill>
              <a:ea typeface="+mn-lt"/>
              <a:cs typeface="+mn-lt"/>
            </a:endParaRPr>
          </a:p>
        </p:txBody>
      </p:sp>
      <p:sp>
        <p:nvSpPr>
          <p:cNvPr id="11" name="CaixaDeTexto 10"/>
          <p:cNvSpPr txBox="1"/>
          <p:nvPr/>
        </p:nvSpPr>
        <p:spPr>
          <a:xfrm>
            <a:off x="523994" y="13329186"/>
            <a:ext cx="9904314" cy="391596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3200" dirty="0">
                <a:solidFill>
                  <a:schemeClr val="tx1"/>
                </a:solidFill>
                <a:ea typeface="+mn-lt"/>
                <a:cs typeface="+mn-lt"/>
              </a:rPr>
              <a:t>A escolha do tema "</a:t>
            </a:r>
            <a:r>
              <a:rPr lang="pt-BR" sz="3200" dirty="0" err="1">
                <a:solidFill>
                  <a:schemeClr val="tx1"/>
                </a:solidFill>
                <a:ea typeface="+mn-lt"/>
                <a:cs typeface="+mn-lt"/>
              </a:rPr>
              <a:t>EcoMonitor</a:t>
            </a:r>
            <a:r>
              <a:rPr lang="pt-BR" sz="3200" dirty="0">
                <a:solidFill>
                  <a:schemeClr val="tx1"/>
                </a:solidFill>
                <a:ea typeface="+mn-lt"/>
                <a:cs typeface="+mn-lt"/>
              </a:rPr>
              <a:t>" durante a reunião se justifica devido ao alto consumo de energia no Brasil, o que causa impactos ambientais e econômicos significativos. O projeto visa promover a eficiência energética, reduzir o desperdício de recursos naturais e sensibilizar a população, alinhando-se com objetivos de sustentabilidade e metas globais.</a:t>
            </a:r>
            <a:endParaRPr lang="pt-BR" dirty="0">
              <a:solidFill>
                <a:schemeClr val="tx1"/>
              </a:solidFill>
              <a:ea typeface="+mn-lt"/>
              <a:cs typeface="+mn-lt"/>
            </a:endParaRPr>
          </a:p>
        </p:txBody>
      </p:sp>
      <p:sp>
        <p:nvSpPr>
          <p:cNvPr id="21" name="CaixaDeTexto 20"/>
          <p:cNvSpPr txBox="1"/>
          <p:nvPr/>
        </p:nvSpPr>
        <p:spPr>
          <a:xfrm>
            <a:off x="11087989" y="14024693"/>
            <a:ext cx="4007953" cy="3046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pt-BR" sz="3200">
                <a:solidFill>
                  <a:schemeClr val="tx1"/>
                </a:solidFill>
              </a:rPr>
              <a:t>Colocar aqui uma figura que o grupo julgar necessária para apresentar os resultados e a validação.</a:t>
            </a:r>
            <a:endParaRPr lang="pt-BR" sz="3200"/>
          </a:p>
        </p:txBody>
      </p:sp>
      <p:sp>
        <p:nvSpPr>
          <p:cNvPr id="22" name="CaixaDeTexto 21"/>
          <p:cNvSpPr txBox="1"/>
          <p:nvPr/>
        </p:nvSpPr>
        <p:spPr>
          <a:xfrm>
            <a:off x="11087989" y="13412004"/>
            <a:ext cx="3988814" cy="461665"/>
          </a:xfrm>
          <a:prstGeom prst="rect">
            <a:avLst/>
          </a:prstGeom>
          <a:noFill/>
        </p:spPr>
        <p:txBody>
          <a:bodyPr wrap="square" rtlCol="0">
            <a:spAutoFit/>
          </a:bodyPr>
          <a:lstStyle/>
          <a:p>
            <a:pPr algn="ctr"/>
            <a:r>
              <a:rPr lang="pt-BR" sz="2400" b="1"/>
              <a:t>Figura 2</a:t>
            </a:r>
            <a:r>
              <a:rPr lang="pt-BR" sz="2400"/>
              <a:t>. Colocar a legenda.</a:t>
            </a:r>
          </a:p>
        </p:txBody>
      </p:sp>
      <p:graphicFrame>
        <p:nvGraphicFramePr>
          <p:cNvPr id="2" name="Objeto 1">
            <a:extLst>
              <a:ext uri="{FF2B5EF4-FFF2-40B4-BE49-F238E27FC236}">
                <a16:creationId xmlns:a16="http://schemas.microsoft.com/office/drawing/2014/main" id="{B818F485-5665-FF49-F70F-ED54507CA0D4}"/>
              </a:ext>
            </a:extLst>
          </p:cNvPr>
          <p:cNvGraphicFramePr>
            <a:graphicFrameLocks noChangeAspect="1"/>
          </p:cNvGraphicFramePr>
          <p:nvPr>
            <p:extLst>
              <p:ext uri="{D42A27DB-BD31-4B8C-83A1-F6EECF244321}">
                <p14:modId xmlns:p14="http://schemas.microsoft.com/office/powerpoint/2010/main" val="1602073729"/>
              </p:ext>
            </p:extLst>
          </p:nvPr>
        </p:nvGraphicFramePr>
        <p:xfrm>
          <a:off x="17645838" y="2353047"/>
          <a:ext cx="2633849" cy="2777166"/>
        </p:xfrm>
        <a:graphic>
          <a:graphicData uri="http://schemas.openxmlformats.org/presentationml/2006/ole">
            <mc:AlternateContent xmlns:mc="http://schemas.openxmlformats.org/markup-compatibility/2006">
              <mc:Choice xmlns:v="urn:schemas-microsoft-com:vml" Requires="v">
                <p:oleObj name="Imagem de Bitmap" r:id="rId2" imgW="2392560" imgH="2522160" progId="Paint.Picture">
                  <p:embed/>
                </p:oleObj>
              </mc:Choice>
              <mc:Fallback>
                <p:oleObj name="Imagem de Bitmap" r:id="rId2" imgW="2392560" imgH="2522160" progId="Paint.Picture">
                  <p:embed/>
                  <p:pic>
                    <p:nvPicPr>
                      <p:cNvPr id="2" name="Objeto 1">
                        <a:extLst>
                          <a:ext uri="{FF2B5EF4-FFF2-40B4-BE49-F238E27FC236}">
                            <a16:creationId xmlns:a16="http://schemas.microsoft.com/office/drawing/2014/main" id="{B818F485-5665-FF49-F70F-ED54507CA0D4}"/>
                          </a:ext>
                        </a:extLst>
                      </p:cNvPr>
                      <p:cNvPicPr/>
                      <p:nvPr/>
                    </p:nvPicPr>
                    <p:blipFill>
                      <a:blip r:embed="rId3"/>
                      <a:stretch>
                        <a:fillRect/>
                      </a:stretch>
                    </p:blipFill>
                    <p:spPr>
                      <a:xfrm>
                        <a:off x="17645838" y="2353047"/>
                        <a:ext cx="2633849" cy="2777166"/>
                      </a:xfrm>
                      <a:prstGeom prst="rect">
                        <a:avLst/>
                      </a:prstGeom>
                    </p:spPr>
                  </p:pic>
                </p:oleObj>
              </mc:Fallback>
            </mc:AlternateContent>
          </a:graphicData>
        </a:graphic>
      </p:graphicFrame>
      <p:sp>
        <p:nvSpPr>
          <p:cNvPr id="27" name="CaixaDeTexto 26">
            <a:extLst>
              <a:ext uri="{FF2B5EF4-FFF2-40B4-BE49-F238E27FC236}">
                <a16:creationId xmlns:a16="http://schemas.microsoft.com/office/drawing/2014/main" id="{EBE8EE91-6568-C14B-0BCF-4FBB3F2F3CE7}"/>
              </a:ext>
            </a:extLst>
          </p:cNvPr>
          <p:cNvSpPr txBox="1"/>
          <p:nvPr/>
        </p:nvSpPr>
        <p:spPr>
          <a:xfrm>
            <a:off x="575617" y="8083633"/>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INTRODUÇÃO</a:t>
            </a:r>
          </a:p>
        </p:txBody>
      </p:sp>
      <p:sp>
        <p:nvSpPr>
          <p:cNvPr id="28" name="CaixaDeTexto 27">
            <a:extLst>
              <a:ext uri="{FF2B5EF4-FFF2-40B4-BE49-F238E27FC236}">
                <a16:creationId xmlns:a16="http://schemas.microsoft.com/office/drawing/2014/main" id="{CC9A28AF-1DCD-1D8A-59B0-3AC872245063}"/>
              </a:ext>
            </a:extLst>
          </p:cNvPr>
          <p:cNvSpPr txBox="1"/>
          <p:nvPr/>
        </p:nvSpPr>
        <p:spPr>
          <a:xfrm>
            <a:off x="490108" y="12798585"/>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JUSTIFICATIVA</a:t>
            </a:r>
          </a:p>
        </p:txBody>
      </p:sp>
      <p:sp>
        <p:nvSpPr>
          <p:cNvPr id="29" name="CaixaDeTexto 28">
            <a:extLst>
              <a:ext uri="{FF2B5EF4-FFF2-40B4-BE49-F238E27FC236}">
                <a16:creationId xmlns:a16="http://schemas.microsoft.com/office/drawing/2014/main" id="{0E76ADA8-84A5-360C-2E8B-F07C6D64B3FC}"/>
              </a:ext>
            </a:extLst>
          </p:cNvPr>
          <p:cNvSpPr txBox="1"/>
          <p:nvPr/>
        </p:nvSpPr>
        <p:spPr>
          <a:xfrm>
            <a:off x="530102" y="17682409"/>
            <a:ext cx="9881947" cy="337113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3200">
                <a:solidFill>
                  <a:schemeClr val="tx1"/>
                </a:solidFill>
                <a:ea typeface="Calibri"/>
                <a:cs typeface="Calibri"/>
              </a:rPr>
              <a:t>Os objetivos são conscientizar o agricultor e o pecuarista sobre os danos que essas atividade podem causar caso não sejam feitas de maneira consciente de olho no meio ambiente, essa conscientização deve acontecer através das informação divulgadas no site por outros agricultores.</a:t>
            </a:r>
          </a:p>
        </p:txBody>
      </p:sp>
      <p:sp>
        <p:nvSpPr>
          <p:cNvPr id="30" name="CaixaDeTexto 29">
            <a:extLst>
              <a:ext uri="{FF2B5EF4-FFF2-40B4-BE49-F238E27FC236}">
                <a16:creationId xmlns:a16="http://schemas.microsoft.com/office/drawing/2014/main" id="{B9BB7604-DC37-C293-AB60-616930D4CBD4}"/>
              </a:ext>
            </a:extLst>
          </p:cNvPr>
          <p:cNvSpPr txBox="1"/>
          <p:nvPr/>
        </p:nvSpPr>
        <p:spPr>
          <a:xfrm>
            <a:off x="603102" y="16848162"/>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OBJETIVOS</a:t>
            </a:r>
          </a:p>
        </p:txBody>
      </p:sp>
      <p:sp>
        <p:nvSpPr>
          <p:cNvPr id="31" name="CaixaDeTexto 30">
            <a:extLst>
              <a:ext uri="{FF2B5EF4-FFF2-40B4-BE49-F238E27FC236}">
                <a16:creationId xmlns:a16="http://schemas.microsoft.com/office/drawing/2014/main" id="{70A87987-1BE5-DD09-EFD3-0900D1425168}"/>
              </a:ext>
            </a:extLst>
          </p:cNvPr>
          <p:cNvSpPr txBox="1"/>
          <p:nvPr/>
        </p:nvSpPr>
        <p:spPr>
          <a:xfrm>
            <a:off x="565748" y="21880615"/>
            <a:ext cx="9904314" cy="228147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3200">
                <a:solidFill>
                  <a:schemeClr val="tx1"/>
                </a:solidFill>
                <a:ea typeface="+mn-lt"/>
                <a:cs typeface="+mn-lt"/>
              </a:rPr>
              <a:t>O nosso orçamento é mínimo, por se tratar de um site foram necessários apenas o gasto com o domínio do site, além de tudo o código estará disponível no GitHub, contribuindo com o movimento open </a:t>
            </a:r>
            <a:r>
              <a:rPr lang="pt-BR" sz="3200" err="1">
                <a:solidFill>
                  <a:schemeClr val="tx1"/>
                </a:solidFill>
                <a:ea typeface="+mn-lt"/>
                <a:cs typeface="+mn-lt"/>
              </a:rPr>
              <a:t>source</a:t>
            </a:r>
            <a:r>
              <a:rPr lang="pt-BR" sz="3200">
                <a:solidFill>
                  <a:schemeClr val="tx1"/>
                </a:solidFill>
                <a:ea typeface="+mn-lt"/>
                <a:cs typeface="+mn-lt"/>
              </a:rPr>
              <a:t>.</a:t>
            </a:r>
            <a:endParaRPr lang="pt-BR">
              <a:solidFill>
                <a:schemeClr val="tx1"/>
              </a:solidFill>
              <a:ea typeface="+mn-lt"/>
              <a:cs typeface="+mn-lt"/>
            </a:endParaRPr>
          </a:p>
        </p:txBody>
      </p:sp>
      <p:sp>
        <p:nvSpPr>
          <p:cNvPr id="32" name="CaixaDeTexto 31">
            <a:extLst>
              <a:ext uri="{FF2B5EF4-FFF2-40B4-BE49-F238E27FC236}">
                <a16:creationId xmlns:a16="http://schemas.microsoft.com/office/drawing/2014/main" id="{AE7E3B69-C85A-A67E-F7DF-5822A48BF679}"/>
              </a:ext>
            </a:extLst>
          </p:cNvPr>
          <p:cNvSpPr txBox="1"/>
          <p:nvPr/>
        </p:nvSpPr>
        <p:spPr>
          <a:xfrm>
            <a:off x="603102" y="21058799"/>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ORÇAMENTO</a:t>
            </a:r>
          </a:p>
        </p:txBody>
      </p:sp>
      <p:sp>
        <p:nvSpPr>
          <p:cNvPr id="34" name="CaixaDeTexto 33">
            <a:extLst>
              <a:ext uri="{FF2B5EF4-FFF2-40B4-BE49-F238E27FC236}">
                <a16:creationId xmlns:a16="http://schemas.microsoft.com/office/drawing/2014/main" id="{CDED3686-5953-E056-3170-9C06DD028321}"/>
              </a:ext>
            </a:extLst>
          </p:cNvPr>
          <p:cNvSpPr txBox="1"/>
          <p:nvPr/>
        </p:nvSpPr>
        <p:spPr>
          <a:xfrm>
            <a:off x="10974841" y="8035135"/>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RESULTADOS E VALIDAÇÃO</a:t>
            </a:r>
          </a:p>
        </p:txBody>
      </p:sp>
      <p:sp>
        <p:nvSpPr>
          <p:cNvPr id="35" name="CaixaDeTexto 34">
            <a:extLst>
              <a:ext uri="{FF2B5EF4-FFF2-40B4-BE49-F238E27FC236}">
                <a16:creationId xmlns:a16="http://schemas.microsoft.com/office/drawing/2014/main" id="{29115932-B7D2-668F-F499-C055E02F651D}"/>
              </a:ext>
            </a:extLst>
          </p:cNvPr>
          <p:cNvSpPr txBox="1"/>
          <p:nvPr/>
        </p:nvSpPr>
        <p:spPr>
          <a:xfrm>
            <a:off x="10974841" y="9292096"/>
            <a:ext cx="9825553" cy="391596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3200">
                <a:solidFill>
                  <a:schemeClr val="tx1"/>
                </a:solidFill>
              </a:rPr>
              <a:t>Apresentem aqui os resultados obtidos pelo, explicitando, de forma objetiva, as métricas de validação usadas. Dica: usem tabelas, gráficos e as equações mais importantes.</a:t>
            </a:r>
          </a:p>
          <a:p>
            <a:pPr algn="just"/>
            <a:endParaRPr lang="pt-BR" sz="3200">
              <a:solidFill>
                <a:schemeClr val="tx1"/>
              </a:solidFill>
            </a:endParaRPr>
          </a:p>
          <a:p>
            <a:pPr algn="just"/>
            <a:r>
              <a:rPr lang="pt-BR" sz="3200">
                <a:solidFill>
                  <a:schemeClr val="tx1"/>
                </a:solidFill>
              </a:rPr>
              <a:t>Texto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text</a:t>
            </a:r>
          </a:p>
          <a:p>
            <a:pPr algn="just"/>
            <a:r>
              <a:rPr lang="pt-BR" sz="3200">
                <a:solidFill>
                  <a:schemeClr val="tx1"/>
                </a:solidFill>
              </a:rPr>
              <a:t>Texto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text</a:t>
            </a:r>
          </a:p>
        </p:txBody>
      </p:sp>
      <p:sp>
        <p:nvSpPr>
          <p:cNvPr id="36" name="CaixaDeTexto 35">
            <a:extLst>
              <a:ext uri="{FF2B5EF4-FFF2-40B4-BE49-F238E27FC236}">
                <a16:creationId xmlns:a16="http://schemas.microsoft.com/office/drawing/2014/main" id="{49E718FC-B905-C693-7E94-00457F8ACEBF}"/>
              </a:ext>
            </a:extLst>
          </p:cNvPr>
          <p:cNvSpPr txBox="1"/>
          <p:nvPr/>
        </p:nvSpPr>
        <p:spPr>
          <a:xfrm>
            <a:off x="16792441" y="13413650"/>
            <a:ext cx="3988814" cy="461665"/>
          </a:xfrm>
          <a:prstGeom prst="rect">
            <a:avLst/>
          </a:prstGeom>
          <a:noFill/>
        </p:spPr>
        <p:txBody>
          <a:bodyPr wrap="square" rtlCol="0">
            <a:spAutoFit/>
          </a:bodyPr>
          <a:lstStyle/>
          <a:p>
            <a:pPr algn="ctr"/>
            <a:r>
              <a:rPr lang="pt-BR" sz="2400" b="1"/>
              <a:t>Tabela 2</a:t>
            </a:r>
            <a:r>
              <a:rPr lang="pt-BR" sz="2400"/>
              <a:t>. Colocar a legenda.</a:t>
            </a:r>
          </a:p>
        </p:txBody>
      </p:sp>
      <p:sp>
        <p:nvSpPr>
          <p:cNvPr id="37" name="CaixaDeTexto 36">
            <a:extLst>
              <a:ext uri="{FF2B5EF4-FFF2-40B4-BE49-F238E27FC236}">
                <a16:creationId xmlns:a16="http://schemas.microsoft.com/office/drawing/2014/main" id="{FC4F37BE-9CBE-1B28-D272-9C379306D7CD}"/>
              </a:ext>
            </a:extLst>
          </p:cNvPr>
          <p:cNvSpPr txBox="1"/>
          <p:nvPr/>
        </p:nvSpPr>
        <p:spPr>
          <a:xfrm>
            <a:off x="16792441" y="14024693"/>
            <a:ext cx="4007953" cy="3046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pt-BR" sz="3200">
                <a:solidFill>
                  <a:schemeClr val="tx1"/>
                </a:solidFill>
              </a:rPr>
              <a:t>Colocar aqui uma tabela que o grupo julgar necessária para apresentar os resultados e a validação.</a:t>
            </a:r>
            <a:endParaRPr lang="pt-BR" sz="3200"/>
          </a:p>
        </p:txBody>
      </p:sp>
      <p:sp>
        <p:nvSpPr>
          <p:cNvPr id="38" name="CaixaDeTexto 37">
            <a:extLst>
              <a:ext uri="{FF2B5EF4-FFF2-40B4-BE49-F238E27FC236}">
                <a16:creationId xmlns:a16="http://schemas.microsoft.com/office/drawing/2014/main" id="{BB8E75F3-6E0A-13C5-49C4-F63020D2959D}"/>
              </a:ext>
            </a:extLst>
          </p:cNvPr>
          <p:cNvSpPr txBox="1"/>
          <p:nvPr/>
        </p:nvSpPr>
        <p:spPr>
          <a:xfrm>
            <a:off x="11064332" y="18360289"/>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CONCLUSÃO</a:t>
            </a:r>
          </a:p>
        </p:txBody>
      </p:sp>
      <p:sp>
        <p:nvSpPr>
          <p:cNvPr id="41" name="CaixaDeTexto 40">
            <a:extLst>
              <a:ext uri="{FF2B5EF4-FFF2-40B4-BE49-F238E27FC236}">
                <a16:creationId xmlns:a16="http://schemas.microsoft.com/office/drawing/2014/main" id="{0DB5FE1E-0210-FA5F-624F-4EEB4AC291EA}"/>
              </a:ext>
            </a:extLst>
          </p:cNvPr>
          <p:cNvSpPr txBox="1"/>
          <p:nvPr/>
        </p:nvSpPr>
        <p:spPr>
          <a:xfrm>
            <a:off x="10974841" y="19693822"/>
            <a:ext cx="9904314" cy="282630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3200">
                <a:solidFill>
                  <a:schemeClr val="tx1"/>
                </a:solidFill>
              </a:rPr>
              <a:t>Colocar as conclusões do projeto realizado, sempre remetendo-as aos objetivos do projeto.</a:t>
            </a:r>
          </a:p>
          <a:p>
            <a:pPr algn="just"/>
            <a:endParaRPr lang="pt-BR" sz="3200">
              <a:solidFill>
                <a:schemeClr val="tx1"/>
              </a:solidFill>
            </a:endParaRPr>
          </a:p>
          <a:p>
            <a:pPr algn="just"/>
            <a:r>
              <a:rPr lang="pt-BR" sz="3200">
                <a:solidFill>
                  <a:schemeClr val="tx1"/>
                </a:solidFill>
              </a:rPr>
              <a:t>Texto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endParaRPr lang="pt-BR" sz="3200">
              <a:solidFill>
                <a:schemeClr val="tx1"/>
              </a:solidFill>
            </a:endParaRPr>
          </a:p>
          <a:p>
            <a:pPr algn="just"/>
            <a:r>
              <a:rPr lang="pt-BR" sz="3200">
                <a:solidFill>
                  <a:schemeClr val="tx1"/>
                </a:solidFill>
              </a:rPr>
              <a:t>Texto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endParaRPr lang="pt-BR" sz="3200">
              <a:solidFill>
                <a:schemeClr val="tx1"/>
              </a:solidFill>
            </a:endParaRPr>
          </a:p>
        </p:txBody>
      </p:sp>
      <p:sp>
        <p:nvSpPr>
          <p:cNvPr id="42" name="CaixaDeTexto 41">
            <a:extLst>
              <a:ext uri="{FF2B5EF4-FFF2-40B4-BE49-F238E27FC236}">
                <a16:creationId xmlns:a16="http://schemas.microsoft.com/office/drawing/2014/main" id="{CB328401-D8DB-B12B-FE4A-6B5F80884CBD}"/>
              </a:ext>
            </a:extLst>
          </p:cNvPr>
          <p:cNvSpPr txBox="1"/>
          <p:nvPr/>
        </p:nvSpPr>
        <p:spPr>
          <a:xfrm>
            <a:off x="11066185" y="22836836"/>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PERSPECTIVAS (OPCIONAL)</a:t>
            </a:r>
          </a:p>
        </p:txBody>
      </p:sp>
      <p:sp>
        <p:nvSpPr>
          <p:cNvPr id="43" name="CaixaDeTexto 42">
            <a:extLst>
              <a:ext uri="{FF2B5EF4-FFF2-40B4-BE49-F238E27FC236}">
                <a16:creationId xmlns:a16="http://schemas.microsoft.com/office/drawing/2014/main" id="{8438033E-B561-5580-D299-0CC0212191B5}"/>
              </a:ext>
            </a:extLst>
          </p:cNvPr>
          <p:cNvSpPr txBox="1"/>
          <p:nvPr/>
        </p:nvSpPr>
        <p:spPr>
          <a:xfrm>
            <a:off x="10976694" y="24170369"/>
            <a:ext cx="9904314" cy="228147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3200">
                <a:solidFill>
                  <a:schemeClr val="tx1"/>
                </a:solidFill>
              </a:rPr>
              <a:t>Colocar aqui os pontos de melhoria do projeto.</a:t>
            </a:r>
          </a:p>
          <a:p>
            <a:pPr algn="just"/>
            <a:br>
              <a:rPr lang="pt-BR" sz="3200">
                <a:solidFill>
                  <a:schemeClr val="tx1"/>
                </a:solidFill>
              </a:rPr>
            </a:br>
            <a:r>
              <a:rPr lang="pt-BR" sz="3200">
                <a:solidFill>
                  <a:schemeClr val="tx1"/>
                </a:solidFill>
              </a:rPr>
              <a:t>Texto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endParaRPr lang="pt-BR" sz="3200">
              <a:solidFill>
                <a:schemeClr val="tx1"/>
              </a:solidFill>
            </a:endParaRPr>
          </a:p>
          <a:p>
            <a:pPr algn="just"/>
            <a:r>
              <a:rPr lang="pt-BR" sz="3200">
                <a:solidFill>
                  <a:schemeClr val="tx1"/>
                </a:solidFill>
              </a:rPr>
              <a:t>Texto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r>
              <a:rPr lang="pt-BR" sz="3200">
                <a:solidFill>
                  <a:schemeClr val="tx1"/>
                </a:solidFill>
              </a:rPr>
              <a:t> </a:t>
            </a:r>
            <a:r>
              <a:rPr lang="pt-BR" sz="3200" err="1">
                <a:solidFill>
                  <a:schemeClr val="tx1"/>
                </a:solidFill>
              </a:rPr>
              <a:t>texto</a:t>
            </a:r>
            <a:endParaRPr lang="pt-BR" sz="3200">
              <a:solidFill>
                <a:schemeClr val="tx1"/>
              </a:solidFill>
            </a:endParaRPr>
          </a:p>
        </p:txBody>
      </p:sp>
      <p:sp>
        <p:nvSpPr>
          <p:cNvPr id="44" name="CaixaDeTexto 43">
            <a:extLst>
              <a:ext uri="{FF2B5EF4-FFF2-40B4-BE49-F238E27FC236}">
                <a16:creationId xmlns:a16="http://schemas.microsoft.com/office/drawing/2014/main" id="{A20F1755-C5FC-D556-9C72-5EA70CE500AF}"/>
              </a:ext>
            </a:extLst>
          </p:cNvPr>
          <p:cNvSpPr txBox="1"/>
          <p:nvPr/>
        </p:nvSpPr>
        <p:spPr>
          <a:xfrm>
            <a:off x="11128423" y="26799156"/>
            <a:ext cx="9825986" cy="830997"/>
          </a:xfrm>
          <a:prstGeom prst="rect">
            <a:avLst/>
          </a:prstGeom>
          <a:solidFill>
            <a:schemeClr val="tx2">
              <a:lumMod val="40000"/>
              <a:lumOff val="60000"/>
            </a:schemeClr>
          </a:solidFill>
        </p:spPr>
        <p:txBody>
          <a:bodyPr wrap="square" rtlCol="0">
            <a:spAutoFit/>
          </a:bodyPr>
          <a:lstStyle/>
          <a:p>
            <a:pPr algn="ctr"/>
            <a:r>
              <a:rPr lang="pt-BR" sz="4800" b="1">
                <a:latin typeface="Cambria" pitchFamily="18" charset="0"/>
              </a:rPr>
              <a:t>AGRADECIMENTOS</a:t>
            </a:r>
          </a:p>
        </p:txBody>
      </p:sp>
      <p:sp>
        <p:nvSpPr>
          <p:cNvPr id="45" name="CaixaDeTexto 44">
            <a:extLst>
              <a:ext uri="{FF2B5EF4-FFF2-40B4-BE49-F238E27FC236}">
                <a16:creationId xmlns:a16="http://schemas.microsoft.com/office/drawing/2014/main" id="{C35F756F-283C-1C18-FA60-7EF92F824C4F}"/>
              </a:ext>
            </a:extLst>
          </p:cNvPr>
          <p:cNvSpPr txBox="1"/>
          <p:nvPr/>
        </p:nvSpPr>
        <p:spPr>
          <a:xfrm>
            <a:off x="11038932" y="28031089"/>
            <a:ext cx="9904314" cy="119181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3200">
                <a:solidFill>
                  <a:schemeClr val="tx1"/>
                </a:solidFill>
              </a:rPr>
              <a:t>Colocar aqui o logo (ou nome) das empresas/pessoas que ajudaram/patrocinaram o projeto.</a:t>
            </a:r>
          </a:p>
        </p:txBody>
      </p:sp>
      <p:pic>
        <p:nvPicPr>
          <p:cNvPr id="4" name="Imagem 3" descr="Diagrama&#10;&#10;Descrição gerada automaticamente">
            <a:extLst>
              <a:ext uri="{FF2B5EF4-FFF2-40B4-BE49-F238E27FC236}">
                <a16:creationId xmlns:a16="http://schemas.microsoft.com/office/drawing/2014/main" id="{EEE04CA2-2C6D-9DA9-BBA3-BC2D4E8E6BCC}"/>
              </a:ext>
            </a:extLst>
          </p:cNvPr>
          <p:cNvPicPr>
            <a:picLocks noChangeAspect="1"/>
          </p:cNvPicPr>
          <p:nvPr/>
        </p:nvPicPr>
        <p:blipFill>
          <a:blip r:embed="rId4"/>
          <a:stretch>
            <a:fillRect/>
          </a:stretch>
        </p:blipFill>
        <p:spPr>
          <a:xfrm>
            <a:off x="790889" y="2176956"/>
            <a:ext cx="4555635" cy="4599753"/>
          </a:xfrm>
          <a:prstGeom prst="rect">
            <a:avLst/>
          </a:prstGeom>
        </p:spPr>
      </p:pic>
    </p:spTree>
    <p:extLst>
      <p:ext uri="{BB962C8B-B14F-4D97-AF65-F5344CB8AC3E}">
        <p14:creationId xmlns:p14="http://schemas.microsoft.com/office/powerpoint/2010/main" val="324412794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11ec19-d095-43de-a0b8-05fae1d3114e">
      <Terms xmlns="http://schemas.microsoft.com/office/infopath/2007/PartnerControls"/>
    </lcf76f155ced4ddcb4097134ff3c332f>
    <TaxCatchAll xmlns="39b8046e-eb4b-4a7e-ad1d-179aaaf6c1e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906C4423EDEE649A76D34697006BB4A" ma:contentTypeVersion="13" ma:contentTypeDescription="Criar um novo documento." ma:contentTypeScope="" ma:versionID="5bb12782f183560bc1ebdf12daa355ed">
  <xsd:schema xmlns:xsd="http://www.w3.org/2001/XMLSchema" xmlns:xs="http://www.w3.org/2001/XMLSchema" xmlns:p="http://schemas.microsoft.com/office/2006/metadata/properties" xmlns:ns2="3411ec19-d095-43de-a0b8-05fae1d3114e" xmlns:ns3="39b8046e-eb4b-4a7e-ad1d-179aaaf6c1e3" targetNamespace="http://schemas.microsoft.com/office/2006/metadata/properties" ma:root="true" ma:fieldsID="201aec493a0f2c3384cdf0c46ae1f451" ns2:_="" ns3:_="">
    <xsd:import namespace="3411ec19-d095-43de-a0b8-05fae1d3114e"/>
    <xsd:import namespace="39b8046e-eb4b-4a7e-ad1d-179aaaf6c1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1ec19-d095-43de-a0b8-05fae1d311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m" ma:readOnly="false" ma:fieldId="{5cf76f15-5ced-4ddc-b409-7134ff3c332f}" ma:taxonomyMulti="true" ma:sspId="05cf01b4-a8d8-4f3f-9306-3f110c774115"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b8046e-eb4b-4a7e-ad1d-179aaaf6c1e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4782d2d-952a-4d65-8064-e61f37481e62}" ma:internalName="TaxCatchAll" ma:showField="CatchAllData" ma:web="39b8046e-eb4b-4a7e-ad1d-179aaaf6c1e3">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52DC1F-0025-4289-8EE9-8F7AC6165B55}">
  <ds:schemaRefs>
    <ds:schemaRef ds:uri="3411ec19-d095-43de-a0b8-05fae1d3114e"/>
    <ds:schemaRef ds:uri="39b8046e-eb4b-4a7e-ad1d-179aaaf6c1e3"/>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93CB95-5449-41A1-9BAF-231786A17A50}">
  <ds:schemaRefs>
    <ds:schemaRef ds:uri="3411ec19-d095-43de-a0b8-05fae1d3114e"/>
    <ds:schemaRef ds:uri="39b8046e-eb4b-4a7e-ad1d-179aaaf6c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F4695F2-3244-4057-ADAC-AA05580B2B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Personalizar</PresentationFormat>
  <Slides>1</Slides>
  <Notes>0</Notes>
  <HiddenSlides>0</HiddenSlide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Ferraz</dc:creator>
  <cp:revision>32</cp:revision>
  <dcterms:created xsi:type="dcterms:W3CDTF">2017-05-02T22:55:01Z</dcterms:created>
  <dcterms:modified xsi:type="dcterms:W3CDTF">2023-10-24T23:23:47Z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0x0101002906C4423EDEE649A76D34697006BB4A</vt:lpwstr>
  </property>
  <property fmtid="{D5CDD505-2E9C-101B-9397-08002B2CF9AE}" pid="3" name="MediaServiceImageTags">
    <vt:lpwstr/>
  </property>
</Properties>
</file>