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1" r:id="rId3"/>
    <p:sldId id="290" r:id="rId4"/>
    <p:sldId id="283" r:id="rId5"/>
    <p:sldId id="333" r:id="rId6"/>
    <p:sldId id="299" r:id="rId7"/>
    <p:sldId id="339" r:id="rId8"/>
    <p:sldId id="284" r:id="rId9"/>
    <p:sldId id="286" r:id="rId10"/>
    <p:sldId id="291" r:id="rId11"/>
    <p:sldId id="292" r:id="rId12"/>
    <p:sldId id="300" r:id="rId13"/>
    <p:sldId id="293" r:id="rId14"/>
    <p:sldId id="294" r:id="rId15"/>
    <p:sldId id="295" r:id="rId16"/>
    <p:sldId id="340" r:id="rId17"/>
    <p:sldId id="341" r:id="rId18"/>
    <p:sldId id="298" r:id="rId19"/>
    <p:sldId id="304" r:id="rId20"/>
    <p:sldId id="301" r:id="rId21"/>
    <p:sldId id="337" r:id="rId22"/>
    <p:sldId id="342" r:id="rId23"/>
    <p:sldId id="302" r:id="rId24"/>
    <p:sldId id="303" r:id="rId25"/>
    <p:sldId id="343" r:id="rId26"/>
    <p:sldId id="338" r:id="rId27"/>
    <p:sldId id="305" r:id="rId28"/>
    <p:sldId id="306" r:id="rId29"/>
    <p:sldId id="307" r:id="rId30"/>
    <p:sldId id="308" r:id="rId31"/>
    <p:sldId id="310" r:id="rId32"/>
    <p:sldId id="309" r:id="rId33"/>
    <p:sldId id="312" r:id="rId34"/>
    <p:sldId id="314" r:id="rId35"/>
    <p:sldId id="316" r:id="rId36"/>
    <p:sldId id="317" r:id="rId37"/>
    <p:sldId id="319" r:id="rId38"/>
    <p:sldId id="344" r:id="rId39"/>
    <p:sldId id="320" r:id="rId40"/>
    <p:sldId id="321" r:id="rId41"/>
    <p:sldId id="324" r:id="rId42"/>
    <p:sldId id="323" r:id="rId43"/>
    <p:sldId id="345" r:id="rId44"/>
    <p:sldId id="346" r:id="rId45"/>
    <p:sldId id="328" r:id="rId46"/>
    <p:sldId id="325" r:id="rId47"/>
    <p:sldId id="329" r:id="rId48"/>
    <p:sldId id="330" r:id="rId49"/>
    <p:sldId id="326" r:id="rId50"/>
    <p:sldId id="331" r:id="rId51"/>
    <p:sldId id="327" r:id="rId52"/>
    <p:sldId id="332" r:id="rId53"/>
    <p:sldId id="334" r:id="rId5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hiddenSlides="1" frameSlides="1"/>
  <p:clrMru>
    <a:srgbClr val="273682"/>
    <a:srgbClr val="D6D6D6"/>
    <a:srgbClr val="F79646"/>
    <a:srgbClr val="1D2B5C"/>
    <a:srgbClr val="28606C"/>
    <a:srgbClr val="D99694"/>
    <a:srgbClr val="D45579"/>
    <a:srgbClr val="60E146"/>
    <a:srgbClr val="FF9100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7" autoAdjust="0"/>
    <p:restoredTop sz="90876" autoAdjust="0"/>
  </p:normalViewPr>
  <p:slideViewPr>
    <p:cSldViewPr snapToGrid="0" snapToObjects="1">
      <p:cViewPr varScale="1">
        <p:scale>
          <a:sx n="88" d="100"/>
          <a:sy n="88" d="100"/>
        </p:scale>
        <p:origin x="918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A5FA2-129E-B545-BC25-332B792282D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37C8A-2223-2F41-B19B-85ABD3B539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58AC-B177-40B3-8287-EE94BDF75C2E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C4CBD-ED1B-40A3-8C48-16EEB4084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1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C4CBD-ED1B-40A3-8C48-16EEB4084BB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1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C4CBD-ED1B-40A3-8C48-16EEB4084B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79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C4CBD-ED1B-40A3-8C48-16EEB4084B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06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C4CBD-ED1B-40A3-8C48-16EEB4084BB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44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0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55D4-FD51-AB45-9972-4432B91A7FC1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2C0-2362-A841-A8B5-85D5755526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seo 100 Regular"/>
                <a:cs typeface="Museo 100 Regular"/>
              </a:defRPr>
            </a:lvl1pPr>
          </a:lstStyle>
          <a:p>
            <a:fld id="{1B3355D4-FD51-AB45-9972-4432B91A7FC1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seo 100 Regular"/>
                <a:cs typeface="Museo 100 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seo 100 Regular"/>
                <a:cs typeface="Museo 100 Regular"/>
              </a:defRPr>
            </a:lvl1pPr>
          </a:lstStyle>
          <a:p>
            <a:fld id="{BE93E2C0-2362-A841-A8B5-85D57555268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useo 100 Regular"/>
          <a:ea typeface="+mn-ea"/>
          <a:cs typeface="Museo 100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useo 100 Regular"/>
          <a:ea typeface="+mn-ea"/>
          <a:cs typeface="Museo 100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useo 100 Regular"/>
          <a:ea typeface="+mn-ea"/>
          <a:cs typeface="Museo 100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useo 100 Regular"/>
          <a:ea typeface="+mn-ea"/>
          <a:cs typeface="Museo 100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useo 100 Regular"/>
          <a:ea typeface="+mn-ea"/>
          <a:cs typeface="Museo 100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google.com/" TargetMode="Externa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microsoft.com/office/2007/relationships/hdphoto" Target="../media/hdphoto2.wdp"/><Relationship Id="rId4" Type="http://schemas.openxmlformats.org/officeDocument/2006/relationships/image" Target="../media/image19.png"/><Relationship Id="rId9" Type="http://schemas.openxmlformats.org/officeDocument/2006/relationships/image" Target="../media/image2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2.pn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45.png"/><Relationship Id="rId4" Type="http://schemas.openxmlformats.org/officeDocument/2006/relationships/image" Target="../media/image73.png"/><Relationship Id="rId9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8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42.png"/><Relationship Id="rId7" Type="http://schemas.openxmlformats.org/officeDocument/2006/relationships/image" Target="../media/image8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87.png"/><Relationship Id="rId4" Type="http://schemas.openxmlformats.org/officeDocument/2006/relationships/image" Target="../media/image43.png"/><Relationship Id="rId9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245" y="568884"/>
            <a:ext cx="8421511" cy="27340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344A94"/>
                </a:solidFill>
                <a:latin typeface="Franklin Gothic Heavy" panose="020B0903020102020204" pitchFamily="34" charset="0"/>
              </a:rPr>
              <a:t>OFICINA </a:t>
            </a:r>
            <a:br>
              <a:rPr lang="en-US" sz="6000" b="1" dirty="0" smtClean="0">
                <a:solidFill>
                  <a:srgbClr val="344A94"/>
                </a:solidFill>
                <a:latin typeface="Franklin Gothic Heavy" panose="020B0903020102020204" pitchFamily="34" charset="0"/>
              </a:rPr>
            </a:br>
            <a:r>
              <a:rPr lang="en-US" sz="6000" b="1" dirty="0" smtClean="0">
                <a:solidFill>
                  <a:srgbClr val="344A94"/>
                </a:solidFill>
                <a:latin typeface="Franklin Gothic Heavy" panose="020B0903020102020204" pitchFamily="34" charset="0"/>
              </a:rPr>
              <a:t>DE </a:t>
            </a:r>
            <a:br>
              <a:rPr lang="en-US" sz="6000" b="1" dirty="0" smtClean="0">
                <a:solidFill>
                  <a:srgbClr val="344A94"/>
                </a:solidFill>
                <a:latin typeface="Franklin Gothic Heavy" panose="020B0903020102020204" pitchFamily="34" charset="0"/>
              </a:rPr>
            </a:br>
            <a:r>
              <a:rPr lang="en-US" sz="6000" b="1" dirty="0" smtClean="0">
                <a:solidFill>
                  <a:srgbClr val="344A94"/>
                </a:solidFill>
                <a:latin typeface="Franklin Gothic Heavy" panose="020B0903020102020204" pitchFamily="34" charset="0"/>
              </a:rPr>
              <a:t>INTERNET DAS COISAS</a:t>
            </a:r>
            <a:endParaRPr lang="en-US" sz="6000" b="1" dirty="0">
              <a:solidFill>
                <a:srgbClr val="344A94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" y="4051538"/>
            <a:ext cx="9144000" cy="843846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2761520" y="4183106"/>
            <a:ext cx="3620959" cy="580709"/>
            <a:chOff x="3548278" y="4370010"/>
            <a:chExt cx="3620959" cy="580709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6818" y="4370010"/>
              <a:ext cx="2072419" cy="580709"/>
            </a:xfrm>
            <a:prstGeom prst="rect">
              <a:avLst/>
            </a:prstGeom>
            <a:effectLst/>
          </p:spPr>
        </p:pic>
        <p:pic>
          <p:nvPicPr>
            <p:cNvPr id="6" name="Picture 2" descr="Image result for dbserver 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278" y="4374551"/>
              <a:ext cx="1088440" cy="57162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2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449306" y="1601631"/>
            <a:ext cx="3757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VAMOS COMEÇAR!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60" name="Forma Livre 59"/>
          <p:cNvSpPr/>
          <p:nvPr/>
        </p:nvSpPr>
        <p:spPr>
          <a:xfrm>
            <a:off x="1462970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Forma Livre 62"/>
          <p:cNvSpPr/>
          <p:nvPr/>
        </p:nvSpPr>
        <p:spPr>
          <a:xfrm>
            <a:off x="1633825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rgbClr val="FFFFFF"/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64" name="Forma Livre 63"/>
          <p:cNvSpPr/>
          <p:nvPr/>
        </p:nvSpPr>
        <p:spPr>
          <a:xfrm>
            <a:off x="1462970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5" name="Forma Livre 64"/>
          <p:cNvSpPr/>
          <p:nvPr/>
        </p:nvSpPr>
        <p:spPr>
          <a:xfrm>
            <a:off x="1633825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sp>
        <p:nvSpPr>
          <p:cNvPr id="66" name="Forma Livre 65"/>
          <p:cNvSpPr/>
          <p:nvPr/>
        </p:nvSpPr>
        <p:spPr>
          <a:xfrm>
            <a:off x="1462970" y="1397124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7" name="Forma Livre 66"/>
          <p:cNvSpPr/>
          <p:nvPr/>
        </p:nvSpPr>
        <p:spPr>
          <a:xfrm>
            <a:off x="1633825" y="3746375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sp>
        <p:nvSpPr>
          <p:cNvPr id="68" name="Forma Livre 67"/>
          <p:cNvSpPr/>
          <p:nvPr/>
        </p:nvSpPr>
        <p:spPr>
          <a:xfrm>
            <a:off x="3364482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9" name="Forma Livre 68"/>
          <p:cNvSpPr/>
          <p:nvPr/>
        </p:nvSpPr>
        <p:spPr>
          <a:xfrm>
            <a:off x="3535336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70" name="Forma Livre 69"/>
          <p:cNvSpPr/>
          <p:nvPr/>
        </p:nvSpPr>
        <p:spPr>
          <a:xfrm>
            <a:off x="3364550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1" name="Forma Livre 70"/>
          <p:cNvSpPr/>
          <p:nvPr/>
        </p:nvSpPr>
        <p:spPr>
          <a:xfrm>
            <a:off x="3535336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sp>
        <p:nvSpPr>
          <p:cNvPr id="72" name="Forma Livre 71"/>
          <p:cNvSpPr/>
          <p:nvPr/>
        </p:nvSpPr>
        <p:spPr>
          <a:xfrm>
            <a:off x="5288289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Forma Livre 75"/>
          <p:cNvSpPr/>
          <p:nvPr/>
        </p:nvSpPr>
        <p:spPr>
          <a:xfrm>
            <a:off x="5459144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dirty="0"/>
          </a:p>
        </p:txBody>
      </p:sp>
      <p:sp>
        <p:nvSpPr>
          <p:cNvPr id="88" name="Forma Livre 87"/>
          <p:cNvSpPr/>
          <p:nvPr/>
        </p:nvSpPr>
        <p:spPr>
          <a:xfrm>
            <a:off x="7186599" y="1397125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9" name="Forma Livre 88"/>
          <p:cNvSpPr/>
          <p:nvPr/>
        </p:nvSpPr>
        <p:spPr>
          <a:xfrm>
            <a:off x="7357456" y="1610693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8278230"/>
              <a:satOff val="33176"/>
              <a:lumOff val="719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 dirty="0"/>
          </a:p>
        </p:txBody>
      </p:sp>
      <p:sp>
        <p:nvSpPr>
          <p:cNvPr id="90" name="Forma Livre 89"/>
          <p:cNvSpPr/>
          <p:nvPr/>
        </p:nvSpPr>
        <p:spPr>
          <a:xfrm>
            <a:off x="7186598" y="1397125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1" name="Forma Livre 90"/>
          <p:cNvSpPr/>
          <p:nvPr/>
        </p:nvSpPr>
        <p:spPr>
          <a:xfrm>
            <a:off x="7357456" y="2678535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92" name="Forma Livre 91"/>
          <p:cNvSpPr/>
          <p:nvPr/>
        </p:nvSpPr>
        <p:spPr>
          <a:xfrm>
            <a:off x="7186594" y="1374392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3" name="Forma Livre 92"/>
          <p:cNvSpPr/>
          <p:nvPr/>
        </p:nvSpPr>
        <p:spPr>
          <a:xfrm>
            <a:off x="7364892" y="3711879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94" name="Forma Livre 93"/>
          <p:cNvSpPr/>
          <p:nvPr/>
        </p:nvSpPr>
        <p:spPr>
          <a:xfrm>
            <a:off x="1292115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dirty="0" smtClean="0">
                <a:latin typeface="Franklin Gothic Heavy" panose="020B0903020102020204" pitchFamily="34" charset="0"/>
              </a:rPr>
              <a:t>INTRO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95" name="Forma Livre 94"/>
          <p:cNvSpPr/>
          <p:nvPr/>
        </p:nvSpPr>
        <p:spPr>
          <a:xfrm>
            <a:off x="3193627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96" name="Forma Livre 95"/>
          <p:cNvSpPr/>
          <p:nvPr/>
        </p:nvSpPr>
        <p:spPr>
          <a:xfrm>
            <a:off x="5117435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97" name="Forma Livre 96"/>
          <p:cNvSpPr/>
          <p:nvPr/>
        </p:nvSpPr>
        <p:spPr>
          <a:xfrm>
            <a:off x="701574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98" name="Imagem 9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3861" y="1711172"/>
            <a:ext cx="423924" cy="670095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7525" y="2867345"/>
            <a:ext cx="820516" cy="532979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2202" y="3908088"/>
            <a:ext cx="1070010" cy="476003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834" y="1773873"/>
            <a:ext cx="191644" cy="573378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4210" y="3899827"/>
            <a:ext cx="191644" cy="573378"/>
          </a:xfrm>
          <a:prstGeom prst="rect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</p:pic>
      <p:pic>
        <p:nvPicPr>
          <p:cNvPr id="103" name="Imagem 10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4067" y="4031003"/>
            <a:ext cx="194310" cy="311026"/>
          </a:xfrm>
          <a:prstGeom prst="rect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</p:pic>
      <p:pic>
        <p:nvPicPr>
          <p:cNvPr id="104" name="Imagem 103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1786" y="2929957"/>
            <a:ext cx="194310" cy="31102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715" y="1593916"/>
            <a:ext cx="488977" cy="488977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851" y="2022915"/>
            <a:ext cx="317897" cy="317897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7035" y="1981130"/>
            <a:ext cx="460508" cy="460508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9107" y="1863966"/>
            <a:ext cx="317897" cy="317897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3530" y="1795803"/>
            <a:ext cx="477524" cy="477524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0987" y="3344598"/>
            <a:ext cx="557304" cy="557304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329" y="2284355"/>
            <a:ext cx="557304" cy="557304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9776" y="2818981"/>
            <a:ext cx="191644" cy="573378"/>
          </a:xfrm>
          <a:prstGeom prst="rect">
            <a:avLst/>
          </a:prstGeom>
        </p:spPr>
      </p:pic>
      <p:pic>
        <p:nvPicPr>
          <p:cNvPr id="117" name="Imagem 11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715" y="2649834"/>
            <a:ext cx="488977" cy="488977"/>
          </a:xfrm>
          <a:prstGeom prst="rect">
            <a:avLst/>
          </a:prstGeom>
        </p:spPr>
      </p:pic>
      <p:pic>
        <p:nvPicPr>
          <p:cNvPr id="118" name="Imagem 11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7035" y="3037048"/>
            <a:ext cx="460508" cy="460508"/>
          </a:xfrm>
          <a:prstGeom prst="rect">
            <a:avLst/>
          </a:prstGeom>
        </p:spPr>
      </p:pic>
      <p:pic>
        <p:nvPicPr>
          <p:cNvPr id="119" name="Imagem 11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354" y="2773612"/>
            <a:ext cx="191644" cy="573378"/>
          </a:xfrm>
          <a:prstGeom prst="rect">
            <a:avLst/>
          </a:prstGeom>
        </p:spPr>
      </p:pic>
      <p:pic>
        <p:nvPicPr>
          <p:cNvPr id="120" name="Imagem 1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5079" y="3165921"/>
            <a:ext cx="317897" cy="317897"/>
          </a:xfrm>
          <a:prstGeom prst="rect">
            <a:avLst/>
          </a:prstGeom>
        </p:spPr>
      </p:pic>
      <p:pic>
        <p:nvPicPr>
          <p:cNvPr id="124" name="Imagem 12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2497451" y="3976331"/>
            <a:ext cx="420371" cy="420371"/>
          </a:xfrm>
          <a:prstGeom prst="rect">
            <a:avLst/>
          </a:prstGeom>
        </p:spPr>
      </p:pic>
      <p:sp>
        <p:nvSpPr>
          <p:cNvPr id="125" name="Forma Livre 22"/>
          <p:cNvSpPr/>
          <p:nvPr/>
        </p:nvSpPr>
        <p:spPr>
          <a:xfrm>
            <a:off x="5289419" y="141705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rgbClr val="F79646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6" name="Forma Livre 24"/>
          <p:cNvSpPr/>
          <p:nvPr/>
        </p:nvSpPr>
        <p:spPr>
          <a:xfrm>
            <a:off x="5456868" y="269846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127" name="Imagem 85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697228" y="3251163"/>
            <a:ext cx="194310" cy="311026"/>
          </a:xfrm>
          <a:prstGeom prst="rect">
            <a:avLst/>
          </a:prstGeom>
        </p:spPr>
      </p:pic>
      <p:pic>
        <p:nvPicPr>
          <p:cNvPr id="128" name="Imagem 8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5257" y="2720268"/>
            <a:ext cx="191644" cy="573378"/>
          </a:xfrm>
          <a:prstGeom prst="rect">
            <a:avLst/>
          </a:prstGeom>
        </p:spPr>
      </p:pic>
      <p:pic>
        <p:nvPicPr>
          <p:cNvPr id="129" name="Imagem 102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657" y="2914835"/>
            <a:ext cx="477524" cy="477524"/>
          </a:xfrm>
          <a:prstGeom prst="rect">
            <a:avLst/>
          </a:prstGeom>
        </p:spPr>
      </p:pic>
      <p:pic>
        <p:nvPicPr>
          <p:cNvPr id="130" name="Imagem 7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2131" y="2985274"/>
            <a:ext cx="317897" cy="3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INTRODUÇÃO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0" name="Forma Livre 9"/>
          <p:cNvSpPr/>
          <p:nvPr/>
        </p:nvSpPr>
        <p:spPr>
          <a:xfrm>
            <a:off x="1462970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orma Livre 10"/>
          <p:cNvSpPr/>
          <p:nvPr/>
        </p:nvSpPr>
        <p:spPr>
          <a:xfrm>
            <a:off x="1633825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rgbClr val="FFFFFF"/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15" name="Forma Livre 14"/>
          <p:cNvSpPr/>
          <p:nvPr/>
        </p:nvSpPr>
        <p:spPr>
          <a:xfrm>
            <a:off x="1462970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15"/>
          <p:cNvSpPr/>
          <p:nvPr/>
        </p:nvSpPr>
        <p:spPr>
          <a:xfrm>
            <a:off x="1633825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sp>
        <p:nvSpPr>
          <p:cNvPr id="17" name="Forma Livre 16"/>
          <p:cNvSpPr/>
          <p:nvPr/>
        </p:nvSpPr>
        <p:spPr>
          <a:xfrm>
            <a:off x="1462970" y="1397124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 17"/>
          <p:cNvSpPr/>
          <p:nvPr/>
        </p:nvSpPr>
        <p:spPr>
          <a:xfrm>
            <a:off x="1633825" y="3746375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sp>
        <p:nvSpPr>
          <p:cNvPr id="19" name="Forma Livre 18"/>
          <p:cNvSpPr/>
          <p:nvPr/>
        </p:nvSpPr>
        <p:spPr>
          <a:xfrm>
            <a:off x="1292115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dirty="0" smtClean="0">
                <a:latin typeface="Franklin Gothic Heavy" panose="020B0903020102020204" pitchFamily="34" charset="0"/>
              </a:rPr>
              <a:t>INTRO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834" y="1773873"/>
            <a:ext cx="191644" cy="57337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1786" y="2929957"/>
            <a:ext cx="194310" cy="31102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9776" y="2818981"/>
            <a:ext cx="191644" cy="573378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4264270" y="1417588"/>
            <a:ext cx="4132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Introdução à plataforma de desenvolvimento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Componentes básicos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F</a:t>
            </a: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unções básicas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4210" y="3899827"/>
            <a:ext cx="191644" cy="573378"/>
          </a:xfrm>
          <a:prstGeom prst="rect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4067" y="4031003"/>
            <a:ext cx="194310" cy="311026"/>
          </a:xfrm>
          <a:prstGeom prst="rect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2497451" y="3976331"/>
            <a:ext cx="420371" cy="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LED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3" name="Forma Livre 12"/>
          <p:cNvSpPr/>
          <p:nvPr/>
        </p:nvSpPr>
        <p:spPr>
          <a:xfrm>
            <a:off x="1462970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orma Livre 13"/>
          <p:cNvSpPr/>
          <p:nvPr/>
        </p:nvSpPr>
        <p:spPr>
          <a:xfrm>
            <a:off x="1633824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rgbClr val="FFFFFF"/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12" name="Forma Livre 11"/>
          <p:cNvSpPr/>
          <p:nvPr/>
        </p:nvSpPr>
        <p:spPr>
          <a:xfrm>
            <a:off x="1292115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dirty="0" smtClean="0">
                <a:latin typeface="Franklin Gothic Heavy" panose="020B0903020102020204" pitchFamily="34" charset="0"/>
              </a:rPr>
              <a:t>INTRO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834" y="1773873"/>
            <a:ext cx="191644" cy="5733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3657" y="395174"/>
            <a:ext cx="5620343" cy="435315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33824" y="2464965"/>
            <a:ext cx="1308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Acionamento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de um LED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pela placa </a:t>
            </a:r>
            <a:endParaRPr lang="pt-BR" i="1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LED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3" name="Forma Livre 12"/>
          <p:cNvSpPr/>
          <p:nvPr/>
        </p:nvSpPr>
        <p:spPr>
          <a:xfrm>
            <a:off x="1462970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orma Livre 13"/>
          <p:cNvSpPr/>
          <p:nvPr/>
        </p:nvSpPr>
        <p:spPr>
          <a:xfrm>
            <a:off x="1633825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rgbClr val="FFFFFF"/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12" name="Forma Livre 11"/>
          <p:cNvSpPr/>
          <p:nvPr/>
        </p:nvSpPr>
        <p:spPr>
          <a:xfrm>
            <a:off x="1292115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dirty="0" smtClean="0">
                <a:latin typeface="Franklin Gothic Heavy" panose="020B0903020102020204" pitchFamily="34" charset="0"/>
              </a:rPr>
              <a:t>INTRO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834" y="1773873"/>
            <a:ext cx="191644" cy="5733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0"/>
          <a:stretch/>
        </p:blipFill>
        <p:spPr>
          <a:xfrm>
            <a:off x="4572001" y="538421"/>
            <a:ext cx="3359626" cy="415917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633825" y="2464965"/>
            <a:ext cx="1308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Acionamento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de um LED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pela placa</a:t>
            </a:r>
            <a:endParaRPr lang="pt-BR" i="1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LED E BOTÃO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5" name="Forma Livre 14"/>
          <p:cNvSpPr/>
          <p:nvPr/>
        </p:nvSpPr>
        <p:spPr>
          <a:xfrm>
            <a:off x="1462970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15"/>
          <p:cNvSpPr/>
          <p:nvPr/>
        </p:nvSpPr>
        <p:spPr>
          <a:xfrm>
            <a:off x="1633824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sp>
        <p:nvSpPr>
          <p:cNvPr id="17" name="Forma Livre 16"/>
          <p:cNvSpPr/>
          <p:nvPr/>
        </p:nvSpPr>
        <p:spPr>
          <a:xfrm>
            <a:off x="1292115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dirty="0" smtClean="0">
                <a:latin typeface="Franklin Gothic Heavy" panose="020B0903020102020204" pitchFamily="34" charset="0"/>
              </a:rPr>
              <a:t>INTRO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1786" y="2929957"/>
            <a:ext cx="194310" cy="31102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9776" y="2818981"/>
            <a:ext cx="191644" cy="5733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4131" y="515933"/>
            <a:ext cx="5709869" cy="411163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633824" y="3544504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Botão para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acionar o LED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30" y="525549"/>
            <a:ext cx="5399126" cy="43059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3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LED E BOTÃO 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5" name="Forma Livre 14"/>
          <p:cNvSpPr/>
          <p:nvPr/>
        </p:nvSpPr>
        <p:spPr>
          <a:xfrm>
            <a:off x="1462970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15"/>
          <p:cNvSpPr/>
          <p:nvPr/>
        </p:nvSpPr>
        <p:spPr>
          <a:xfrm>
            <a:off x="1633824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sp>
        <p:nvSpPr>
          <p:cNvPr id="17" name="Forma Livre 16"/>
          <p:cNvSpPr/>
          <p:nvPr/>
        </p:nvSpPr>
        <p:spPr>
          <a:xfrm>
            <a:off x="1292115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dirty="0" smtClean="0">
                <a:latin typeface="Franklin Gothic Heavy" panose="020B0903020102020204" pitchFamily="34" charset="0"/>
              </a:rPr>
              <a:t>INTRO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1786" y="2929957"/>
            <a:ext cx="194310" cy="31102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9776" y="2818981"/>
            <a:ext cx="191644" cy="573378"/>
          </a:xfrm>
          <a:prstGeom prst="rect">
            <a:avLst/>
          </a:prstGeom>
        </p:spPr>
      </p:pic>
      <p:sp>
        <p:nvSpPr>
          <p:cNvPr id="9" name="Retângulo Arredondado 8"/>
          <p:cNvSpPr/>
          <p:nvPr/>
        </p:nvSpPr>
        <p:spPr>
          <a:xfrm>
            <a:off x="3668617" y="2024481"/>
            <a:ext cx="5322852" cy="3750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633824" y="3544504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Botão para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acionar o LED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3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LED E BOTÃO 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5" name="Forma Livre 14"/>
          <p:cNvSpPr/>
          <p:nvPr/>
        </p:nvSpPr>
        <p:spPr>
          <a:xfrm>
            <a:off x="1462970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15"/>
          <p:cNvSpPr/>
          <p:nvPr/>
        </p:nvSpPr>
        <p:spPr>
          <a:xfrm>
            <a:off x="1633824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sp>
        <p:nvSpPr>
          <p:cNvPr id="17" name="Forma Livre 16"/>
          <p:cNvSpPr/>
          <p:nvPr/>
        </p:nvSpPr>
        <p:spPr>
          <a:xfrm>
            <a:off x="1292115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dirty="0" smtClean="0">
                <a:latin typeface="Franklin Gothic Heavy" panose="020B0903020102020204" pitchFamily="34" charset="0"/>
              </a:rPr>
              <a:t>INTRO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1786" y="2929957"/>
            <a:ext cx="194310" cy="31102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9776" y="2818981"/>
            <a:ext cx="191644" cy="57337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633824" y="3544504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Botão para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acionar o LED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052" y="509435"/>
            <a:ext cx="4317403" cy="41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PORTA SERIAL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7" name="Forma Livre 16"/>
          <p:cNvSpPr/>
          <p:nvPr/>
        </p:nvSpPr>
        <p:spPr>
          <a:xfrm>
            <a:off x="1292115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dirty="0" smtClean="0">
                <a:latin typeface="Franklin Gothic Heavy" panose="020B0903020102020204" pitchFamily="34" charset="0"/>
              </a:rPr>
              <a:t>INTRO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462970" y="1397124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 20"/>
          <p:cNvSpPr/>
          <p:nvPr/>
        </p:nvSpPr>
        <p:spPr>
          <a:xfrm>
            <a:off x="1633824" y="3746375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4210" y="3899827"/>
            <a:ext cx="191644" cy="573378"/>
          </a:xfrm>
          <a:prstGeom prst="rect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4067" y="4031003"/>
            <a:ext cx="194310" cy="311026"/>
          </a:xfrm>
          <a:prstGeom prst="rect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2497451" y="3976331"/>
            <a:ext cx="420371" cy="42037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33824" y="3098456"/>
            <a:ext cx="153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Comunicação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serial com o PC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386" y="91069"/>
            <a:ext cx="4865157" cy="50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4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COMUNICAÇÃO HTTP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20" name="Forma Livre 19"/>
          <p:cNvSpPr/>
          <p:nvPr/>
        </p:nvSpPr>
        <p:spPr>
          <a:xfrm>
            <a:off x="1457619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orma Livre 25"/>
          <p:cNvSpPr/>
          <p:nvPr/>
        </p:nvSpPr>
        <p:spPr>
          <a:xfrm>
            <a:off x="1628473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27" name="Forma Livre 26"/>
          <p:cNvSpPr/>
          <p:nvPr/>
        </p:nvSpPr>
        <p:spPr>
          <a:xfrm>
            <a:off x="1457619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>
            <a:off x="1628473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sp>
        <p:nvSpPr>
          <p:cNvPr id="32" name="Forma Livre 31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852" y="1593916"/>
            <a:ext cx="488977" cy="488977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988" y="2022915"/>
            <a:ext cx="317897" cy="3178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172" y="1981130"/>
            <a:ext cx="460508" cy="46050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852" y="2649834"/>
            <a:ext cx="488977" cy="48897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172" y="3037048"/>
            <a:ext cx="460508" cy="46050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6491" y="2773612"/>
            <a:ext cx="191644" cy="57337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8216" y="3165921"/>
            <a:ext cx="317897" cy="317897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4264270" y="1417588"/>
            <a:ext cx="4132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Serviço HTTP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Conectividade Wi-Fi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Controle de um LED pela Internet</a:t>
            </a:r>
          </a:p>
        </p:txBody>
      </p:sp>
    </p:spTree>
    <p:extLst>
      <p:ext uri="{BB962C8B-B14F-4D97-AF65-F5344CB8AC3E}">
        <p14:creationId xmlns:p14="http://schemas.microsoft.com/office/powerpoint/2010/main" val="6359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/>
          <p:cNvCxnSpPr/>
          <p:nvPr/>
        </p:nvCxnSpPr>
        <p:spPr>
          <a:xfrm>
            <a:off x="2311759" y="1429281"/>
            <a:ext cx="5462061" cy="685743"/>
          </a:xfrm>
          <a:prstGeom prst="straightConnector1">
            <a:avLst/>
          </a:prstGeom>
          <a:ln cap="rnd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COMUNICAÇÃO HTTP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1684633" y="104612"/>
            <a:ext cx="1099778" cy="1295330"/>
            <a:chOff x="2242457" y="939284"/>
            <a:chExt cx="1099778" cy="129533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2457" y="1134836"/>
              <a:ext cx="1099778" cy="1099778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2257584" y="93928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Gill Sans MT" panose="020B0502020104020203" pitchFamily="34" charset="0"/>
                </a:rPr>
                <a:t>CLIENTE</a:t>
              </a:r>
              <a:endParaRPr lang="pt-BR" dirty="0">
                <a:latin typeface="Gill Sans MT" panose="020B0502020104020203" pitchFamily="34" charset="0"/>
              </a:endParaRPr>
            </a:p>
          </p:txBody>
        </p:sp>
      </p:grpSp>
      <p:cxnSp>
        <p:nvCxnSpPr>
          <p:cNvPr id="13" name="Conector reto 12"/>
          <p:cNvCxnSpPr>
            <a:stCxn id="6" idx="2"/>
          </p:cNvCxnSpPr>
          <p:nvPr/>
        </p:nvCxnSpPr>
        <p:spPr>
          <a:xfrm>
            <a:off x="2234522" y="1399942"/>
            <a:ext cx="0" cy="3420337"/>
          </a:xfrm>
          <a:prstGeom prst="line">
            <a:avLst/>
          </a:prstGeom>
          <a:ln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7170747" y="104612"/>
            <a:ext cx="1227387" cy="1481663"/>
            <a:chOff x="7170747" y="193820"/>
            <a:chExt cx="1227387" cy="1481663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33226" y="573054"/>
              <a:ext cx="1102429" cy="1102429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7170747" y="193820"/>
              <a:ext cx="1227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latin typeface="Gill Sans MT" panose="020B0502020104020203" pitchFamily="34" charset="0"/>
                </a:rPr>
                <a:t>SERVIDOR</a:t>
              </a:r>
              <a:endParaRPr lang="pt-BR" dirty="0">
                <a:latin typeface="Gill Sans MT" panose="020B0502020104020203" pitchFamily="34" charset="0"/>
              </a:endParaRPr>
            </a:p>
          </p:txBody>
        </p:sp>
      </p:grpSp>
      <p:cxnSp>
        <p:nvCxnSpPr>
          <p:cNvPr id="16" name="Conector reto 15"/>
          <p:cNvCxnSpPr>
            <a:stCxn id="5" idx="2"/>
          </p:cNvCxnSpPr>
          <p:nvPr/>
        </p:nvCxnSpPr>
        <p:spPr>
          <a:xfrm>
            <a:off x="7784441" y="1586275"/>
            <a:ext cx="4245" cy="3234004"/>
          </a:xfrm>
          <a:prstGeom prst="line">
            <a:avLst/>
          </a:prstGeom>
          <a:ln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2293172" y="1834437"/>
            <a:ext cx="5462061" cy="685743"/>
          </a:xfrm>
          <a:prstGeom prst="straightConnector1">
            <a:avLst/>
          </a:prstGeom>
          <a:ln cap="rnd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>
            <a:off x="2282021" y="3580388"/>
            <a:ext cx="5462061" cy="685743"/>
          </a:xfrm>
          <a:prstGeom prst="straightConnector1">
            <a:avLst/>
          </a:prstGeom>
          <a:ln cap="rnd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788559" y="2913116"/>
            <a:ext cx="2762295" cy="95410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 </a:t>
            </a:r>
            <a:r>
              <a:rPr lang="pt-BR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HTTP/1.1</a:t>
            </a: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&gt;...&lt;/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&gt;...&lt;/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447954" y="1900323"/>
            <a:ext cx="2977097" cy="7386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sz="1400" dirty="0"/>
              <a:t>HTTP: </a:t>
            </a:r>
            <a:r>
              <a:rPr lang="pt-BR" sz="1400" b="1" dirty="0" err="1">
                <a:solidFill>
                  <a:srgbClr val="FF0000"/>
                </a:solidFill>
              </a:rPr>
              <a:t>Request</a:t>
            </a:r>
            <a:r>
              <a:rPr lang="pt-BR" sz="1400" dirty="0"/>
              <a:t>,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GET</a:t>
            </a:r>
            <a:r>
              <a:rPr lang="pt-BR" sz="1400" dirty="0"/>
              <a:t> </a:t>
            </a:r>
            <a:r>
              <a:rPr lang="pt-BR" sz="1400" dirty="0">
                <a:hlinkClick r:id="rId5"/>
              </a:rPr>
              <a:t>http://www.google.com/</a:t>
            </a:r>
            <a:endParaRPr lang="pt-BR" sz="1400" dirty="0"/>
          </a:p>
          <a:p>
            <a:r>
              <a:rPr lang="pt-BR" sz="1400" dirty="0" err="1"/>
              <a:t>ProtocolVersion</a:t>
            </a:r>
            <a:r>
              <a:rPr lang="pt-BR" sz="1400" dirty="0"/>
              <a:t>: HTTP/1.1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447954" y="1466645"/>
            <a:ext cx="936475" cy="3077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sz="1400" dirty="0" smtClean="0"/>
              <a:t>CONNECT</a:t>
            </a:r>
            <a:endParaRPr lang="pt-BR" sz="1400" dirty="0"/>
          </a:p>
        </p:txBody>
      </p:sp>
      <p:cxnSp>
        <p:nvCxnSpPr>
          <p:cNvPr id="36" name="Conector de Seta Reta 35"/>
          <p:cNvCxnSpPr/>
          <p:nvPr/>
        </p:nvCxnSpPr>
        <p:spPr>
          <a:xfrm flipH="1">
            <a:off x="2278575" y="4134230"/>
            <a:ext cx="5462061" cy="685743"/>
          </a:xfrm>
          <a:prstGeom prst="straightConnector1">
            <a:avLst/>
          </a:prstGeom>
          <a:ln cap="rnd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292176" y="3955999"/>
            <a:ext cx="1258678" cy="3077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sz="1400" dirty="0" smtClean="0"/>
              <a:t>DISCONNECT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374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711712" y="1879427"/>
            <a:ext cx="428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sz="2800" dirty="0"/>
              <a:t>ARQUITETURA PARA  IOT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cxnSp>
        <p:nvCxnSpPr>
          <p:cNvPr id="22" name="Conector de Seta Reta 21"/>
          <p:cNvCxnSpPr/>
          <p:nvPr/>
        </p:nvCxnSpPr>
        <p:spPr>
          <a:xfrm>
            <a:off x="7149181" y="2571750"/>
            <a:ext cx="828000" cy="0"/>
          </a:xfrm>
          <a:prstGeom prst="straightConnector1">
            <a:avLst/>
          </a:prstGeom>
          <a:ln w="28575" cap="rnd">
            <a:headEnd type="triangl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Agrupar 3"/>
          <p:cNvGrpSpPr/>
          <p:nvPr/>
        </p:nvGrpSpPr>
        <p:grpSpPr>
          <a:xfrm>
            <a:off x="4948811" y="3230863"/>
            <a:ext cx="2332280" cy="1620317"/>
            <a:chOff x="4774639" y="3176433"/>
            <a:chExt cx="2332280" cy="1620317"/>
          </a:xfrm>
        </p:grpSpPr>
        <p:grpSp>
          <p:nvGrpSpPr>
            <p:cNvPr id="27" name="Agrupar 26"/>
            <p:cNvGrpSpPr/>
            <p:nvPr/>
          </p:nvGrpSpPr>
          <p:grpSpPr>
            <a:xfrm>
              <a:off x="5054623" y="3176433"/>
              <a:ext cx="1772312" cy="500672"/>
              <a:chOff x="4124886" y="3179181"/>
              <a:chExt cx="1772312" cy="500672"/>
            </a:xfrm>
          </p:grpSpPr>
          <p:pic>
            <p:nvPicPr>
              <p:cNvPr id="28" name="Imagem 27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60570" y="3179181"/>
                <a:ext cx="500672" cy="500672"/>
              </a:xfrm>
              <a:prstGeom prst="rect">
                <a:avLst/>
              </a:prstGeom>
              <a:noFill/>
            </p:spPr>
          </p:pic>
          <p:pic>
            <p:nvPicPr>
              <p:cNvPr id="29" name="Imagem 28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96526" y="3179181"/>
                <a:ext cx="500672" cy="500672"/>
              </a:xfrm>
              <a:prstGeom prst="rect">
                <a:avLst/>
              </a:prstGeom>
              <a:noFill/>
            </p:spPr>
          </p:pic>
          <p:pic>
            <p:nvPicPr>
              <p:cNvPr id="30" name="Imagem 29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24886" y="3179317"/>
                <a:ext cx="500400" cy="500400"/>
              </a:xfrm>
              <a:prstGeom prst="rect">
                <a:avLst/>
              </a:prstGeom>
            </p:spPr>
          </p:pic>
        </p:grpSp>
        <p:sp>
          <p:nvSpPr>
            <p:cNvPr id="31" name="CaixaDeTexto 30"/>
            <p:cNvSpPr txBox="1"/>
            <p:nvPr/>
          </p:nvSpPr>
          <p:spPr>
            <a:xfrm>
              <a:off x="4774639" y="3628434"/>
              <a:ext cx="2332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</a:rPr>
                <a:t>ANÁLISE DE DADOS</a:t>
              </a:r>
              <a:endPara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32" name="Agrupar 31"/>
            <p:cNvGrpSpPr/>
            <p:nvPr/>
          </p:nvGrpSpPr>
          <p:grpSpPr>
            <a:xfrm>
              <a:off x="4774639" y="4018172"/>
              <a:ext cx="2332280" cy="778578"/>
              <a:chOff x="4294319" y="3927335"/>
              <a:chExt cx="2332280" cy="778578"/>
            </a:xfrm>
          </p:grpSpPr>
          <p:grpSp>
            <p:nvGrpSpPr>
              <p:cNvPr id="33" name="Agrupar 32"/>
              <p:cNvGrpSpPr/>
              <p:nvPr/>
            </p:nvGrpSpPr>
            <p:grpSpPr>
              <a:xfrm>
                <a:off x="4574167" y="3927335"/>
                <a:ext cx="1772584" cy="506504"/>
                <a:chOff x="4124614" y="3775565"/>
                <a:chExt cx="1772584" cy="506504"/>
              </a:xfrm>
            </p:grpSpPr>
            <p:pic>
              <p:nvPicPr>
                <p:cNvPr id="35" name="Imagem 34"/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4614" y="3781397"/>
                  <a:ext cx="500672" cy="500672"/>
                </a:xfrm>
                <a:prstGeom prst="rect">
                  <a:avLst/>
                </a:prstGeom>
                <a:noFill/>
              </p:spPr>
            </p:pic>
            <p:pic>
              <p:nvPicPr>
                <p:cNvPr id="36" name="Imagem 35"/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0570" y="3781397"/>
                  <a:ext cx="500672" cy="500672"/>
                </a:xfrm>
                <a:prstGeom prst="rect">
                  <a:avLst/>
                </a:prstGeom>
                <a:noFill/>
              </p:spPr>
            </p:pic>
            <p:pic>
              <p:nvPicPr>
                <p:cNvPr id="37" name="Imagem 36"/>
                <p:cNvPicPr>
                  <a:picLocks noChangeAspect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6526" y="3775565"/>
                  <a:ext cx="500672" cy="50067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34" name="CaixaDeTexto 33"/>
              <p:cNvSpPr txBox="1"/>
              <p:nvPr/>
            </p:nvSpPr>
            <p:spPr>
              <a:xfrm>
                <a:off x="4294319" y="4398136"/>
                <a:ext cx="2332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ill Sans MT" panose="020B0502020104020203" pitchFamily="34" charset="0"/>
                  </a:rPr>
                  <a:t>INTELIGÊNCIA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38" name="CaixaDeTexto 37"/>
          <p:cNvSpPr txBox="1"/>
          <p:nvPr/>
        </p:nvSpPr>
        <p:spPr>
          <a:xfrm>
            <a:off x="4768028" y="1662910"/>
            <a:ext cx="233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ill Sans MT" panose="020B0502020104020203" pitchFamily="34" charset="0"/>
              </a:rPr>
              <a:t>SERVIÇO DE REDE</a:t>
            </a:r>
            <a:endParaRPr lang="pt-BR" dirty="0">
              <a:latin typeface="Gill Sans MT" panose="020B0502020104020203" pitchFamily="34" charset="0"/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>
            <a:off x="2610036" y="2571750"/>
            <a:ext cx="648000" cy="0"/>
          </a:xfrm>
          <a:prstGeom prst="straightConnector1">
            <a:avLst/>
          </a:prstGeom>
          <a:ln w="28575" cap="rnd">
            <a:headEnd type="triangl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Imagem 3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894" y="2085750"/>
            <a:ext cx="972000" cy="972000"/>
          </a:xfrm>
          <a:prstGeom prst="rect">
            <a:avLst/>
          </a:prstGeom>
        </p:spPr>
      </p:pic>
      <p:cxnSp>
        <p:nvCxnSpPr>
          <p:cNvPr id="41" name="Conector de Seta Reta 40"/>
          <p:cNvCxnSpPr/>
          <p:nvPr/>
        </p:nvCxnSpPr>
        <p:spPr>
          <a:xfrm>
            <a:off x="4314409" y="2571749"/>
            <a:ext cx="792000" cy="0"/>
          </a:xfrm>
          <a:prstGeom prst="straightConnector1">
            <a:avLst/>
          </a:prstGeom>
          <a:ln w="28575" cap="rnd">
            <a:headEnd type="triangl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2952278" y="1705532"/>
            <a:ext cx="141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ill Sans MT" panose="020B0502020104020203" pitchFamily="34" charset="0"/>
              </a:rPr>
              <a:t>GATEWAY</a:t>
            </a:r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9727" y="1706635"/>
            <a:ext cx="1730448" cy="1730448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>
            <a:off x="1197355" y="1460140"/>
            <a:ext cx="1204057" cy="2248850"/>
            <a:chOff x="1179315" y="1460140"/>
            <a:chExt cx="1204057" cy="2248850"/>
          </a:xfrm>
        </p:grpSpPr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7372" y="2199365"/>
              <a:ext cx="756000" cy="756000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84363" y="3088921"/>
              <a:ext cx="620069" cy="620069"/>
            </a:xfrm>
            <a:prstGeom prst="rect">
              <a:avLst/>
            </a:prstGeom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9315" y="1460140"/>
              <a:ext cx="620069" cy="620069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7740189" y="1600489"/>
            <a:ext cx="1269585" cy="2152816"/>
            <a:chOff x="7840548" y="1611778"/>
            <a:chExt cx="1269585" cy="2152816"/>
          </a:xfrm>
        </p:grpSpPr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40548" y="1611778"/>
              <a:ext cx="695342" cy="695342"/>
            </a:xfrm>
            <a:prstGeom prst="rect">
              <a:avLst/>
            </a:prstGeom>
          </p:spPr>
        </p:pic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3943" y="2361560"/>
              <a:ext cx="696190" cy="696190"/>
            </a:xfrm>
            <a:prstGeom prst="rect">
              <a:avLst/>
            </a:prstGeom>
          </p:spPr>
        </p:pic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19689" y="3067034"/>
              <a:ext cx="697560" cy="697560"/>
            </a:xfrm>
            <a:prstGeom prst="rect">
              <a:avLst/>
            </a:prstGeom>
          </p:spPr>
        </p:pic>
      </p:grpSp>
      <p:sp>
        <p:nvSpPr>
          <p:cNvPr id="63" name="CaixaDeTexto 62"/>
          <p:cNvSpPr txBox="1"/>
          <p:nvPr/>
        </p:nvSpPr>
        <p:spPr>
          <a:xfrm>
            <a:off x="7633980" y="1231157"/>
            <a:ext cx="140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ill Sans MT" panose="020B0502020104020203" pitchFamily="34" charset="0"/>
              </a:rPr>
              <a:t>USUÁRIO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13017" y="1090808"/>
            <a:ext cx="16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ill Sans MT" panose="020B0502020104020203" pitchFamily="34" charset="0"/>
              </a:rPr>
              <a:t>DISPOSITIVOS</a:t>
            </a:r>
          </a:p>
        </p:txBody>
      </p:sp>
    </p:spTree>
    <p:extLst>
      <p:ext uri="{BB962C8B-B14F-4D97-AF65-F5344CB8AC3E}">
        <p14:creationId xmlns:p14="http://schemas.microsoft.com/office/powerpoint/2010/main" val="23391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CLIENTE WI-FI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2" name="Forma Livre 11"/>
          <p:cNvSpPr/>
          <p:nvPr/>
        </p:nvSpPr>
        <p:spPr>
          <a:xfrm>
            <a:off x="1457619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orma Livre 12"/>
          <p:cNvSpPr/>
          <p:nvPr/>
        </p:nvSpPr>
        <p:spPr>
          <a:xfrm>
            <a:off x="1628473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852" y="1593916"/>
            <a:ext cx="488977" cy="48897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988" y="2022915"/>
            <a:ext cx="317897" cy="31789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172" y="1981130"/>
            <a:ext cx="460508" cy="46050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628473" y="2464965"/>
            <a:ext cx="1356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Serviço HTTP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via Wi-Fi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357" y="41942"/>
            <a:ext cx="4109358" cy="50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43" y="801943"/>
            <a:ext cx="4621714" cy="394129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CLIENTE WI-FI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2" name="Forma Livre 11"/>
          <p:cNvSpPr/>
          <p:nvPr/>
        </p:nvSpPr>
        <p:spPr>
          <a:xfrm>
            <a:off x="1457619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orma Livre 12"/>
          <p:cNvSpPr/>
          <p:nvPr/>
        </p:nvSpPr>
        <p:spPr>
          <a:xfrm>
            <a:off x="1628473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852" y="1593916"/>
            <a:ext cx="488977" cy="48897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988" y="2022915"/>
            <a:ext cx="317897" cy="31789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172" y="1981130"/>
            <a:ext cx="460508" cy="460508"/>
          </a:xfrm>
          <a:prstGeom prst="rect">
            <a:avLst/>
          </a:prstGeom>
        </p:spPr>
      </p:pic>
      <p:sp>
        <p:nvSpPr>
          <p:cNvPr id="21" name="Retângulo Arredondado 20"/>
          <p:cNvSpPr/>
          <p:nvPr/>
        </p:nvSpPr>
        <p:spPr>
          <a:xfrm>
            <a:off x="4690531" y="3063733"/>
            <a:ext cx="4154386" cy="11020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28473" y="2464965"/>
            <a:ext cx="1356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Serviço HTTP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via Wi-Fi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CLIENTE WI-FI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2" name="Forma Livre 11"/>
          <p:cNvSpPr/>
          <p:nvPr/>
        </p:nvSpPr>
        <p:spPr>
          <a:xfrm>
            <a:off x="1457619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orma Livre 12"/>
          <p:cNvSpPr/>
          <p:nvPr/>
        </p:nvSpPr>
        <p:spPr>
          <a:xfrm>
            <a:off x="1628473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852" y="1593916"/>
            <a:ext cx="488977" cy="48897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988" y="2022915"/>
            <a:ext cx="317897" cy="31789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172" y="1981130"/>
            <a:ext cx="460508" cy="46050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628473" y="2464965"/>
            <a:ext cx="1356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Serviço HTTP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via Wi-Fi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/>
          <a:srcRect l="496" t="16330"/>
          <a:stretch/>
        </p:blipFill>
        <p:spPr>
          <a:xfrm>
            <a:off x="4244974" y="804986"/>
            <a:ext cx="3776766" cy="33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WEB SERVER E LED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1457619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Forma Livre 14"/>
          <p:cNvSpPr/>
          <p:nvPr/>
        </p:nvSpPr>
        <p:spPr>
          <a:xfrm>
            <a:off x="1628473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852" y="2649834"/>
            <a:ext cx="488977" cy="48897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172" y="3037048"/>
            <a:ext cx="460508" cy="46050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6491" y="2773612"/>
            <a:ext cx="191644" cy="57337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8216" y="3165921"/>
            <a:ext cx="317897" cy="31789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3657" y="395174"/>
            <a:ext cx="5620343" cy="435315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28473" y="3532904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Controle de um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WEB SERVER E LED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1457619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Forma Livre 14"/>
          <p:cNvSpPr/>
          <p:nvPr/>
        </p:nvSpPr>
        <p:spPr>
          <a:xfrm>
            <a:off x="1628473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852" y="2649834"/>
            <a:ext cx="488977" cy="48897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172" y="3037048"/>
            <a:ext cx="460508" cy="46050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6491" y="2773612"/>
            <a:ext cx="191644" cy="57337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8216" y="3165921"/>
            <a:ext cx="317897" cy="3178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4" r="23415"/>
          <a:stretch/>
        </p:blipFill>
        <p:spPr>
          <a:xfrm>
            <a:off x="3530219" y="60537"/>
            <a:ext cx="5201182" cy="5037895"/>
          </a:xfrm>
          <a:prstGeom prst="rect">
            <a:avLst/>
          </a:prstGeom>
        </p:spPr>
      </p:pic>
      <p:sp>
        <p:nvSpPr>
          <p:cNvPr id="17" name="Retângulo Arredondado 16"/>
          <p:cNvSpPr/>
          <p:nvPr/>
        </p:nvSpPr>
        <p:spPr>
          <a:xfrm>
            <a:off x="3699454" y="2888696"/>
            <a:ext cx="4876093" cy="3568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628473" y="3532904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Controle de um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WEB SERVER E LED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1457619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Forma Livre 14"/>
          <p:cNvSpPr/>
          <p:nvPr/>
        </p:nvSpPr>
        <p:spPr>
          <a:xfrm>
            <a:off x="1628473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852" y="2649834"/>
            <a:ext cx="488977" cy="48897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172" y="3037048"/>
            <a:ext cx="460508" cy="46050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6491" y="2773612"/>
            <a:ext cx="191644" cy="57337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8216" y="3165921"/>
            <a:ext cx="317897" cy="317897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628473" y="3532904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Controle de um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8"/>
          <a:srcRect r="18732" b="6753"/>
          <a:stretch/>
        </p:blipFill>
        <p:spPr>
          <a:xfrm>
            <a:off x="3507346" y="-1"/>
            <a:ext cx="5625768" cy="51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2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WEB SERVER E LED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1457619" y="139712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Forma Livre 14"/>
          <p:cNvSpPr/>
          <p:nvPr/>
        </p:nvSpPr>
        <p:spPr>
          <a:xfrm>
            <a:off x="1628473" y="267853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852" y="2649834"/>
            <a:ext cx="488977" cy="48897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172" y="3037048"/>
            <a:ext cx="460508" cy="46050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6491" y="2773612"/>
            <a:ext cx="191644" cy="57337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8216" y="3165921"/>
            <a:ext cx="317897" cy="317897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628473" y="3532904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Controle de um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323" y="1294454"/>
            <a:ext cx="2758350" cy="24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785401" y="1937727"/>
            <a:ext cx="4429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sz="2900" dirty="0" smtClean="0"/>
              <a:t>BOTÃO E LED PELA WEB</a:t>
            </a:r>
            <a:endParaRPr lang="pt-BR" sz="29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461110" y="1408006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rgbClr val="60E146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orma Livre 18"/>
          <p:cNvSpPr/>
          <p:nvPr/>
        </p:nvSpPr>
        <p:spPr>
          <a:xfrm>
            <a:off x="1631965" y="3757257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60E14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711" y="3723591"/>
            <a:ext cx="488977" cy="48897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4890" y="4228610"/>
            <a:ext cx="317897" cy="31789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5797" y="3901542"/>
            <a:ext cx="194310" cy="3110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0426" y="3856070"/>
            <a:ext cx="191644" cy="57337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484" y="4248255"/>
            <a:ext cx="317897" cy="31789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631964" y="3110926"/>
            <a:ext cx="175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Botão controlando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4131" y="515933"/>
            <a:ext cx="5709869" cy="41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5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461110" y="1408006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rgbClr val="60E146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orma Livre 18"/>
          <p:cNvSpPr/>
          <p:nvPr/>
        </p:nvSpPr>
        <p:spPr>
          <a:xfrm>
            <a:off x="1631965" y="3757257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60E14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711" y="3723591"/>
            <a:ext cx="488977" cy="48897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4890" y="4228610"/>
            <a:ext cx="317897" cy="31789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5797" y="3901542"/>
            <a:ext cx="194310" cy="3110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0426" y="3856070"/>
            <a:ext cx="191644" cy="57337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484" y="4248255"/>
            <a:ext cx="317897" cy="31789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631964" y="3110926"/>
            <a:ext cx="175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Botão controlando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7749" y="1046829"/>
            <a:ext cx="4242053" cy="320142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 rot="5400000">
            <a:off x="-1785401" y="1937727"/>
            <a:ext cx="4429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sz="2900" dirty="0" smtClean="0"/>
              <a:t>BOTÃO E LED PELA WEB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101594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461110" y="1408006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rgbClr val="60E146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orma Livre 18"/>
          <p:cNvSpPr/>
          <p:nvPr/>
        </p:nvSpPr>
        <p:spPr>
          <a:xfrm>
            <a:off x="1631965" y="3757257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60E14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711" y="3723591"/>
            <a:ext cx="488977" cy="48897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4890" y="4228610"/>
            <a:ext cx="317897" cy="31789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5797" y="3901542"/>
            <a:ext cx="194310" cy="3110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0426" y="3856070"/>
            <a:ext cx="191644" cy="57337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484" y="4248255"/>
            <a:ext cx="317897" cy="31789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631964" y="3110926"/>
            <a:ext cx="175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Botão controlando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491" y="847145"/>
            <a:ext cx="4246866" cy="371900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 rot="5400000">
            <a:off x="-1785401" y="1937727"/>
            <a:ext cx="4429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sz="2900" dirty="0" smtClean="0"/>
              <a:t>BOTÃO E LED PELA WEB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168192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A OFICINA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cxnSp>
        <p:nvCxnSpPr>
          <p:cNvPr id="41" name="Conector de Seta Reta 40"/>
          <p:cNvCxnSpPr/>
          <p:nvPr/>
        </p:nvCxnSpPr>
        <p:spPr>
          <a:xfrm>
            <a:off x="5805987" y="1997461"/>
            <a:ext cx="792000" cy="0"/>
          </a:xfrm>
          <a:prstGeom prst="straightConnector1">
            <a:avLst/>
          </a:prstGeom>
          <a:ln w="28575" cap="rnd">
            <a:headEnd type="triangl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6381957" y="1210279"/>
            <a:ext cx="1831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Gill Sans MT" panose="020B0502020104020203" pitchFamily="34" charset="0"/>
              </a:rPr>
              <a:t>BROKER MQTT</a:t>
            </a:r>
            <a:endParaRPr lang="pt-BR" sz="1600" dirty="0">
              <a:latin typeface="Gill Sans MT" panose="020B0502020104020203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382871" y="1087944"/>
            <a:ext cx="751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Gill Sans MT" panose="020B0502020104020203" pitchFamily="34" charset="0"/>
              </a:rPr>
              <a:t>REDE</a:t>
            </a:r>
            <a:endParaRPr lang="pt-BR" sz="1600" dirty="0">
              <a:latin typeface="Gill Sans MT" panose="020B0502020104020203" pitchFamily="34" charset="0"/>
            </a:endParaRPr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1350" y="1107220"/>
            <a:ext cx="1730448" cy="1730448"/>
          </a:xfrm>
          <a:prstGeom prst="rect">
            <a:avLst/>
          </a:prstGeom>
        </p:spPr>
      </p:pic>
      <p:cxnSp>
        <p:nvCxnSpPr>
          <p:cNvPr id="39" name="Conector de Seta Reta 38"/>
          <p:cNvCxnSpPr/>
          <p:nvPr/>
        </p:nvCxnSpPr>
        <p:spPr>
          <a:xfrm>
            <a:off x="3029380" y="2029736"/>
            <a:ext cx="792000" cy="0"/>
          </a:xfrm>
          <a:prstGeom prst="straightConnector1">
            <a:avLst/>
          </a:prstGeom>
          <a:ln w="28575" cap="rnd"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779611" y="951829"/>
            <a:ext cx="1408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Gill Sans MT" panose="020B0502020104020203" pitchFamily="34" charset="0"/>
              </a:rPr>
              <a:t>SENSORES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773996" y="2668479"/>
            <a:ext cx="0" cy="792000"/>
          </a:xfrm>
          <a:prstGeom prst="straightConnector1">
            <a:avLst/>
          </a:prstGeom>
          <a:ln w="28575" cap="rnd">
            <a:headEnd type="triangl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3887772" y="4529988"/>
            <a:ext cx="1801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Gill Sans MT" panose="020B0502020104020203" pitchFamily="34" charset="0"/>
              </a:rPr>
              <a:t>VISUALIZAÇÃO</a:t>
            </a:r>
            <a:endParaRPr lang="pt-BR" sz="1600" dirty="0">
              <a:latin typeface="Gill Sans MT" panose="020B0502020104020203" pitchFamily="34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1457402" y="1332928"/>
            <a:ext cx="1490761" cy="629647"/>
            <a:chOff x="1509976" y="1257221"/>
            <a:chExt cx="1490761" cy="62964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2356941" y="1243072"/>
              <a:ext cx="440192" cy="8474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09976" y="1257221"/>
              <a:ext cx="752888" cy="370273"/>
            </a:xfrm>
            <a:prstGeom prst="rect">
              <a:avLst/>
            </a:prstGeom>
          </p:spPr>
        </p:pic>
      </p:grpSp>
      <p:grpSp>
        <p:nvGrpSpPr>
          <p:cNvPr id="7" name="Agrupar 6"/>
          <p:cNvGrpSpPr/>
          <p:nvPr/>
        </p:nvGrpSpPr>
        <p:grpSpPr>
          <a:xfrm>
            <a:off x="1805291" y="2094888"/>
            <a:ext cx="1145765" cy="913298"/>
            <a:chOff x="1857865" y="2019181"/>
            <a:chExt cx="1145765" cy="913298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2358388" y="1814130"/>
              <a:ext cx="440192" cy="850293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57865" y="2347782"/>
              <a:ext cx="389799" cy="584697"/>
            </a:xfrm>
            <a:prstGeom prst="rect">
              <a:avLst/>
            </a:prstGeom>
          </p:spPr>
        </p:pic>
      </p:grpSp>
      <p:grpSp>
        <p:nvGrpSpPr>
          <p:cNvPr id="11" name="Agrupar 10"/>
          <p:cNvGrpSpPr/>
          <p:nvPr/>
        </p:nvGrpSpPr>
        <p:grpSpPr>
          <a:xfrm>
            <a:off x="3067074" y="3521266"/>
            <a:ext cx="2124891" cy="962994"/>
            <a:chOff x="1941070" y="3810948"/>
            <a:chExt cx="2124891" cy="962994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3420719" y="3605897"/>
              <a:ext cx="440192" cy="850293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1070" y="4131738"/>
              <a:ext cx="1424995" cy="642204"/>
            </a:xfrm>
            <a:prstGeom prst="rect">
              <a:avLst/>
            </a:prstGeom>
          </p:spPr>
        </p:pic>
      </p:grpSp>
      <p:pic>
        <p:nvPicPr>
          <p:cNvPr id="1026" name="Picture 2" descr="Image result for mosquitto broker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7429" y="1548833"/>
            <a:ext cx="1240539" cy="12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461110" y="1408006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rgbClr val="60E146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orma Livre 18"/>
          <p:cNvSpPr/>
          <p:nvPr/>
        </p:nvSpPr>
        <p:spPr>
          <a:xfrm>
            <a:off x="1631965" y="3757257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60E14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711" y="3723591"/>
            <a:ext cx="488977" cy="48897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4890" y="4228610"/>
            <a:ext cx="317897" cy="31789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5797" y="3901542"/>
            <a:ext cx="194310" cy="3110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0426" y="3856070"/>
            <a:ext cx="191644" cy="57337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484" y="4248255"/>
            <a:ext cx="317897" cy="31789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631964" y="3110926"/>
            <a:ext cx="175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Botão controlando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9" r="-1"/>
          <a:stretch/>
        </p:blipFill>
        <p:spPr>
          <a:xfrm>
            <a:off x="4621915" y="1234940"/>
            <a:ext cx="4142944" cy="299811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 rot="5400000">
            <a:off x="-1785401" y="1937727"/>
            <a:ext cx="4429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sz="2900" dirty="0" smtClean="0"/>
              <a:t>BOTÃO E LED PELA WEB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358757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461110" y="1408006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rgbClr val="60E146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orma Livre 18"/>
          <p:cNvSpPr/>
          <p:nvPr/>
        </p:nvSpPr>
        <p:spPr>
          <a:xfrm>
            <a:off x="1631965" y="3757257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60E14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711" y="3723591"/>
            <a:ext cx="488977" cy="48897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4890" y="4228610"/>
            <a:ext cx="317897" cy="31789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5797" y="3901542"/>
            <a:ext cx="194310" cy="3110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0426" y="3856070"/>
            <a:ext cx="191644" cy="57337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484" y="4248255"/>
            <a:ext cx="317897" cy="31789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631964" y="3110926"/>
            <a:ext cx="175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Botão controlando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07"/>
          <a:stretch/>
        </p:blipFill>
        <p:spPr>
          <a:xfrm>
            <a:off x="3765629" y="542850"/>
            <a:ext cx="5199951" cy="4262756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 rot="5400000">
            <a:off x="-1785401" y="1937727"/>
            <a:ext cx="4429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sz="2900" dirty="0" smtClean="0"/>
              <a:t>BOTÃO E LED PELA WEB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109058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60E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286764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HTTP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461110" y="1408006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rgbClr val="60E146"/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orma Livre 18"/>
          <p:cNvSpPr/>
          <p:nvPr/>
        </p:nvSpPr>
        <p:spPr>
          <a:xfrm>
            <a:off x="1631965" y="3757257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60E14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711" y="3723591"/>
            <a:ext cx="488977" cy="48897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4890" y="4228610"/>
            <a:ext cx="317897" cy="31789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5797" y="3901542"/>
            <a:ext cx="194310" cy="311026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0426" y="3856070"/>
            <a:ext cx="191644" cy="57337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484" y="4248255"/>
            <a:ext cx="317897" cy="31789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631964" y="3110926"/>
            <a:ext cx="175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Botão controlando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LED pela web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4161290" y="443218"/>
            <a:ext cx="4815441" cy="4424790"/>
          </a:xfrm>
          <a:prstGeom prst="rect">
            <a:avLst/>
          </a:prstGeom>
        </p:spPr>
      </p:pic>
      <p:sp>
        <p:nvSpPr>
          <p:cNvPr id="20" name="Retângulo Arredondado 19"/>
          <p:cNvSpPr/>
          <p:nvPr/>
        </p:nvSpPr>
        <p:spPr>
          <a:xfrm>
            <a:off x="4062449" y="1016020"/>
            <a:ext cx="4914282" cy="7839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5400000">
            <a:off x="-1785401" y="1937727"/>
            <a:ext cx="4429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sz="2900" dirty="0" smtClean="0"/>
              <a:t>BOTÃO E LED PELA WEB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47737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COMUNICAÇÃO 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4264270" y="1417588"/>
            <a:ext cx="4132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Arquitetura </a:t>
            </a:r>
            <a:r>
              <a:rPr lang="pt-BR" sz="2400" i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publish</a:t>
            </a:r>
            <a:r>
              <a:rPr lang="pt-BR" sz="2400" i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/</a:t>
            </a:r>
            <a:r>
              <a:rPr lang="pt-BR" sz="2400" i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subscribe</a:t>
            </a:r>
            <a:endParaRPr lang="pt-BR" sz="2400" i="1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Publicação de mensagens em um </a:t>
            </a:r>
            <a:r>
              <a:rPr lang="pt-BR" sz="2400" i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broker</a:t>
            </a:r>
            <a:r>
              <a:rPr lang="pt-BR" sz="2400" i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público</a:t>
            </a:r>
            <a:endParaRPr lang="pt-BR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5" name="Forma Livre 24"/>
          <p:cNvSpPr/>
          <p:nvPr/>
        </p:nvSpPr>
        <p:spPr>
          <a:xfrm>
            <a:off x="1452275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orma Livre 28"/>
          <p:cNvSpPr/>
          <p:nvPr/>
        </p:nvSpPr>
        <p:spPr>
          <a:xfrm>
            <a:off x="1623130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dirty="0"/>
          </a:p>
        </p:txBody>
      </p:sp>
      <p:sp>
        <p:nvSpPr>
          <p:cNvPr id="30" name="Forma Livre 29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203" y="2024891"/>
            <a:ext cx="317897" cy="317897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223" y="1750700"/>
            <a:ext cx="477524" cy="477524"/>
          </a:xfrm>
          <a:prstGeom prst="rect">
            <a:avLst/>
          </a:prstGeom>
        </p:spPr>
      </p:pic>
      <p:sp>
        <p:nvSpPr>
          <p:cNvPr id="17" name="Forma Livre 22"/>
          <p:cNvSpPr/>
          <p:nvPr/>
        </p:nvSpPr>
        <p:spPr>
          <a:xfrm>
            <a:off x="1453401" y="141705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 24"/>
          <p:cNvSpPr/>
          <p:nvPr/>
        </p:nvSpPr>
        <p:spPr>
          <a:xfrm>
            <a:off x="1620850" y="269846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19" name="Imagem 8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861210" y="3251163"/>
            <a:ext cx="194310" cy="311026"/>
          </a:xfrm>
          <a:prstGeom prst="rect">
            <a:avLst/>
          </a:prstGeom>
        </p:spPr>
      </p:pic>
      <p:pic>
        <p:nvPicPr>
          <p:cNvPr id="20" name="Imagem 8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9239" y="2720268"/>
            <a:ext cx="191644" cy="573378"/>
          </a:xfrm>
          <a:prstGeom prst="rect">
            <a:avLst/>
          </a:prstGeom>
        </p:spPr>
      </p:pic>
      <p:pic>
        <p:nvPicPr>
          <p:cNvPr id="21" name="Imagem 10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6639" y="2914835"/>
            <a:ext cx="477524" cy="477524"/>
          </a:xfrm>
          <a:prstGeom prst="rect">
            <a:avLst/>
          </a:prstGeom>
        </p:spPr>
      </p:pic>
      <p:pic>
        <p:nvPicPr>
          <p:cNvPr id="22" name="Imagem 7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113" y="2985274"/>
            <a:ext cx="317897" cy="3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COMUNICAÇÃO MQTT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1452275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orma Livre 6"/>
          <p:cNvSpPr/>
          <p:nvPr/>
        </p:nvSpPr>
        <p:spPr>
          <a:xfrm>
            <a:off x="1623130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dirty="0"/>
          </a:p>
        </p:txBody>
      </p:sp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grpSp>
        <p:nvGrpSpPr>
          <p:cNvPr id="23" name="Agrupar 22"/>
          <p:cNvGrpSpPr/>
          <p:nvPr/>
        </p:nvGrpSpPr>
        <p:grpSpPr>
          <a:xfrm>
            <a:off x="4109254" y="3843213"/>
            <a:ext cx="971741" cy="1103080"/>
            <a:chOff x="3994984" y="3578411"/>
            <a:chExt cx="971741" cy="1103080"/>
          </a:xfrm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78846" y="3578411"/>
              <a:ext cx="804017" cy="804017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3994984" y="4342937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atin typeface="Gill Sans MT" panose="020B0502020104020203" pitchFamily="34" charset="0"/>
                </a:rPr>
                <a:t>CLIENTE</a:t>
              </a:r>
              <a:endParaRPr lang="pt-BR" sz="16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3830474" y="624424"/>
            <a:ext cx="971741" cy="915701"/>
            <a:chOff x="7480625" y="969986"/>
            <a:chExt cx="971741" cy="915701"/>
          </a:xfrm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63380" y="1279457"/>
              <a:ext cx="606230" cy="606230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7480625" y="969986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atin typeface="Gill Sans MT" panose="020B0502020104020203" pitchFamily="34" charset="0"/>
                </a:rPr>
                <a:t>CLIENTE</a:t>
              </a:r>
              <a:endParaRPr lang="pt-BR" sz="16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8131321" y="2217292"/>
            <a:ext cx="971741" cy="961391"/>
            <a:chOff x="7338103" y="3806781"/>
            <a:chExt cx="971741" cy="961391"/>
          </a:xfrm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0625" y="3806781"/>
              <a:ext cx="686696" cy="686696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7338103" y="4429618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atin typeface="Gill Sans MT" panose="020B0502020104020203" pitchFamily="34" charset="0"/>
                </a:rPr>
                <a:t>CLIENTE</a:t>
              </a:r>
              <a:endParaRPr lang="pt-BR" sz="16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5759397" y="1752833"/>
            <a:ext cx="1325676" cy="1423233"/>
            <a:chOff x="5898102" y="1610692"/>
            <a:chExt cx="1325676" cy="1423233"/>
          </a:xfrm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grpSpPr>
        <p:sp>
          <p:nvSpPr>
            <p:cNvPr id="19" name="CaixaDeTexto 18"/>
            <p:cNvSpPr txBox="1"/>
            <p:nvPr/>
          </p:nvSpPr>
          <p:spPr>
            <a:xfrm>
              <a:off x="5898102" y="1610692"/>
              <a:ext cx="940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atin typeface="Gill Sans MT" panose="020B0502020104020203" pitchFamily="34" charset="0"/>
                </a:rPr>
                <a:t>BROKER</a:t>
              </a:r>
              <a:endParaRPr lang="pt-BR" sz="1600" dirty="0">
                <a:latin typeface="Gill Sans MT" panose="020B0502020104020203" pitchFamily="34" charset="0"/>
              </a:endParaRPr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3205" y="1793352"/>
              <a:ext cx="1240573" cy="1240573"/>
            </a:xfrm>
            <a:prstGeom prst="rect">
              <a:avLst/>
            </a:prstGeom>
          </p:spPr>
        </p:pic>
      </p:grpSp>
      <p:sp>
        <p:nvSpPr>
          <p:cNvPr id="28" name="CaixaDeTexto 27"/>
          <p:cNvSpPr txBox="1"/>
          <p:nvPr/>
        </p:nvSpPr>
        <p:spPr>
          <a:xfrm rot="19293657">
            <a:off x="5003952" y="3251790"/>
            <a:ext cx="723275" cy="338554"/>
          </a:xfrm>
          <a:prstGeom prst="rect">
            <a:avLst/>
          </a:prstGeom>
          <a:noFill/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i="1" dirty="0" err="1" smtClean="0">
                <a:latin typeface="Gill Sans MT" panose="020B0502020104020203" pitchFamily="34" charset="0"/>
              </a:rPr>
              <a:t>publish</a:t>
            </a:r>
            <a:endParaRPr lang="pt-BR" sz="1600" i="1" dirty="0">
              <a:latin typeface="Gill Sans MT" panose="020B0502020104020203" pitchFamily="34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5062196" y="3132554"/>
            <a:ext cx="931377" cy="744112"/>
          </a:xfrm>
          <a:prstGeom prst="straightConnector1">
            <a:avLst/>
          </a:prstGeom>
          <a:ln w="31750">
            <a:solidFill>
              <a:srgbClr val="FF9100"/>
            </a:solidFill>
            <a:tailEnd type="triangle" w="lg" len="lg"/>
          </a:ln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 rot="2154117">
            <a:off x="4873846" y="1114896"/>
            <a:ext cx="723275" cy="338554"/>
          </a:xfrm>
          <a:prstGeom prst="rect">
            <a:avLst/>
          </a:prstGeom>
          <a:noFill/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i="1" dirty="0" err="1" smtClean="0">
                <a:latin typeface="Gill Sans MT" panose="020B0502020104020203" pitchFamily="34" charset="0"/>
              </a:rPr>
              <a:t>publish</a:t>
            </a:r>
            <a:endParaRPr lang="pt-BR" sz="1600" i="1" dirty="0">
              <a:latin typeface="Gill Sans MT" panose="020B0502020104020203" pitchFamily="34" charset="0"/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rot="4460460" flipV="1">
            <a:off x="4769795" y="1061774"/>
            <a:ext cx="931377" cy="744112"/>
          </a:xfrm>
          <a:prstGeom prst="straightConnector1">
            <a:avLst/>
          </a:prstGeom>
          <a:ln w="31750">
            <a:solidFill>
              <a:srgbClr val="FF9100"/>
            </a:solidFill>
            <a:tailEnd type="triangle" w="lg" len="lg"/>
          </a:ln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 rot="2154117">
            <a:off x="4775263" y="1704025"/>
            <a:ext cx="892488" cy="338554"/>
          </a:xfrm>
          <a:prstGeom prst="rect">
            <a:avLst/>
          </a:prstGeom>
          <a:noFill/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i="1" dirty="0" err="1" smtClean="0">
                <a:latin typeface="Gill Sans MT" panose="020B0502020104020203" pitchFamily="34" charset="0"/>
              </a:rPr>
              <a:t>subscribe</a:t>
            </a:r>
            <a:endParaRPr lang="pt-BR" sz="1600" i="1" dirty="0">
              <a:latin typeface="Gill Sans MT" panose="020B0502020104020203" pitchFamily="34" charset="0"/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 rot="21447774" flipH="1" flipV="1">
            <a:off x="4755819" y="1327521"/>
            <a:ext cx="931377" cy="744112"/>
          </a:xfrm>
          <a:prstGeom prst="straightConnector1">
            <a:avLst/>
          </a:prstGeom>
          <a:ln w="31750">
            <a:solidFill>
              <a:srgbClr val="60E146"/>
            </a:solidFill>
            <a:tailEnd type="triangle" w="lg" len="lg"/>
          </a:ln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7183077" y="2558447"/>
            <a:ext cx="892488" cy="338554"/>
          </a:xfrm>
          <a:prstGeom prst="rect">
            <a:avLst/>
          </a:prstGeom>
          <a:noFill/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i="1" dirty="0" err="1" smtClean="0">
                <a:latin typeface="Gill Sans MT" panose="020B0502020104020203" pitchFamily="34" charset="0"/>
              </a:rPr>
              <a:t>subscribe</a:t>
            </a:r>
            <a:endParaRPr lang="pt-BR" sz="1600" i="1" dirty="0">
              <a:latin typeface="Gill Sans MT" panose="020B0502020104020203" pitchFamily="34" charset="0"/>
            </a:endParaRPr>
          </a:p>
        </p:txBody>
      </p:sp>
      <p:cxnSp>
        <p:nvCxnSpPr>
          <p:cNvPr id="44" name="Conector de Seta Reta 43"/>
          <p:cNvCxnSpPr/>
          <p:nvPr/>
        </p:nvCxnSpPr>
        <p:spPr>
          <a:xfrm>
            <a:off x="7161424" y="2570854"/>
            <a:ext cx="1044000" cy="0"/>
          </a:xfrm>
          <a:prstGeom prst="straightConnector1">
            <a:avLst/>
          </a:prstGeom>
          <a:ln w="31750">
            <a:solidFill>
              <a:srgbClr val="60E146"/>
            </a:solidFill>
            <a:tailEnd type="triangle" w="lg" len="lg"/>
          </a:ln>
          <a:effectLst>
            <a:outerShdw blurRad="50800" dist="12700" dir="2700000" algn="tl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203" y="2024891"/>
            <a:ext cx="317897" cy="31789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223" y="1750700"/>
            <a:ext cx="477524" cy="477524"/>
          </a:xfrm>
          <a:prstGeom prst="rect">
            <a:avLst/>
          </a:prstGeom>
        </p:spPr>
      </p:pic>
      <p:sp>
        <p:nvSpPr>
          <p:cNvPr id="37" name="Forma Livre 22"/>
          <p:cNvSpPr/>
          <p:nvPr/>
        </p:nvSpPr>
        <p:spPr>
          <a:xfrm>
            <a:off x="1453401" y="141705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orma Livre 24"/>
          <p:cNvSpPr/>
          <p:nvPr/>
        </p:nvSpPr>
        <p:spPr>
          <a:xfrm>
            <a:off x="1620850" y="269846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39" name="Imagem 85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861210" y="3251163"/>
            <a:ext cx="194310" cy="311026"/>
          </a:xfrm>
          <a:prstGeom prst="rect">
            <a:avLst/>
          </a:prstGeom>
        </p:spPr>
      </p:pic>
      <p:pic>
        <p:nvPicPr>
          <p:cNvPr id="40" name="Imagem 86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9239" y="2720268"/>
            <a:ext cx="191644" cy="573378"/>
          </a:xfrm>
          <a:prstGeom prst="rect">
            <a:avLst/>
          </a:prstGeom>
        </p:spPr>
      </p:pic>
      <p:pic>
        <p:nvPicPr>
          <p:cNvPr id="41" name="Imagem 102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6639" y="2914835"/>
            <a:ext cx="477524" cy="477524"/>
          </a:xfrm>
          <a:prstGeom prst="rect">
            <a:avLst/>
          </a:prstGeom>
        </p:spPr>
      </p:pic>
      <p:pic>
        <p:nvPicPr>
          <p:cNvPr id="42" name="Imagem 7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113" y="2985274"/>
            <a:ext cx="317897" cy="3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1452275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orma Livre 6"/>
          <p:cNvSpPr/>
          <p:nvPr/>
        </p:nvSpPr>
        <p:spPr>
          <a:xfrm>
            <a:off x="1623130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dirty="0"/>
          </a:p>
        </p:txBody>
      </p:sp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2"/>
          <a:stretch/>
        </p:blipFill>
        <p:spPr>
          <a:xfrm>
            <a:off x="4187818" y="45638"/>
            <a:ext cx="4342866" cy="504461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203" y="2024891"/>
            <a:ext cx="317897" cy="31789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223" y="1750700"/>
            <a:ext cx="477524" cy="47752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631964" y="2475308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Cliente MQTT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simples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1452275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orma Livre 6"/>
          <p:cNvSpPr/>
          <p:nvPr/>
        </p:nvSpPr>
        <p:spPr>
          <a:xfrm>
            <a:off x="1623130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dirty="0"/>
          </a:p>
        </p:txBody>
      </p:sp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"/>
          <a:stretch/>
        </p:blipFill>
        <p:spPr>
          <a:xfrm>
            <a:off x="3328288" y="208741"/>
            <a:ext cx="5782563" cy="472601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203" y="2024891"/>
            <a:ext cx="317897" cy="31789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223" y="1750700"/>
            <a:ext cx="477524" cy="477524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631964" y="2475308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Cliente MQTT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simples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7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1452275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orma Livre 6"/>
          <p:cNvSpPr/>
          <p:nvPr/>
        </p:nvSpPr>
        <p:spPr>
          <a:xfrm>
            <a:off x="1623130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dirty="0"/>
          </a:p>
        </p:txBody>
      </p:sp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7"/>
          <a:stretch/>
        </p:blipFill>
        <p:spPr>
          <a:xfrm>
            <a:off x="3754452" y="630065"/>
            <a:ext cx="5110514" cy="4029342"/>
          </a:xfrm>
          <a:prstGeom prst="rect">
            <a:avLst/>
          </a:prstGeom>
        </p:spPr>
      </p:pic>
      <p:sp>
        <p:nvSpPr>
          <p:cNvPr id="13" name="Retângulo Arredondado 12"/>
          <p:cNvSpPr/>
          <p:nvPr/>
        </p:nvSpPr>
        <p:spPr>
          <a:xfrm>
            <a:off x="4181443" y="2329796"/>
            <a:ext cx="4739268" cy="6361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203" y="2024891"/>
            <a:ext cx="317897" cy="31789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223" y="1750700"/>
            <a:ext cx="477524" cy="477524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631964" y="2475308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Cliente MQTT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simples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3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1452275" y="1397124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orma Livre 6"/>
          <p:cNvSpPr/>
          <p:nvPr/>
        </p:nvSpPr>
        <p:spPr>
          <a:xfrm>
            <a:off x="1623130" y="1610692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dirty="0"/>
          </a:p>
        </p:txBody>
      </p:sp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203" y="2024891"/>
            <a:ext cx="317897" cy="31789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1223" y="1750700"/>
            <a:ext cx="477524" cy="477524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631964" y="2475308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Cliente MQTT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simples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871" y="656274"/>
            <a:ext cx="5038186" cy="37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2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2" name="Forma Livre 22"/>
          <p:cNvSpPr/>
          <p:nvPr/>
        </p:nvSpPr>
        <p:spPr>
          <a:xfrm>
            <a:off x="1453401" y="141705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24"/>
          <p:cNvSpPr/>
          <p:nvPr/>
        </p:nvSpPr>
        <p:spPr>
          <a:xfrm>
            <a:off x="1620850" y="269846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17" name="Imagem 8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861210" y="3251163"/>
            <a:ext cx="194310" cy="311026"/>
          </a:xfrm>
          <a:prstGeom prst="rect">
            <a:avLst/>
          </a:prstGeom>
        </p:spPr>
      </p:pic>
      <p:pic>
        <p:nvPicPr>
          <p:cNvPr id="18" name="Imagem 8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9239" y="2720268"/>
            <a:ext cx="191644" cy="573378"/>
          </a:xfrm>
          <a:prstGeom prst="rect">
            <a:avLst/>
          </a:prstGeom>
        </p:spPr>
      </p:pic>
      <p:pic>
        <p:nvPicPr>
          <p:cNvPr id="19" name="Imagem 102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6639" y="2914835"/>
            <a:ext cx="477524" cy="477524"/>
          </a:xfrm>
          <a:prstGeom prst="rect">
            <a:avLst/>
          </a:prstGeom>
        </p:spPr>
      </p:pic>
      <p:pic>
        <p:nvPicPr>
          <p:cNvPr id="20" name="Imagem 7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113" y="2985274"/>
            <a:ext cx="317897" cy="31789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4131" y="515933"/>
            <a:ext cx="5709869" cy="4111634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1631964" y="355697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Cliente MQTT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pub/sub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0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COMPONENTES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25272" y="292334"/>
            <a:ext cx="41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ill Sans MT" panose="020B0502020104020203" pitchFamily="34" charset="0"/>
              </a:rPr>
              <a:t>PLATAFORMAS PARA DESENVOLVIMENTO DE PROTÓTIPOS</a:t>
            </a:r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5368" y="1213592"/>
            <a:ext cx="5710415" cy="311892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388005" y="4432779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Gill Sans MT" panose="020B0502020104020203" pitchFamily="34" charset="0"/>
              </a:rPr>
              <a:t>RASPBERRY PI</a:t>
            </a:r>
          </a:p>
          <a:p>
            <a:pPr algn="ctr"/>
            <a:r>
              <a:rPr lang="pt-BR" sz="1400" dirty="0" smtClean="0">
                <a:latin typeface="Gill Sans MT" panose="020B0502020104020203" pitchFamily="34" charset="0"/>
              </a:rPr>
              <a:t>LINUX</a:t>
            </a:r>
            <a:endParaRPr lang="pt-BR" sz="1400" dirty="0">
              <a:latin typeface="Gill Sans MT" panose="020B05020201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750206" y="4432779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Gill Sans MT" panose="020B0502020104020203" pitchFamily="34" charset="0"/>
              </a:rPr>
              <a:t>ARDUINO</a:t>
            </a:r>
            <a:endParaRPr lang="pt-BR" sz="1400" dirty="0">
              <a:latin typeface="Gill Sans MT" panose="020B05020201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818491" y="4432779"/>
            <a:ext cx="116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Gill Sans MT" panose="020B0502020104020203" pitchFamily="34" charset="0"/>
              </a:rPr>
              <a:t>ESP8266</a:t>
            </a:r>
          </a:p>
          <a:p>
            <a:pPr algn="ctr"/>
            <a:r>
              <a:rPr lang="pt-BR" sz="1400" dirty="0" smtClean="0">
                <a:latin typeface="Gill Sans MT" panose="020B0502020104020203" pitchFamily="34" charset="0"/>
              </a:rPr>
              <a:t>WI-FI</a:t>
            </a:r>
            <a:endParaRPr lang="pt-BR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2" name="Forma Livre 22"/>
          <p:cNvSpPr/>
          <p:nvPr/>
        </p:nvSpPr>
        <p:spPr>
          <a:xfrm>
            <a:off x="1453401" y="141705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24"/>
          <p:cNvSpPr/>
          <p:nvPr/>
        </p:nvSpPr>
        <p:spPr>
          <a:xfrm>
            <a:off x="1620850" y="269846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17" name="Imagem 8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861210" y="3251163"/>
            <a:ext cx="194310" cy="311026"/>
          </a:xfrm>
          <a:prstGeom prst="rect">
            <a:avLst/>
          </a:prstGeom>
        </p:spPr>
      </p:pic>
      <p:pic>
        <p:nvPicPr>
          <p:cNvPr id="18" name="Imagem 8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9239" y="2720268"/>
            <a:ext cx="191644" cy="573378"/>
          </a:xfrm>
          <a:prstGeom prst="rect">
            <a:avLst/>
          </a:prstGeom>
        </p:spPr>
      </p:pic>
      <p:pic>
        <p:nvPicPr>
          <p:cNvPr id="19" name="Imagem 102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6639" y="2914835"/>
            <a:ext cx="477524" cy="477524"/>
          </a:xfrm>
          <a:prstGeom prst="rect">
            <a:avLst/>
          </a:prstGeom>
        </p:spPr>
      </p:pic>
      <p:pic>
        <p:nvPicPr>
          <p:cNvPr id="20" name="Imagem 7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113" y="2985274"/>
            <a:ext cx="317897" cy="3178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31964" y="355697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Cliente MQTT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pub/sub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50"/>
          <a:stretch/>
        </p:blipFill>
        <p:spPr>
          <a:xfrm>
            <a:off x="4484997" y="122665"/>
            <a:ext cx="3933554" cy="4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7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2" name="Forma Livre 22"/>
          <p:cNvSpPr/>
          <p:nvPr/>
        </p:nvSpPr>
        <p:spPr>
          <a:xfrm>
            <a:off x="1453401" y="141705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24"/>
          <p:cNvSpPr/>
          <p:nvPr/>
        </p:nvSpPr>
        <p:spPr>
          <a:xfrm>
            <a:off x="1620850" y="269846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17" name="Imagem 8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861210" y="3251163"/>
            <a:ext cx="194310" cy="311026"/>
          </a:xfrm>
          <a:prstGeom prst="rect">
            <a:avLst/>
          </a:prstGeom>
        </p:spPr>
      </p:pic>
      <p:pic>
        <p:nvPicPr>
          <p:cNvPr id="18" name="Imagem 8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9239" y="2720268"/>
            <a:ext cx="191644" cy="573378"/>
          </a:xfrm>
          <a:prstGeom prst="rect">
            <a:avLst/>
          </a:prstGeom>
        </p:spPr>
      </p:pic>
      <p:pic>
        <p:nvPicPr>
          <p:cNvPr id="19" name="Imagem 102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6639" y="2914835"/>
            <a:ext cx="477524" cy="477524"/>
          </a:xfrm>
          <a:prstGeom prst="rect">
            <a:avLst/>
          </a:prstGeom>
        </p:spPr>
      </p:pic>
      <p:pic>
        <p:nvPicPr>
          <p:cNvPr id="20" name="Imagem 7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113" y="2985274"/>
            <a:ext cx="317897" cy="3178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31964" y="355697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Cliente MQTT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pub/sub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734" y="614918"/>
            <a:ext cx="5235266" cy="40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2" name="Forma Livre 22"/>
          <p:cNvSpPr/>
          <p:nvPr/>
        </p:nvSpPr>
        <p:spPr>
          <a:xfrm>
            <a:off x="1453401" y="141705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24"/>
          <p:cNvSpPr/>
          <p:nvPr/>
        </p:nvSpPr>
        <p:spPr>
          <a:xfrm>
            <a:off x="1620850" y="269846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17" name="Imagem 8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861210" y="3251163"/>
            <a:ext cx="194310" cy="311026"/>
          </a:xfrm>
          <a:prstGeom prst="rect">
            <a:avLst/>
          </a:prstGeom>
        </p:spPr>
      </p:pic>
      <p:pic>
        <p:nvPicPr>
          <p:cNvPr id="18" name="Imagem 8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9239" y="2720268"/>
            <a:ext cx="191644" cy="573378"/>
          </a:xfrm>
          <a:prstGeom prst="rect">
            <a:avLst/>
          </a:prstGeom>
        </p:spPr>
      </p:pic>
      <p:pic>
        <p:nvPicPr>
          <p:cNvPr id="19" name="Imagem 102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6639" y="2914835"/>
            <a:ext cx="477524" cy="477524"/>
          </a:xfrm>
          <a:prstGeom prst="rect">
            <a:avLst/>
          </a:prstGeom>
        </p:spPr>
      </p:pic>
      <p:pic>
        <p:nvPicPr>
          <p:cNvPr id="20" name="Imagem 7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113" y="2985274"/>
            <a:ext cx="317897" cy="3178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31964" y="355697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Cliente MQTT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pub/sub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3884" y="35494"/>
            <a:ext cx="4702278" cy="5108006"/>
          </a:xfrm>
          <a:prstGeom prst="rect">
            <a:avLst/>
          </a:prstGeom>
        </p:spPr>
      </p:pic>
      <p:sp>
        <p:nvSpPr>
          <p:cNvPr id="21" name="Retângulo Arredondado 20"/>
          <p:cNvSpPr/>
          <p:nvPr/>
        </p:nvSpPr>
        <p:spPr>
          <a:xfrm>
            <a:off x="4394110" y="3611402"/>
            <a:ext cx="4303955" cy="5747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49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1281421" y="542850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461" tIns="85981" rIns="116461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latin typeface="Franklin Gothic Heavy" panose="020B0903020102020204" pitchFamily="34" charset="0"/>
              </a:rPr>
              <a:t>MQTT</a:t>
            </a:r>
            <a:endParaRPr lang="pt-BR" sz="2800" kern="1200" dirty="0">
              <a:latin typeface="Franklin Gothic Heavy" panose="020B0903020102020204" pitchFamily="34" charset="0"/>
            </a:endParaRPr>
          </a:p>
        </p:txBody>
      </p:sp>
      <p:sp>
        <p:nvSpPr>
          <p:cNvPr id="12" name="Forma Livre 22"/>
          <p:cNvSpPr/>
          <p:nvPr/>
        </p:nvSpPr>
        <p:spPr>
          <a:xfrm>
            <a:off x="1453401" y="1417054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24"/>
          <p:cNvSpPr/>
          <p:nvPr/>
        </p:nvSpPr>
        <p:spPr>
          <a:xfrm>
            <a:off x="1620850" y="2698464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rgbClr val="DB8B3F"/>
            </a:solidFill>
          </a:ln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/>
          </a:p>
        </p:txBody>
      </p:sp>
      <p:pic>
        <p:nvPicPr>
          <p:cNvPr id="17" name="Imagem 8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861210" y="3251163"/>
            <a:ext cx="194310" cy="311026"/>
          </a:xfrm>
          <a:prstGeom prst="rect">
            <a:avLst/>
          </a:prstGeom>
        </p:spPr>
      </p:pic>
      <p:pic>
        <p:nvPicPr>
          <p:cNvPr id="18" name="Imagem 8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9239" y="2720268"/>
            <a:ext cx="191644" cy="573378"/>
          </a:xfrm>
          <a:prstGeom prst="rect">
            <a:avLst/>
          </a:prstGeom>
        </p:spPr>
      </p:pic>
      <p:pic>
        <p:nvPicPr>
          <p:cNvPr id="19" name="Imagem 102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6639" y="2914835"/>
            <a:ext cx="477524" cy="477524"/>
          </a:xfrm>
          <a:prstGeom prst="rect">
            <a:avLst/>
          </a:prstGeom>
        </p:spPr>
      </p:pic>
      <p:pic>
        <p:nvPicPr>
          <p:cNvPr id="20" name="Imagem 7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113" y="2985274"/>
            <a:ext cx="317897" cy="31789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631964" y="355697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Cliente MQTT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pub/sub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0922" y="-11335"/>
            <a:ext cx="5142194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0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4264270" y="1417588"/>
            <a:ext cx="4132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Integração com periféricos de entrada e saída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Comandos e mensagens via MQTT</a:t>
            </a:r>
            <a:endParaRPr lang="pt-BR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Forma Livre 22"/>
          <p:cNvSpPr/>
          <p:nvPr/>
        </p:nvSpPr>
        <p:spPr>
          <a:xfrm>
            <a:off x="1454879" y="1397125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 23"/>
          <p:cNvSpPr/>
          <p:nvPr/>
        </p:nvSpPr>
        <p:spPr>
          <a:xfrm>
            <a:off x="1625736" y="1610693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8278230"/>
              <a:satOff val="33176"/>
              <a:lumOff val="719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 dirty="0"/>
          </a:p>
        </p:txBody>
      </p:sp>
      <p:sp>
        <p:nvSpPr>
          <p:cNvPr id="26" name="Forma Livre 25"/>
          <p:cNvSpPr/>
          <p:nvPr/>
        </p:nvSpPr>
        <p:spPr>
          <a:xfrm>
            <a:off x="1454878" y="1397125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orma Livre 26"/>
          <p:cNvSpPr/>
          <p:nvPr/>
        </p:nvSpPr>
        <p:spPr>
          <a:xfrm>
            <a:off x="1625736" y="2678535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28" name="Forma Livre 27"/>
          <p:cNvSpPr/>
          <p:nvPr/>
        </p:nvSpPr>
        <p:spPr>
          <a:xfrm>
            <a:off x="1454874" y="1374392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orma Livre 30"/>
          <p:cNvSpPr/>
          <p:nvPr/>
        </p:nvSpPr>
        <p:spPr>
          <a:xfrm>
            <a:off x="1633172" y="3711879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32" name="Forma Livre 31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2141" y="1711172"/>
            <a:ext cx="423924" cy="67009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5805" y="2867345"/>
            <a:ext cx="820516" cy="53297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482" y="3908088"/>
            <a:ext cx="1070010" cy="47600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267" y="3344598"/>
            <a:ext cx="557304" cy="55730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6609" y="2284355"/>
            <a:ext cx="557304" cy="55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MQTT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23" name="Forma Livre 22"/>
          <p:cNvSpPr/>
          <p:nvPr/>
        </p:nvSpPr>
        <p:spPr>
          <a:xfrm>
            <a:off x="1454879" y="1397125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 23"/>
          <p:cNvSpPr/>
          <p:nvPr/>
        </p:nvSpPr>
        <p:spPr>
          <a:xfrm>
            <a:off x="1625736" y="1610693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8278230"/>
              <a:satOff val="33176"/>
              <a:lumOff val="719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 dirty="0"/>
          </a:p>
        </p:txBody>
      </p:sp>
      <p:sp>
        <p:nvSpPr>
          <p:cNvPr id="26" name="Forma Livre 25"/>
          <p:cNvSpPr/>
          <p:nvPr/>
        </p:nvSpPr>
        <p:spPr>
          <a:xfrm>
            <a:off x="1454878" y="1397125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orma Livre 26"/>
          <p:cNvSpPr/>
          <p:nvPr/>
        </p:nvSpPr>
        <p:spPr>
          <a:xfrm>
            <a:off x="1625736" y="2678535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28" name="Forma Livre 27"/>
          <p:cNvSpPr/>
          <p:nvPr/>
        </p:nvSpPr>
        <p:spPr>
          <a:xfrm>
            <a:off x="1454874" y="1374392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orma Livre 30"/>
          <p:cNvSpPr/>
          <p:nvPr/>
        </p:nvSpPr>
        <p:spPr>
          <a:xfrm>
            <a:off x="1633172" y="3711879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32" name="Forma Livre 31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2141" y="1711172"/>
            <a:ext cx="423924" cy="67009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5805" y="2867345"/>
            <a:ext cx="820516" cy="53297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482" y="3908088"/>
            <a:ext cx="1070010" cy="47600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267" y="3344598"/>
            <a:ext cx="557304" cy="55730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6609" y="2284355"/>
            <a:ext cx="557304" cy="55730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042" y="2542117"/>
            <a:ext cx="4212000" cy="321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0876" y="2102147"/>
            <a:ext cx="5607509" cy="4255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6856" y="4178939"/>
            <a:ext cx="3852000" cy="24940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51042" y="16120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Gill Sans MT" panose="020B0502020104020203" pitchFamily="34" charset="0"/>
              </a:rPr>
              <a:t>SENSORES:</a:t>
            </a:r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363685" y="3280524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Gill Sans MT" panose="020B0502020104020203" pitchFamily="34" charset="0"/>
              </a:rPr>
              <a:t>DISPLAY:</a:t>
            </a:r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6236" y="3820094"/>
            <a:ext cx="5219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8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PERIFÉRICOS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5" name="Forma Livre 14"/>
          <p:cNvSpPr/>
          <p:nvPr/>
        </p:nvSpPr>
        <p:spPr>
          <a:xfrm>
            <a:off x="1454879" y="1397125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orma Livre 21"/>
          <p:cNvSpPr/>
          <p:nvPr/>
        </p:nvSpPr>
        <p:spPr>
          <a:xfrm>
            <a:off x="1625736" y="1610693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8278230"/>
              <a:satOff val="33176"/>
              <a:lumOff val="719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 dirty="0"/>
          </a:p>
        </p:txBody>
      </p:sp>
      <p:sp>
        <p:nvSpPr>
          <p:cNvPr id="27" name="Forma Livre 26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2141" y="1711172"/>
            <a:ext cx="423924" cy="6700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5788" y="635235"/>
            <a:ext cx="5668212" cy="3873031"/>
          </a:xfrm>
          <a:prstGeom prst="rect">
            <a:avLst/>
          </a:prstGeom>
        </p:spPr>
      </p:pic>
      <p:sp>
        <p:nvSpPr>
          <p:cNvPr id="10" name="CaixaDeTexto 12"/>
          <p:cNvSpPr txBox="1"/>
          <p:nvPr/>
        </p:nvSpPr>
        <p:spPr>
          <a:xfrm>
            <a:off x="1631964" y="2461597"/>
            <a:ext cx="1463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Sensor de</a:t>
            </a:r>
          </a:p>
          <a:p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</a:t>
            </a:r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emperatura e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umidade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PERIFÉRICOS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5" name="Forma Livre 14"/>
          <p:cNvSpPr/>
          <p:nvPr/>
        </p:nvSpPr>
        <p:spPr>
          <a:xfrm>
            <a:off x="1454879" y="1397125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orma Livre 21"/>
          <p:cNvSpPr/>
          <p:nvPr/>
        </p:nvSpPr>
        <p:spPr>
          <a:xfrm>
            <a:off x="1625736" y="1610693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8278230"/>
              <a:satOff val="33176"/>
              <a:lumOff val="719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 dirty="0"/>
          </a:p>
        </p:txBody>
      </p:sp>
      <p:sp>
        <p:nvSpPr>
          <p:cNvPr id="27" name="Forma Livre 26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2141" y="1711172"/>
            <a:ext cx="423924" cy="670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816" y="923025"/>
            <a:ext cx="2660877" cy="3297450"/>
          </a:xfrm>
          <a:prstGeom prst="rect">
            <a:avLst/>
          </a:prstGeom>
        </p:spPr>
      </p:pic>
      <p:sp>
        <p:nvSpPr>
          <p:cNvPr id="10" name="CaixaDeTexto 12"/>
          <p:cNvSpPr txBox="1"/>
          <p:nvPr/>
        </p:nvSpPr>
        <p:spPr>
          <a:xfrm>
            <a:off x="1631964" y="2461597"/>
            <a:ext cx="1463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Sensor de</a:t>
            </a:r>
          </a:p>
          <a:p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</a:t>
            </a:r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emperatura e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umidade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0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PERIFÉRICOS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15" name="Forma Livre 14"/>
          <p:cNvSpPr/>
          <p:nvPr/>
        </p:nvSpPr>
        <p:spPr>
          <a:xfrm>
            <a:off x="1454879" y="1397125"/>
            <a:ext cx="170854" cy="640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40705"/>
                </a:lnTo>
                <a:lnTo>
                  <a:pt x="170854" y="640705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orma Livre 21"/>
          <p:cNvSpPr/>
          <p:nvPr/>
        </p:nvSpPr>
        <p:spPr>
          <a:xfrm>
            <a:off x="1625736" y="1610693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8278230"/>
              <a:satOff val="33176"/>
              <a:lumOff val="719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 dirty="0"/>
          </a:p>
        </p:txBody>
      </p:sp>
      <p:sp>
        <p:nvSpPr>
          <p:cNvPr id="27" name="Forma Livre 26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2141" y="1711172"/>
            <a:ext cx="423924" cy="6700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050" y="304746"/>
            <a:ext cx="5589590" cy="4570030"/>
          </a:xfrm>
          <a:prstGeom prst="rect">
            <a:avLst/>
          </a:prstGeom>
        </p:spPr>
      </p:pic>
      <p:sp>
        <p:nvSpPr>
          <p:cNvPr id="10" name="CaixaDeTexto 12"/>
          <p:cNvSpPr txBox="1"/>
          <p:nvPr/>
        </p:nvSpPr>
        <p:spPr>
          <a:xfrm>
            <a:off x="1631964" y="2461597"/>
            <a:ext cx="1463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Sensor de</a:t>
            </a:r>
          </a:p>
          <a:p>
            <a:r>
              <a:rPr lang="pt-B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</a:t>
            </a:r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emperatura e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umidade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5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PERIFÉRICOS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23" name="Forma Livre 22"/>
          <p:cNvSpPr/>
          <p:nvPr/>
        </p:nvSpPr>
        <p:spPr>
          <a:xfrm>
            <a:off x="1454878" y="1397125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 23"/>
          <p:cNvSpPr/>
          <p:nvPr/>
        </p:nvSpPr>
        <p:spPr>
          <a:xfrm>
            <a:off x="1625736" y="2678535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27" name="Forma Livre 26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5805" y="2867345"/>
            <a:ext cx="820516" cy="53297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8386" y="763167"/>
            <a:ext cx="5775614" cy="3617167"/>
          </a:xfrm>
          <a:prstGeom prst="rect">
            <a:avLst/>
          </a:prstGeom>
        </p:spPr>
      </p:pic>
      <p:sp>
        <p:nvSpPr>
          <p:cNvPr id="10" name="CaixaDeTexto 12"/>
          <p:cNvSpPr txBox="1"/>
          <p:nvPr/>
        </p:nvSpPr>
        <p:spPr>
          <a:xfrm>
            <a:off x="1631964" y="3550141"/>
            <a:ext cx="106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Sensor de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distância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0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A OFICINA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836389" y="1368939"/>
            <a:ext cx="1222096" cy="2966900"/>
            <a:chOff x="1712285" y="959058"/>
            <a:chExt cx="1222096" cy="2966900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12285" y="959058"/>
              <a:ext cx="1222096" cy="2437441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1740949" y="3402738"/>
              <a:ext cx="1164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Gill Sans MT" panose="020B0502020104020203" pitchFamily="34" charset="0"/>
                </a:rPr>
                <a:t>ESP8266</a:t>
              </a:r>
            </a:p>
            <a:p>
              <a:pPr algn="ctr"/>
              <a:r>
                <a:rPr lang="pt-BR" sz="1400" dirty="0" smtClean="0">
                  <a:latin typeface="Gill Sans MT" panose="020B0502020104020203" pitchFamily="34" charset="0"/>
                </a:rPr>
                <a:t>WI-FI</a:t>
              </a:r>
              <a:endParaRPr lang="pt-BR" sz="14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80395" y="1249068"/>
            <a:ext cx="3946194" cy="3086771"/>
            <a:chOff x="3878156" y="429599"/>
            <a:chExt cx="3946194" cy="3086771"/>
          </a:xfrm>
        </p:grpSpPr>
        <p:pic>
          <p:nvPicPr>
            <p:cNvPr id="10" name="Picture 9" descr="Screen Shot 2018-06-16 at 23.39.22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51" t="2117" r="1329" b="2019"/>
            <a:stretch/>
          </p:blipFill>
          <p:spPr>
            <a:xfrm>
              <a:off x="3878156" y="429599"/>
              <a:ext cx="3946194" cy="2725409"/>
            </a:xfrm>
            <a:prstGeom prst="rect">
              <a:avLst/>
            </a:prstGeom>
          </p:spPr>
        </p:pic>
        <p:sp>
          <p:nvSpPr>
            <p:cNvPr id="14" name="CaixaDeTexto 12"/>
            <p:cNvSpPr txBox="1"/>
            <p:nvPr/>
          </p:nvSpPr>
          <p:spPr>
            <a:xfrm>
              <a:off x="4906351" y="3208593"/>
              <a:ext cx="1889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latin typeface="Gill Sans MT" panose="020B0502020104020203" pitchFamily="34" charset="0"/>
                </a:rPr>
                <a:t>AMBIENTE ARDUINO</a:t>
              </a:r>
              <a:endParaRPr lang="pt-BR" sz="14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6" name="Plus 15"/>
          <p:cNvSpPr/>
          <p:nvPr/>
        </p:nvSpPr>
        <p:spPr>
          <a:xfrm>
            <a:off x="3217633" y="2228053"/>
            <a:ext cx="918432" cy="918432"/>
          </a:xfrm>
          <a:prstGeom prst="mathPlus">
            <a:avLst>
              <a:gd name="adj1" fmla="val 18672"/>
            </a:avLst>
          </a:prstGeom>
          <a:solidFill>
            <a:srgbClr val="28606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2925272" y="292334"/>
            <a:ext cx="41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ill Sans MT" panose="020B0502020104020203" pitchFamily="34" charset="0"/>
              </a:rPr>
              <a:t>PLATAFORMAS PARA DESENVOLVIMENTO DE PROTÓTIPOS</a:t>
            </a:r>
            <a:endParaRPr lang="pt-BR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PERIFÉRICOS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23" name="Forma Livre 22"/>
          <p:cNvSpPr/>
          <p:nvPr/>
        </p:nvSpPr>
        <p:spPr>
          <a:xfrm>
            <a:off x="1454878" y="1397125"/>
            <a:ext cx="170854" cy="1708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8546"/>
                </a:lnTo>
                <a:lnTo>
                  <a:pt x="170854" y="1708546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 23"/>
          <p:cNvSpPr/>
          <p:nvPr/>
        </p:nvSpPr>
        <p:spPr>
          <a:xfrm>
            <a:off x="1625736" y="2678535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27" name="Forma Livre 26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5805" y="2867345"/>
            <a:ext cx="820516" cy="5329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165" y="1844478"/>
            <a:ext cx="4862550" cy="31975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165" y="0"/>
            <a:ext cx="3477352" cy="1533490"/>
          </a:xfrm>
          <a:prstGeom prst="rect">
            <a:avLst/>
          </a:prstGeom>
        </p:spPr>
      </p:pic>
      <p:sp>
        <p:nvSpPr>
          <p:cNvPr id="11" name="CaixaDeTexto 12"/>
          <p:cNvSpPr txBox="1"/>
          <p:nvPr/>
        </p:nvSpPr>
        <p:spPr>
          <a:xfrm>
            <a:off x="1631964" y="3550141"/>
            <a:ext cx="106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Sensor de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distância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0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PERIFÉRICOS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25" name="Forma Livre 24"/>
          <p:cNvSpPr/>
          <p:nvPr/>
        </p:nvSpPr>
        <p:spPr>
          <a:xfrm>
            <a:off x="1454874" y="1374392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orma Livre 25"/>
          <p:cNvSpPr/>
          <p:nvPr/>
        </p:nvSpPr>
        <p:spPr>
          <a:xfrm>
            <a:off x="1633172" y="3711879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27" name="Forma Livre 26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482" y="3908088"/>
            <a:ext cx="1070010" cy="4760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5847" y="327378"/>
            <a:ext cx="5288153" cy="4815091"/>
          </a:xfrm>
          <a:prstGeom prst="rect">
            <a:avLst/>
          </a:prstGeom>
        </p:spPr>
      </p:pic>
      <p:sp>
        <p:nvSpPr>
          <p:cNvPr id="10" name="CaixaDeTexto 12"/>
          <p:cNvSpPr txBox="1"/>
          <p:nvPr/>
        </p:nvSpPr>
        <p:spPr>
          <a:xfrm>
            <a:off x="1637068" y="3066687"/>
            <a:ext cx="1321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Display de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cristal líquido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PERIFÉRICOS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25" name="Forma Livre 24"/>
          <p:cNvSpPr/>
          <p:nvPr/>
        </p:nvSpPr>
        <p:spPr>
          <a:xfrm>
            <a:off x="1454874" y="1374392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orma Livre 25"/>
          <p:cNvSpPr/>
          <p:nvPr/>
        </p:nvSpPr>
        <p:spPr>
          <a:xfrm>
            <a:off x="1633172" y="3711879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27" name="Forma Livre 26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482" y="3908088"/>
            <a:ext cx="1070010" cy="476003"/>
          </a:xfrm>
          <a:prstGeom prst="rect">
            <a:avLst/>
          </a:prstGeom>
        </p:spPr>
      </p:pic>
      <p:sp>
        <p:nvSpPr>
          <p:cNvPr id="9" name="CaixaDeTexto 12"/>
          <p:cNvSpPr txBox="1"/>
          <p:nvPr/>
        </p:nvSpPr>
        <p:spPr>
          <a:xfrm>
            <a:off x="1637068" y="3066687"/>
            <a:ext cx="1321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Display de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cristal líquido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641"/>
          <a:stretch/>
        </p:blipFill>
        <p:spPr>
          <a:xfrm>
            <a:off x="4188628" y="93130"/>
            <a:ext cx="4273301" cy="49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7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 smtClean="0"/>
              <a:t>PERIFÉRICOS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25" name="Forma Livre 24"/>
          <p:cNvSpPr/>
          <p:nvPr/>
        </p:nvSpPr>
        <p:spPr>
          <a:xfrm>
            <a:off x="1454874" y="1374392"/>
            <a:ext cx="170854" cy="277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76388"/>
                </a:lnTo>
                <a:lnTo>
                  <a:pt x="170854" y="2776388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orma Livre 25"/>
          <p:cNvSpPr/>
          <p:nvPr/>
        </p:nvSpPr>
        <p:spPr>
          <a:xfrm>
            <a:off x="1633172" y="3711879"/>
            <a:ext cx="1366837" cy="854273"/>
          </a:xfrm>
          <a:custGeom>
            <a:avLst/>
            <a:gdLst>
              <a:gd name="connsiteX0" fmla="*/ 0 w 1366837"/>
              <a:gd name="connsiteY0" fmla="*/ 85427 h 854273"/>
              <a:gd name="connsiteX1" fmla="*/ 85427 w 1366837"/>
              <a:gd name="connsiteY1" fmla="*/ 0 h 854273"/>
              <a:gd name="connsiteX2" fmla="*/ 1281410 w 1366837"/>
              <a:gd name="connsiteY2" fmla="*/ 0 h 854273"/>
              <a:gd name="connsiteX3" fmla="*/ 1366837 w 1366837"/>
              <a:gd name="connsiteY3" fmla="*/ 85427 h 854273"/>
              <a:gd name="connsiteX4" fmla="*/ 1366837 w 1366837"/>
              <a:gd name="connsiteY4" fmla="*/ 768846 h 854273"/>
              <a:gd name="connsiteX5" fmla="*/ 1281410 w 1366837"/>
              <a:gd name="connsiteY5" fmla="*/ 854273 h 854273"/>
              <a:gd name="connsiteX6" fmla="*/ 85427 w 1366837"/>
              <a:gd name="connsiteY6" fmla="*/ 854273 h 854273"/>
              <a:gd name="connsiteX7" fmla="*/ 0 w 1366837"/>
              <a:gd name="connsiteY7" fmla="*/ 768846 h 854273"/>
              <a:gd name="connsiteX8" fmla="*/ 0 w 1366837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37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281410" y="0"/>
                </a:lnTo>
                <a:cubicBezTo>
                  <a:pt x="1328590" y="0"/>
                  <a:pt x="1366837" y="38247"/>
                  <a:pt x="1366837" y="85427"/>
                </a:cubicBezTo>
                <a:lnTo>
                  <a:pt x="1366837" y="768846"/>
                </a:lnTo>
                <a:cubicBezTo>
                  <a:pt x="1366837" y="816026"/>
                  <a:pt x="1328590" y="854273"/>
                  <a:pt x="1281410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886" tIns="66931" rIns="87886" bIns="6693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300" kern="1200"/>
          </a:p>
        </p:txBody>
      </p:sp>
      <p:sp>
        <p:nvSpPr>
          <p:cNvPr id="27" name="Forma Livre 26"/>
          <p:cNvSpPr/>
          <p:nvPr/>
        </p:nvSpPr>
        <p:spPr>
          <a:xfrm>
            <a:off x="1284027" y="542851"/>
            <a:ext cx="1708546" cy="854273"/>
          </a:xfrm>
          <a:custGeom>
            <a:avLst/>
            <a:gdLst>
              <a:gd name="connsiteX0" fmla="*/ 0 w 1708546"/>
              <a:gd name="connsiteY0" fmla="*/ 85427 h 854273"/>
              <a:gd name="connsiteX1" fmla="*/ 85427 w 1708546"/>
              <a:gd name="connsiteY1" fmla="*/ 0 h 854273"/>
              <a:gd name="connsiteX2" fmla="*/ 1623119 w 1708546"/>
              <a:gd name="connsiteY2" fmla="*/ 0 h 854273"/>
              <a:gd name="connsiteX3" fmla="*/ 1708546 w 1708546"/>
              <a:gd name="connsiteY3" fmla="*/ 85427 h 854273"/>
              <a:gd name="connsiteX4" fmla="*/ 1708546 w 1708546"/>
              <a:gd name="connsiteY4" fmla="*/ 768846 h 854273"/>
              <a:gd name="connsiteX5" fmla="*/ 1623119 w 1708546"/>
              <a:gd name="connsiteY5" fmla="*/ 854273 h 854273"/>
              <a:gd name="connsiteX6" fmla="*/ 85427 w 1708546"/>
              <a:gd name="connsiteY6" fmla="*/ 854273 h 854273"/>
              <a:gd name="connsiteX7" fmla="*/ 0 w 1708546"/>
              <a:gd name="connsiteY7" fmla="*/ 768846 h 854273"/>
              <a:gd name="connsiteX8" fmla="*/ 0 w 1708546"/>
              <a:gd name="connsiteY8" fmla="*/ 85427 h 85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8546" h="854273">
                <a:moveTo>
                  <a:pt x="0" y="85427"/>
                </a:moveTo>
                <a:cubicBezTo>
                  <a:pt x="0" y="38247"/>
                  <a:pt x="38247" y="0"/>
                  <a:pt x="85427" y="0"/>
                </a:cubicBezTo>
                <a:lnTo>
                  <a:pt x="1623119" y="0"/>
                </a:lnTo>
                <a:cubicBezTo>
                  <a:pt x="1670299" y="0"/>
                  <a:pt x="1708546" y="38247"/>
                  <a:pt x="1708546" y="85427"/>
                </a:cubicBezTo>
                <a:lnTo>
                  <a:pt x="1708546" y="768846"/>
                </a:lnTo>
                <a:cubicBezTo>
                  <a:pt x="1708546" y="816026"/>
                  <a:pt x="1670299" y="854273"/>
                  <a:pt x="1623119" y="854273"/>
                </a:cubicBezTo>
                <a:lnTo>
                  <a:pt x="85427" y="854273"/>
                </a:lnTo>
                <a:cubicBezTo>
                  <a:pt x="38247" y="854273"/>
                  <a:pt x="0" y="816026"/>
                  <a:pt x="0" y="768846"/>
                </a:cubicBezTo>
                <a:lnTo>
                  <a:pt x="0" y="8542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85981" rIns="36000" bIns="85981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dirty="0" smtClean="0">
                <a:latin typeface="Franklin Gothic Heavy" panose="020B0903020102020204" pitchFamily="34" charset="0"/>
              </a:rPr>
              <a:t>PERIFÉRICOS</a:t>
            </a:r>
            <a:endParaRPr lang="pt-BR" sz="2000" kern="1200" dirty="0">
              <a:latin typeface="Franklin Gothic Heavy" panose="020B0903020102020204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482" y="3908088"/>
            <a:ext cx="1070010" cy="476003"/>
          </a:xfrm>
          <a:prstGeom prst="rect">
            <a:avLst/>
          </a:prstGeom>
        </p:spPr>
      </p:pic>
      <p:sp>
        <p:nvSpPr>
          <p:cNvPr id="9" name="CaixaDeTexto 12"/>
          <p:cNvSpPr txBox="1"/>
          <p:nvPr/>
        </p:nvSpPr>
        <p:spPr>
          <a:xfrm>
            <a:off x="1637068" y="3066687"/>
            <a:ext cx="1321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Display de</a:t>
            </a:r>
          </a:p>
          <a:p>
            <a:r>
              <a: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cristal líquido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20" y="141514"/>
            <a:ext cx="4902983" cy="49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A OFICINA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6" name="TextBox 9"/>
          <p:cNvSpPr txBox="1"/>
          <p:nvPr/>
        </p:nvSpPr>
        <p:spPr>
          <a:xfrm>
            <a:off x="5195296" y="2493811"/>
            <a:ext cx="98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Gill Sans MT" panose="020B0502020104020203" pitchFamily="34" charset="0"/>
              </a:rPr>
              <a:t>Aplicação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5141251" y="3148682"/>
            <a:ext cx="1073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Gill Sans MT" panose="020B0502020104020203" pitchFamily="34" charset="0"/>
              </a:rPr>
              <a:t>Bibliotecas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4455804" y="3723237"/>
            <a:ext cx="2344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Gill Sans MT" panose="020B0502020104020203" pitchFamily="34" charset="0"/>
              </a:rPr>
              <a:t>Hardware Abstraction Layer</a:t>
            </a:r>
            <a:endParaRPr lang="en-US" sz="1600" i="1" dirty="0">
              <a:latin typeface="Gill Sans MT" panose="020B0502020104020203" pitchFamily="34" charset="0"/>
            </a:endParaRPr>
          </a:p>
        </p:txBody>
      </p:sp>
      <p:pic>
        <p:nvPicPr>
          <p:cNvPr id="10" name="Picture 10" descr="ino fil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793" y="2419937"/>
            <a:ext cx="523317" cy="504000"/>
          </a:xfrm>
          <a:prstGeom prst="rect">
            <a:avLst/>
          </a:prstGeom>
        </p:spPr>
      </p:pic>
      <p:grpSp>
        <p:nvGrpSpPr>
          <p:cNvPr id="11" name="Group 19"/>
          <p:cNvGrpSpPr>
            <a:grpSpLocks noChangeAspect="1"/>
          </p:cNvGrpSpPr>
          <p:nvPr/>
        </p:nvGrpSpPr>
        <p:grpSpPr>
          <a:xfrm>
            <a:off x="2398355" y="3030204"/>
            <a:ext cx="1054817" cy="504000"/>
            <a:chOff x="1998590" y="1522888"/>
            <a:chExt cx="1442359" cy="719999"/>
          </a:xfrm>
        </p:grpSpPr>
        <p:pic>
          <p:nvPicPr>
            <p:cNvPr id="12" name="Picture 13" descr="h-document-file-outlined-interface-symbol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0950" y="1522888"/>
              <a:ext cx="719999" cy="719999"/>
            </a:xfrm>
            <a:prstGeom prst="rect">
              <a:avLst/>
            </a:prstGeom>
          </p:spPr>
        </p:pic>
        <p:pic>
          <p:nvPicPr>
            <p:cNvPr id="13" name="Picture 14" descr="cpp-document-outlined-interface-symbol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590" y="1522888"/>
              <a:ext cx="719999" cy="719999"/>
            </a:xfrm>
            <a:prstGeom prst="rect">
              <a:avLst/>
            </a:prstGeom>
          </p:spPr>
        </p:pic>
      </p:grpSp>
      <p:cxnSp>
        <p:nvCxnSpPr>
          <p:cNvPr id="14" name="Straight Connector 18"/>
          <p:cNvCxnSpPr/>
          <p:nvPr/>
        </p:nvCxnSpPr>
        <p:spPr>
          <a:xfrm>
            <a:off x="2398357" y="2989590"/>
            <a:ext cx="5124627" cy="0"/>
          </a:xfrm>
          <a:prstGeom prst="line">
            <a:avLst/>
          </a:prstGeom>
          <a:ln cap="rnd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20"/>
          <p:cNvCxnSpPr/>
          <p:nvPr/>
        </p:nvCxnSpPr>
        <p:spPr>
          <a:xfrm>
            <a:off x="2398357" y="3587962"/>
            <a:ext cx="5124627" cy="0"/>
          </a:xfrm>
          <a:prstGeom prst="line">
            <a:avLst/>
          </a:prstGeom>
          <a:ln cap="rnd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22"/>
          <p:cNvGrpSpPr>
            <a:grpSpLocks noChangeAspect="1"/>
          </p:cNvGrpSpPr>
          <p:nvPr/>
        </p:nvGrpSpPr>
        <p:grpSpPr>
          <a:xfrm>
            <a:off x="6425905" y="3030204"/>
            <a:ext cx="1054818" cy="504000"/>
            <a:chOff x="1911752" y="1522888"/>
            <a:chExt cx="1442360" cy="719999"/>
          </a:xfrm>
        </p:grpSpPr>
        <p:pic>
          <p:nvPicPr>
            <p:cNvPr id="17" name="Picture 23" descr="h-document-file-outlined-interface-symbol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4113" y="1522888"/>
              <a:ext cx="719999" cy="719999"/>
            </a:xfrm>
            <a:prstGeom prst="rect">
              <a:avLst/>
            </a:prstGeom>
          </p:spPr>
        </p:pic>
        <p:pic>
          <p:nvPicPr>
            <p:cNvPr id="18" name="Picture 24" descr="cpp-document-outlined-interface-symbol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1752" y="1522888"/>
              <a:ext cx="719999" cy="719999"/>
            </a:xfrm>
            <a:prstGeom prst="rect">
              <a:avLst/>
            </a:prstGeom>
          </p:spPr>
        </p:pic>
      </p:grpSp>
      <p:grpSp>
        <p:nvGrpSpPr>
          <p:cNvPr id="19" name="Group 25"/>
          <p:cNvGrpSpPr>
            <a:grpSpLocks noChangeAspect="1"/>
          </p:cNvGrpSpPr>
          <p:nvPr/>
        </p:nvGrpSpPr>
        <p:grpSpPr>
          <a:xfrm>
            <a:off x="3763553" y="3030204"/>
            <a:ext cx="1054817" cy="504000"/>
            <a:chOff x="1998590" y="1522888"/>
            <a:chExt cx="1442359" cy="719999"/>
          </a:xfrm>
        </p:grpSpPr>
        <p:pic>
          <p:nvPicPr>
            <p:cNvPr id="20" name="Picture 26" descr="h-document-file-outlined-interface-symbol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0950" y="1522888"/>
              <a:ext cx="719999" cy="719999"/>
            </a:xfrm>
            <a:prstGeom prst="rect">
              <a:avLst/>
            </a:prstGeom>
          </p:spPr>
        </p:pic>
        <p:pic>
          <p:nvPicPr>
            <p:cNvPr id="21" name="Picture 27" descr="cpp-document-outlined-interface-symbol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8590" y="1522888"/>
              <a:ext cx="719999" cy="719999"/>
            </a:xfrm>
            <a:prstGeom prst="rect">
              <a:avLst/>
            </a:prstGeom>
          </p:spPr>
        </p:pic>
      </p:grpSp>
      <p:pic>
        <p:nvPicPr>
          <p:cNvPr id="25" name="Picture 21" descr="hal fil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2139" y="3649363"/>
            <a:ext cx="523317" cy="504000"/>
          </a:xfrm>
          <a:prstGeom prst="rect">
            <a:avLst/>
          </a:prstGeom>
        </p:spPr>
      </p:pic>
      <p:cxnSp>
        <p:nvCxnSpPr>
          <p:cNvPr id="26" name="Straight Connector 35"/>
          <p:cNvCxnSpPr/>
          <p:nvPr/>
        </p:nvCxnSpPr>
        <p:spPr>
          <a:xfrm>
            <a:off x="2398357" y="4197482"/>
            <a:ext cx="5124627" cy="0"/>
          </a:xfrm>
          <a:prstGeom prst="line">
            <a:avLst/>
          </a:prstGeom>
          <a:ln cap="rnd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36" descr="hal fil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4035" y="3649363"/>
            <a:ext cx="523317" cy="504000"/>
          </a:xfrm>
          <a:prstGeom prst="rect">
            <a:avLst/>
          </a:prstGeom>
        </p:spPr>
      </p:pic>
      <p:pic>
        <p:nvPicPr>
          <p:cNvPr id="28" name="Picture 37" descr="hal fil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5498" y="3649363"/>
            <a:ext cx="523317" cy="504000"/>
          </a:xfrm>
          <a:prstGeom prst="rect">
            <a:avLst/>
          </a:prstGeom>
        </p:spPr>
      </p:pic>
      <p:pic>
        <p:nvPicPr>
          <p:cNvPr id="29" name="Picture 38" descr="hal fil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569" y="3649363"/>
            <a:ext cx="523317" cy="504000"/>
          </a:xfrm>
          <a:prstGeom prst="rect">
            <a:avLst/>
          </a:prstGeom>
        </p:spPr>
      </p:pic>
      <p:pic>
        <p:nvPicPr>
          <p:cNvPr id="30" name="Picture 39" descr="boards3.pn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9547" y="4243092"/>
            <a:ext cx="5055152" cy="838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7168" y="3194336"/>
            <a:ext cx="178578" cy="35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4708041" y="-652226"/>
            <a:ext cx="528779" cy="5658480"/>
          </a:xfrm>
          <a:prstGeom prst="leftBrace">
            <a:avLst>
              <a:gd name="adj1" fmla="val 49510"/>
              <a:gd name="adj2" fmla="val 50000"/>
            </a:avLst>
          </a:prstGeom>
          <a:ln>
            <a:solidFill>
              <a:srgbClr val="1D2B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069"/>
          <a:stretch/>
        </p:blipFill>
        <p:spPr>
          <a:xfrm>
            <a:off x="1972469" y="0"/>
            <a:ext cx="1222096" cy="1728900"/>
          </a:xfrm>
          <a:prstGeom prst="rect">
            <a:avLst/>
          </a:prstGeom>
        </p:spPr>
      </p:pic>
      <p:pic>
        <p:nvPicPr>
          <p:cNvPr id="42" name="Picture 9" descr="Screen Shot 2018-06-16 at 23.39.22.pn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51" t="37168" r="1329" b="2019"/>
          <a:stretch/>
        </p:blipFill>
        <p:spPr>
          <a:xfrm>
            <a:off x="4416475" y="0"/>
            <a:ext cx="3946194" cy="1728900"/>
          </a:xfrm>
          <a:prstGeom prst="rect">
            <a:avLst/>
          </a:prstGeom>
        </p:spPr>
      </p:pic>
      <p:sp>
        <p:nvSpPr>
          <p:cNvPr id="44" name="Plus 15"/>
          <p:cNvSpPr/>
          <p:nvPr/>
        </p:nvSpPr>
        <p:spPr>
          <a:xfrm>
            <a:off x="3353713" y="31862"/>
            <a:ext cx="918432" cy="918432"/>
          </a:xfrm>
          <a:prstGeom prst="mathPlus">
            <a:avLst>
              <a:gd name="adj1" fmla="val 18672"/>
            </a:avLst>
          </a:prstGeom>
          <a:solidFill>
            <a:srgbClr val="28606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88872"/>
            <a:ext cx="413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dirty="0"/>
              <a:t>A OFICINA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9" r="23213"/>
          <a:stretch/>
        </p:blipFill>
        <p:spPr>
          <a:xfrm>
            <a:off x="3442631" y="1125370"/>
            <a:ext cx="2225075" cy="289276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8334"/>
          <a:stretch/>
        </p:blipFill>
        <p:spPr>
          <a:xfrm>
            <a:off x="1726291" y="524465"/>
            <a:ext cx="401733" cy="1415143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637"/>
          <a:stretch/>
        </p:blipFill>
        <p:spPr>
          <a:xfrm>
            <a:off x="1814028" y="2429397"/>
            <a:ext cx="460149" cy="141514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725" b="60638"/>
          <a:stretch/>
        </p:blipFill>
        <p:spPr>
          <a:xfrm>
            <a:off x="6993771" y="1086807"/>
            <a:ext cx="1457941" cy="886841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200" b="66053"/>
          <a:stretch/>
        </p:blipFill>
        <p:spPr>
          <a:xfrm>
            <a:off x="6925007" y="3933023"/>
            <a:ext cx="715933" cy="1104246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991"/>
          <a:stretch/>
        </p:blipFill>
        <p:spPr>
          <a:xfrm>
            <a:off x="6678267" y="2464135"/>
            <a:ext cx="2221154" cy="1024700"/>
          </a:xfrm>
          <a:prstGeom prst="rect">
            <a:avLst/>
          </a:prstGeom>
        </p:spPr>
      </p:pic>
      <p:cxnSp>
        <p:nvCxnSpPr>
          <p:cNvPr id="22" name="Conector de Seta Reta 21"/>
          <p:cNvCxnSpPr/>
          <p:nvPr/>
        </p:nvCxnSpPr>
        <p:spPr>
          <a:xfrm flipH="1" flipV="1">
            <a:off x="2125462" y="1467061"/>
            <a:ext cx="1206288" cy="59881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2355536" y="2886419"/>
            <a:ext cx="976214" cy="62058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5778585" y="1296647"/>
            <a:ext cx="1283357" cy="7627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5789600" y="2663018"/>
            <a:ext cx="780533" cy="29004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37" idx="1"/>
          </p:cNvCxnSpPr>
          <p:nvPr/>
        </p:nvCxnSpPr>
        <p:spPr>
          <a:xfrm flipH="1" flipV="1">
            <a:off x="5756553" y="3813656"/>
            <a:ext cx="1168454" cy="6714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925272" y="292334"/>
            <a:ext cx="41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ill Sans MT" panose="020B0502020104020203" pitchFamily="34" charset="0"/>
              </a:rPr>
              <a:t>PLATAFORMAS PARA DESENVOLVIMENTO DE PROTÓTIPOS</a:t>
            </a:r>
            <a:endParaRPr lang="pt-BR" dirty="0">
              <a:latin typeface="Gill Sans MT" panose="020B0502020104020203" pitchFamily="34" charset="0"/>
            </a:endParaRPr>
          </a:p>
        </p:txBody>
      </p:sp>
      <p:pic>
        <p:nvPicPr>
          <p:cNvPr id="17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47" r="47174"/>
          <a:stretch/>
        </p:blipFill>
        <p:spPr>
          <a:xfrm>
            <a:off x="1428493" y="1721825"/>
            <a:ext cx="340175" cy="14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73482"/>
            <a:ext cx="413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sz="3200" dirty="0"/>
              <a:t>A OFICINA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73971" y="417059"/>
            <a:ext cx="29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ill Sans MT" panose="020B0502020104020203" pitchFamily="34" charset="0"/>
              </a:rPr>
              <a:t>LED, RESISTOR e BOTÃO</a:t>
            </a:r>
            <a:endParaRPr lang="pt-BR" dirty="0">
              <a:latin typeface="Gill Sans MT" panose="020B05020201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19475" y="1040398"/>
            <a:ext cx="4691676" cy="3062705"/>
            <a:chOff x="2177215" y="1219202"/>
            <a:chExt cx="4691676" cy="3062705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947"/>
            <a:stretch/>
          </p:blipFill>
          <p:spPr>
            <a:xfrm>
              <a:off x="4513176" y="1219202"/>
              <a:ext cx="1964628" cy="1415143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6352"/>
            <a:stretch/>
          </p:blipFill>
          <p:spPr>
            <a:xfrm>
              <a:off x="4513176" y="3067156"/>
              <a:ext cx="2355715" cy="1214751"/>
            </a:xfrm>
            <a:prstGeom prst="rect">
              <a:avLst/>
            </a:prstGeom>
          </p:spPr>
        </p:pic>
        <p:pic>
          <p:nvPicPr>
            <p:cNvPr id="6" name="Picture 5" descr="led_pinout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6" t="36783" r="18761"/>
            <a:stretch/>
          </p:blipFill>
          <p:spPr>
            <a:xfrm>
              <a:off x="2347311" y="1674359"/>
              <a:ext cx="1440134" cy="1512321"/>
            </a:xfrm>
            <a:prstGeom prst="rect">
              <a:avLst/>
            </a:prstGeom>
          </p:spPr>
        </p:pic>
        <p:pic>
          <p:nvPicPr>
            <p:cNvPr id="10" name="Picture 9" descr="led_pinout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542"/>
            <a:stretch/>
          </p:blipFill>
          <p:spPr>
            <a:xfrm>
              <a:off x="2177215" y="3209358"/>
              <a:ext cx="1862602" cy="690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87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858644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5400000">
            <a:off x="-1636545" y="1773482"/>
            <a:ext cx="413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pt-BR" sz="3200" dirty="0"/>
              <a:t>A OFICINA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4282069"/>
            <a:ext cx="860400" cy="8604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64711" y="417059"/>
            <a:ext cx="29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ill Sans MT" panose="020B0502020104020203" pitchFamily="34" charset="0"/>
              </a:rPr>
              <a:t>PROTOBOARD</a:t>
            </a:r>
            <a:endParaRPr lang="pt-BR" dirty="0">
              <a:latin typeface="Gill Sans MT" panose="020B0502020104020203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1164419" y="1081663"/>
            <a:ext cx="5131904" cy="3312000"/>
            <a:chOff x="2196788" y="1137418"/>
            <a:chExt cx="5131904" cy="33120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7" t="4599" r="22317" b="4677"/>
            <a:stretch/>
          </p:blipFill>
          <p:spPr>
            <a:xfrm>
              <a:off x="2196788" y="1137418"/>
              <a:ext cx="5131904" cy="3312000"/>
            </a:xfrm>
            <a:prstGeom prst="rect">
              <a:avLst/>
            </a:prstGeom>
          </p:spPr>
        </p:pic>
        <p:pic>
          <p:nvPicPr>
            <p:cNvPr id="10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33292" y="1730023"/>
              <a:ext cx="203108" cy="999917"/>
            </a:xfrm>
            <a:prstGeom prst="rect">
              <a:avLst/>
            </a:prstGeom>
          </p:spPr>
        </p:pic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1279" y="1400801"/>
              <a:ext cx="4860000" cy="208711"/>
            </a:xfrm>
            <a:prstGeom prst="rect">
              <a:avLst/>
            </a:prstGeom>
          </p:spPr>
        </p:pic>
      </p:grpSp>
      <p:pic>
        <p:nvPicPr>
          <p:cNvPr id="1026" name="Picture 2" descr="https://uploads.filipeflop.com/2017/07/58626_17048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0" t="4584" r="35493"/>
          <a:stretch/>
        </p:blipFill>
        <p:spPr bwMode="auto">
          <a:xfrm>
            <a:off x="6390603" y="2"/>
            <a:ext cx="2737355" cy="4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30757</TotalTime>
  <Words>464</Words>
  <Application>Microsoft Office PowerPoint</Application>
  <PresentationFormat>Apresentação na tela (16:9)</PresentationFormat>
  <Paragraphs>258</Paragraphs>
  <Slides>53</Slides>
  <Notes>4</Notes>
  <HiddenSlides>16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Franklin Gothic Heavy</vt:lpstr>
      <vt:lpstr>Gill Sans MT</vt:lpstr>
      <vt:lpstr>Museo 100 Regular</vt:lpstr>
      <vt:lpstr>Wingdings</vt:lpstr>
      <vt:lpstr>Office Theme</vt:lpstr>
      <vt:lpstr>OFICINA  DE  INTERNET DAS COISAS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IoT</dc:title>
  <dc:creator>Felipe</dc:creator>
  <cp:lastModifiedBy>Felipe Kuhne</cp:lastModifiedBy>
  <cp:revision>224</cp:revision>
  <cp:lastPrinted>2018-06-19T00:49:50Z</cp:lastPrinted>
  <dcterms:created xsi:type="dcterms:W3CDTF">2018-06-01T00:12:58Z</dcterms:created>
  <dcterms:modified xsi:type="dcterms:W3CDTF">2018-09-26T14:32:36Z</dcterms:modified>
</cp:coreProperties>
</file>