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7" r:id="rId3"/>
    <p:sldId id="268" r:id="rId4"/>
    <p:sldId id="271" r:id="rId5"/>
    <p:sldId id="272" r:id="rId6"/>
    <p:sldId id="273" r:id="rId7"/>
    <p:sldId id="274" r:id="rId8"/>
    <p:sldId id="275" r:id="rId9"/>
  </p:sldIdLst>
  <p:sldSz cx="9906000" cy="6858000" type="A4"/>
  <p:notesSz cx="6858000" cy="9296400"/>
  <p:defaultTextStyle>
    <a:defPPr>
      <a:defRPr lang="nl-NL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D6A77D-381F-4CF8-0590-9AAB73442AB4}" name="ARTASENSI Davide (JRC-ISPRA-EXT)" initials="A(" userId="S::davide.artasensi@ext.ec.europa.eu::838ddd5c-7f09-405a-b99e-039d62f7de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11203-9378-484B-9C7B-2D752D6DEF29}" v="40" dt="2022-01-25T15:14:59.030"/>
    <p1510:client id="{668C31FA-88AE-D70C-60C7-3831BF1C6F7D}" v="4" dt="2022-01-25T15:28:05.004"/>
    <p1510:client id="{AF6F9E51-0359-460F-AAEB-F5A9F810ED7A}" v="3" dt="2022-01-28T15:42:07.051"/>
    <p1510:client id="{C637C31C-8234-44FA-99E5-D883301EB203}" v="17" dt="2022-01-28T15:41:46.488"/>
    <p1510:client id="{D66142FB-7121-436A-860B-568646F4BBEC}" v="1" dt="2022-01-25T15:17:06.730"/>
    <p1510:client id="{F3DE02C3-DE48-43D6-A4BE-30121A482174}" v="3" dt="2022-01-28T15:44:00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32" y="108"/>
      </p:cViewPr>
      <p:guideLst>
        <p:guide orient="horz" pos="119"/>
        <p:guide pos="1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ENSI Davide (JRC-ISPRA-EXT)" userId="S::davide.artasensi@ext.ec.europa.eu::838ddd5c-7f09-405a-b99e-039d62f7de53" providerId="AD" clId="Web-{D66142FB-7121-436A-860B-568646F4BBEC}"/>
    <pc:docChg chg="">
      <pc:chgData name="ARTASENSI Davide (JRC-ISPRA-EXT)" userId="S::davide.artasensi@ext.ec.europa.eu::838ddd5c-7f09-405a-b99e-039d62f7de53" providerId="AD" clId="Web-{D66142FB-7121-436A-860B-568646F4BBEC}" dt="2022-01-25T15:17:06.730" v="0"/>
      <pc:docMkLst>
        <pc:docMk/>
      </pc:docMkLst>
      <pc:sldChg chg="addCm">
        <pc:chgData name="ARTASENSI Davide (JRC-ISPRA-EXT)" userId="S::davide.artasensi@ext.ec.europa.eu::838ddd5c-7f09-405a-b99e-039d62f7de53" providerId="AD" clId="Web-{D66142FB-7121-436A-860B-568646F4BBEC}" dt="2022-01-25T15:17:06.730" v="0"/>
        <pc:sldMkLst>
          <pc:docMk/>
          <pc:sldMk cId="3593036279" sldId="272"/>
        </pc:sldMkLst>
      </pc:sldChg>
    </pc:docChg>
  </pc:docChgLst>
  <pc:docChgLst>
    <pc:chgData name="ARTASENSI Davide (JRC-ISPRA-EXT)" userId="S::davide.artasensi@ext.ec.europa.eu::838ddd5c-7f09-405a-b99e-039d62f7de53" providerId="AD" clId="Web-{AF6F9E51-0359-460F-AAEB-F5A9F810ED7A}"/>
    <pc:docChg chg="">
      <pc:chgData name="ARTASENSI Davide (JRC-ISPRA-EXT)" userId="S::davide.artasensi@ext.ec.europa.eu::838ddd5c-7f09-405a-b99e-039d62f7de53" providerId="AD" clId="Web-{AF6F9E51-0359-460F-AAEB-F5A9F810ED7A}" dt="2022-01-28T15:42:07.051" v="2"/>
      <pc:docMkLst>
        <pc:docMk/>
      </pc:docMkLst>
      <pc:sldChg chg="modCm">
        <pc:chgData name="ARTASENSI Davide (JRC-ISPRA-EXT)" userId="S::davide.artasensi@ext.ec.europa.eu::838ddd5c-7f09-405a-b99e-039d62f7de53" providerId="AD" clId="Web-{AF6F9E51-0359-460F-AAEB-F5A9F810ED7A}" dt="2022-01-28T15:41:57.941" v="0"/>
        <pc:sldMkLst>
          <pc:docMk/>
          <pc:sldMk cId="890609661" sldId="267"/>
        </pc:sldMkLst>
      </pc:sldChg>
      <pc:sldChg chg="modCm">
        <pc:chgData name="ARTASENSI Davide (JRC-ISPRA-EXT)" userId="S::davide.artasensi@ext.ec.europa.eu::838ddd5c-7f09-405a-b99e-039d62f7de53" providerId="AD" clId="Web-{AF6F9E51-0359-460F-AAEB-F5A9F810ED7A}" dt="2022-01-28T15:42:03.254" v="1"/>
        <pc:sldMkLst>
          <pc:docMk/>
          <pc:sldMk cId="3389982685" sldId="271"/>
        </pc:sldMkLst>
      </pc:sldChg>
      <pc:sldChg chg="modCm">
        <pc:chgData name="ARTASENSI Davide (JRC-ISPRA-EXT)" userId="S::davide.artasensi@ext.ec.europa.eu::838ddd5c-7f09-405a-b99e-039d62f7de53" providerId="AD" clId="Web-{AF6F9E51-0359-460F-AAEB-F5A9F810ED7A}" dt="2022-01-28T15:42:07.051" v="2"/>
        <pc:sldMkLst>
          <pc:docMk/>
          <pc:sldMk cId="3593036279" sldId="272"/>
        </pc:sldMkLst>
      </pc:sldChg>
    </pc:docChg>
  </pc:docChgLst>
  <pc:docChgLst>
    <pc:chgData name="ARTASENSI Davide (JRC-ISPRA-EXT)" userId="S::davide.artasensi@ext.ec.europa.eu::838ddd5c-7f09-405a-b99e-039d62f7de53" providerId="AD" clId="Web-{2BF11203-9378-484B-9C7B-2D752D6DEF29}"/>
    <pc:docChg chg="mod modSld">
      <pc:chgData name="ARTASENSI Davide (JRC-ISPRA-EXT)" userId="S::davide.artasensi@ext.ec.europa.eu::838ddd5c-7f09-405a-b99e-039d62f7de53" providerId="AD" clId="Web-{2BF11203-9378-484B-9C7B-2D752D6DEF29}" dt="2022-01-25T15:14:57.842" v="21"/>
      <pc:docMkLst>
        <pc:docMk/>
      </pc:docMkLst>
      <pc:sldChg chg="delSp">
        <pc:chgData name="ARTASENSI Davide (JRC-ISPRA-EXT)" userId="S::davide.artasensi@ext.ec.europa.eu::838ddd5c-7f09-405a-b99e-039d62f7de53" providerId="AD" clId="Web-{2BF11203-9378-484B-9C7B-2D752D6DEF29}" dt="2022-01-25T15:06:22.611" v="0"/>
        <pc:sldMkLst>
          <pc:docMk/>
          <pc:sldMk cId="2304899188" sldId="257"/>
        </pc:sldMkLst>
        <pc:spChg chg="del">
          <ac:chgData name="ARTASENSI Davide (JRC-ISPRA-EXT)" userId="S::davide.artasensi@ext.ec.europa.eu::838ddd5c-7f09-405a-b99e-039d62f7de53" providerId="AD" clId="Web-{2BF11203-9378-484B-9C7B-2D752D6DEF29}" dt="2022-01-25T15:06:22.611" v="0"/>
          <ac:spMkLst>
            <pc:docMk/>
            <pc:sldMk cId="2304899188" sldId="257"/>
            <ac:spMk id="4" creationId="{00000000-0000-0000-0000-000000000000}"/>
          </ac:spMkLst>
        </pc:spChg>
      </pc:sldChg>
      <pc:sldChg chg="addCm">
        <pc:chgData name="ARTASENSI Davide (JRC-ISPRA-EXT)" userId="S::davide.artasensi@ext.ec.europa.eu::838ddd5c-7f09-405a-b99e-039d62f7de53" providerId="AD" clId="Web-{2BF11203-9378-484B-9C7B-2D752D6DEF29}" dt="2022-01-25T15:13:37.840" v="5"/>
        <pc:sldMkLst>
          <pc:docMk/>
          <pc:sldMk cId="890609661" sldId="267"/>
        </pc:sldMkLst>
      </pc:sldChg>
      <pc:sldChg chg="modSp addCm">
        <pc:chgData name="ARTASENSI Davide (JRC-ISPRA-EXT)" userId="S::davide.artasensi@ext.ec.europa.eu::838ddd5c-7f09-405a-b99e-039d62f7de53" providerId="AD" clId="Web-{2BF11203-9378-484B-9C7B-2D752D6DEF29}" dt="2022-01-25T15:11:11.337" v="4"/>
        <pc:sldMkLst>
          <pc:docMk/>
          <pc:sldMk cId="3389982685" sldId="271"/>
        </pc:sldMkLst>
        <pc:spChg chg="mod">
          <ac:chgData name="ARTASENSI Davide (JRC-ISPRA-EXT)" userId="S::davide.artasensi@ext.ec.europa.eu::838ddd5c-7f09-405a-b99e-039d62f7de53" providerId="AD" clId="Web-{2BF11203-9378-484B-9C7B-2D752D6DEF29}" dt="2022-01-25T15:10:03.647" v="2" actId="20577"/>
          <ac:spMkLst>
            <pc:docMk/>
            <pc:sldMk cId="3389982685" sldId="271"/>
            <ac:spMk id="14" creationId="{00000000-0000-0000-0000-000000000000}"/>
          </ac:spMkLst>
        </pc:spChg>
      </pc:sldChg>
      <pc:sldChg chg="modSp">
        <pc:chgData name="ARTASENSI Davide (JRC-ISPRA-EXT)" userId="S::davide.artasensi@ext.ec.europa.eu::838ddd5c-7f09-405a-b99e-039d62f7de53" providerId="AD" clId="Web-{2BF11203-9378-484B-9C7B-2D752D6DEF29}" dt="2022-01-25T15:14:57.842" v="21"/>
        <pc:sldMkLst>
          <pc:docMk/>
          <pc:sldMk cId="3593036279" sldId="272"/>
        </pc:sldMkLst>
        <pc:graphicFrameChg chg="mod modGraphic">
          <ac:chgData name="ARTASENSI Davide (JRC-ISPRA-EXT)" userId="S::davide.artasensi@ext.ec.europa.eu::838ddd5c-7f09-405a-b99e-039d62f7de53" providerId="AD" clId="Web-{2BF11203-9378-484B-9C7B-2D752D6DEF29}" dt="2022-01-25T15:14:57.842" v="21"/>
          <ac:graphicFrameMkLst>
            <pc:docMk/>
            <pc:sldMk cId="3593036279" sldId="272"/>
            <ac:graphicFrameMk id="10" creationId="{00000000-0000-0000-0000-000000000000}"/>
          </ac:graphicFrameMkLst>
        </pc:graphicFrameChg>
      </pc:sldChg>
    </pc:docChg>
  </pc:docChgLst>
  <pc:docChgLst>
    <pc:chgData name="MINGHINI Marco (JRC-ISPRA)" userId="S::marco.minghini@ec.europa.eu::2181d2f3-a7ab-46ba-8a2e-48d1a4e53d75" providerId="AD" clId="Web-{668C31FA-88AE-D70C-60C7-3831BF1C6F7D}"/>
    <pc:docChg chg="modSld">
      <pc:chgData name="MINGHINI Marco (JRC-ISPRA)" userId="S::marco.minghini@ec.europa.eu::2181d2f3-a7ab-46ba-8a2e-48d1a4e53d75" providerId="AD" clId="Web-{668C31FA-88AE-D70C-60C7-3831BF1C6F7D}" dt="2022-01-25T15:28:05.004" v="2" actId="20577"/>
      <pc:docMkLst>
        <pc:docMk/>
      </pc:docMkLst>
      <pc:sldChg chg="modSp modCm">
        <pc:chgData name="MINGHINI Marco (JRC-ISPRA)" userId="S::marco.minghini@ec.europa.eu::2181d2f3-a7ab-46ba-8a2e-48d1a4e53d75" providerId="AD" clId="Web-{668C31FA-88AE-D70C-60C7-3831BF1C6F7D}" dt="2022-01-25T15:28:05.004" v="2" actId="20577"/>
        <pc:sldMkLst>
          <pc:docMk/>
          <pc:sldMk cId="890609661" sldId="267"/>
        </pc:sldMkLst>
        <pc:spChg chg="mod">
          <ac:chgData name="MINGHINI Marco (JRC-ISPRA)" userId="S::marco.minghini@ec.europa.eu::2181d2f3-a7ab-46ba-8a2e-48d1a4e53d75" providerId="AD" clId="Web-{668C31FA-88AE-D70C-60C7-3831BF1C6F7D}" dt="2022-01-25T15:28:05.004" v="2" actId="20577"/>
          <ac:spMkLst>
            <pc:docMk/>
            <pc:sldMk cId="890609661" sldId="267"/>
            <ac:spMk id="8" creationId="{00000000-0000-0000-0000-000000000000}"/>
          </ac:spMkLst>
        </pc:spChg>
      </pc:sldChg>
    </pc:docChg>
  </pc:docChgLst>
  <pc:docChgLst>
    <pc:chgData name="ARTASENSI Davide (JRC-ISPRA-EXT)" userId="S::davide.artasensi@ext.ec.europa.eu::838ddd5c-7f09-405a-b99e-039d62f7de53" providerId="AD" clId="Web-{F3DE02C3-DE48-43D6-A4BE-30121A482174}"/>
    <pc:docChg chg="">
      <pc:chgData name="ARTASENSI Davide (JRC-ISPRA-EXT)" userId="S::davide.artasensi@ext.ec.europa.eu::838ddd5c-7f09-405a-b99e-039d62f7de53" providerId="AD" clId="Web-{F3DE02C3-DE48-43D6-A4BE-30121A482174}" dt="2022-01-28T15:44:00.859" v="2"/>
      <pc:docMkLst>
        <pc:docMk/>
      </pc:docMkLst>
      <pc:sldChg chg="delCm">
        <pc:chgData name="ARTASENSI Davide (JRC-ISPRA-EXT)" userId="S::davide.artasensi@ext.ec.europa.eu::838ddd5c-7f09-405a-b99e-039d62f7de53" providerId="AD" clId="Web-{F3DE02C3-DE48-43D6-A4BE-30121A482174}" dt="2022-01-28T15:43:57.218" v="0"/>
        <pc:sldMkLst>
          <pc:docMk/>
          <pc:sldMk cId="890609661" sldId="267"/>
        </pc:sldMkLst>
      </pc:sldChg>
      <pc:sldChg chg="delCm">
        <pc:chgData name="ARTASENSI Davide (JRC-ISPRA-EXT)" userId="S::davide.artasensi@ext.ec.europa.eu::838ddd5c-7f09-405a-b99e-039d62f7de53" providerId="AD" clId="Web-{F3DE02C3-DE48-43D6-A4BE-30121A482174}" dt="2022-01-28T15:43:57.265" v="1"/>
        <pc:sldMkLst>
          <pc:docMk/>
          <pc:sldMk cId="3389982685" sldId="271"/>
        </pc:sldMkLst>
      </pc:sldChg>
      <pc:sldChg chg="delCm">
        <pc:chgData name="ARTASENSI Davide (JRC-ISPRA-EXT)" userId="S::davide.artasensi@ext.ec.europa.eu::838ddd5c-7f09-405a-b99e-039d62f7de53" providerId="AD" clId="Web-{F3DE02C3-DE48-43D6-A4BE-30121A482174}" dt="2022-01-28T15:44:00.859" v="2"/>
        <pc:sldMkLst>
          <pc:docMk/>
          <pc:sldMk cId="3593036279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DE467-252D-C340-B6D3-74553E62F086}" type="datetimeFigureOut">
              <a:rPr lang="nl-NL" smtClean="0"/>
              <a:t>28-1-2022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94EF4-DA67-D04B-9845-EB080743160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9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Standaard" charset="0"/>
              </a:defRPr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Standaard" charset="0"/>
              </a:defRPr>
            </a:lvl1pPr>
          </a:lstStyle>
          <a:p>
            <a:fld id="{F0136DB9-5D27-1549-BD29-2B9C3D92BA6B}" type="datetimeFigureOut">
              <a:rPr lang="nl-NL" smtClean="0"/>
              <a:pPr/>
              <a:t>28-1-2022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162050"/>
            <a:ext cx="45307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Standaard" charset="0"/>
              </a:defRPr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Standaard" charset="0"/>
              </a:defRPr>
            </a:lvl1pPr>
          </a:lstStyle>
          <a:p>
            <a:fld id="{B724C359-F21C-5144-9CEB-BDBE24445460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06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b="0" i="0" kern="1200">
        <a:solidFill>
          <a:schemeClr val="tx1"/>
        </a:solidFill>
        <a:latin typeface="Verdana Standaard" charset="0"/>
        <a:ea typeface="+mn-ea"/>
        <a:cs typeface="+mn-cs"/>
      </a:defRPr>
    </a:lvl1pPr>
    <a:lvl2pPr marL="457178" algn="l" defTabSz="914357" rtl="0" eaLnBrk="1" latinLnBrk="0" hangingPunct="1">
      <a:defRPr sz="1200" b="0" i="0" kern="1200">
        <a:solidFill>
          <a:schemeClr val="tx1"/>
        </a:solidFill>
        <a:latin typeface="Verdana Standaard" charset="0"/>
        <a:ea typeface="+mn-ea"/>
        <a:cs typeface="+mn-cs"/>
      </a:defRPr>
    </a:lvl2pPr>
    <a:lvl3pPr marL="914357" algn="l" defTabSz="914357" rtl="0" eaLnBrk="1" latinLnBrk="0" hangingPunct="1">
      <a:defRPr sz="1200" b="0" i="0" kern="1200">
        <a:solidFill>
          <a:schemeClr val="tx1"/>
        </a:solidFill>
        <a:latin typeface="Verdana Standaard" charset="0"/>
        <a:ea typeface="+mn-ea"/>
        <a:cs typeface="+mn-cs"/>
      </a:defRPr>
    </a:lvl3pPr>
    <a:lvl4pPr marL="1371536" algn="l" defTabSz="914357" rtl="0" eaLnBrk="1" latinLnBrk="0" hangingPunct="1">
      <a:defRPr sz="1200" b="0" i="0" kern="1200">
        <a:solidFill>
          <a:schemeClr val="tx1"/>
        </a:solidFill>
        <a:latin typeface="Verdana Standaard" charset="0"/>
        <a:ea typeface="+mn-ea"/>
        <a:cs typeface="+mn-cs"/>
      </a:defRPr>
    </a:lvl4pPr>
    <a:lvl5pPr marL="1828714" algn="l" defTabSz="914357" rtl="0" eaLnBrk="1" latinLnBrk="0" hangingPunct="1">
      <a:defRPr sz="1200" b="0" i="0" kern="1200">
        <a:solidFill>
          <a:schemeClr val="tx1"/>
        </a:solidFill>
        <a:latin typeface="Verdana Standaard" charset="0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01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38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89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42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201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165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3638" y="1162050"/>
            <a:ext cx="45307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4C359-F21C-5144-9CEB-BDBE24445460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80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RC 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JRC-city-presentation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9906001" cy="5994400"/>
          </a:xfrm>
          <a:prstGeom prst="rect">
            <a:avLst/>
          </a:prstGeom>
        </p:spPr>
      </p:pic>
      <p:sp>
        <p:nvSpPr>
          <p:cNvPr id="14" name="Rechthoek 13"/>
          <p:cNvSpPr/>
          <p:nvPr userDrawn="1"/>
        </p:nvSpPr>
        <p:spPr>
          <a:xfrm>
            <a:off x="7233" y="922710"/>
            <a:ext cx="989876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2925" b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The European </a:t>
            </a:r>
            <a:r>
              <a:rPr lang="nl-NL" sz="2925" b="1" err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Commission’s</a:t>
            </a:r>
            <a:r>
              <a:rPr lang="nl-NL" sz="2925" b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 </a:t>
            </a:r>
            <a:r>
              <a:rPr lang="nl-NL" sz="2925" b="1" err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science</a:t>
            </a:r>
            <a:r>
              <a:rPr lang="nl-NL" sz="2925" b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 </a:t>
            </a:r>
          </a:p>
          <a:p>
            <a:pPr algn="ctr"/>
            <a:r>
              <a:rPr lang="nl-NL" sz="2925" b="1" err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and</a:t>
            </a:r>
            <a:r>
              <a:rPr lang="nl-NL" sz="2925" b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 </a:t>
            </a:r>
            <a:r>
              <a:rPr lang="nl-NL" sz="2925" b="1" err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knowledge</a:t>
            </a:r>
            <a:r>
              <a:rPr lang="nl-NL" sz="2925" b="1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 service</a:t>
            </a:r>
          </a:p>
        </p:txBody>
      </p:sp>
      <p:sp>
        <p:nvSpPr>
          <p:cNvPr id="15" name="Rechthoek 14"/>
          <p:cNvSpPr/>
          <p:nvPr userDrawn="1"/>
        </p:nvSpPr>
        <p:spPr>
          <a:xfrm>
            <a:off x="3052158" y="2581251"/>
            <a:ext cx="384579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600" b="0">
                <a:solidFill>
                  <a:srgbClr val="093B37"/>
                </a:solidFill>
                <a:latin typeface="Verdana"/>
                <a:ea typeface="Arial" charset="0"/>
                <a:cs typeface="Verdana"/>
              </a:rPr>
              <a:t>Joint Research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esting f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2"/>
          <p:cNvSpPr/>
          <p:nvPr userDrawn="1"/>
        </p:nvSpPr>
        <p:spPr>
          <a:xfrm>
            <a:off x="14" y="4"/>
            <a:ext cx="9905986" cy="3114675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27" tIns="37113" rIns="74227" bIns="37113" rtlCol="0" anchor="ctr"/>
          <a:lstStyle/>
          <a:p>
            <a:pPr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F3277"/>
              </a:buClr>
              <a:buSzPct val="115000"/>
            </a:pPr>
            <a:endParaRPr lang="en-US" sz="1720" b="1">
              <a:solidFill>
                <a:srgbClr val="093B37"/>
              </a:solidFill>
            </a:endParaRP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93904"/>
            <a:ext cx="9906000" cy="11461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800" b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nl-NL"/>
              <a:t>TEXT</a:t>
            </a:r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40075"/>
            <a:ext cx="9906000" cy="990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25" b="1">
                <a:solidFill>
                  <a:srgbClr val="093B37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esting nu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/>
          <p:cNvSpPr/>
          <p:nvPr userDrawn="1"/>
        </p:nvSpPr>
        <p:spPr>
          <a:xfrm>
            <a:off x="0" y="0"/>
            <a:ext cx="9906000" cy="5989638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solidFill>
                <a:srgbClr val="053081"/>
              </a:solidFill>
              <a:latin typeface="Verdana Standaard" charset="0"/>
            </a:endParaRP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526257" y="97462"/>
            <a:ext cx="6294438" cy="13731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7800" b="1" baseline="0">
                <a:solidFill>
                  <a:schemeClr val="bg1"/>
                </a:solidFill>
                <a:latin typeface="Verdana"/>
                <a:cs typeface="Verdana"/>
              </a:defRPr>
            </a:lvl1pPr>
            <a:lvl2pPr marL="371475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nl-NL"/>
              <a:t>00%</a:t>
            </a:r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sz="quarter" idx="12" hasCustomPrompt="1"/>
          </p:nvPr>
        </p:nvSpPr>
        <p:spPr>
          <a:xfrm>
            <a:off x="526257" y="1524622"/>
            <a:ext cx="6294438" cy="488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63">
                <a:solidFill>
                  <a:schemeClr val="bg1"/>
                </a:solidFill>
                <a:latin typeface="Verdana"/>
                <a:cs typeface="Verdana"/>
              </a:defRPr>
            </a:lvl1pPr>
            <a:lvl2pPr marL="3714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nl-NL" err="1"/>
              <a:t>Text</a:t>
            </a:r>
            <a:r>
              <a:rPr lang="mr-IN"/>
              <a:t>…</a:t>
            </a:r>
            <a:endParaRPr lang="nl-NL"/>
          </a:p>
        </p:txBody>
      </p:sp>
      <p:sp>
        <p:nvSpPr>
          <p:cNvPr id="25" name="Tijdelijke aanduiding voor tekst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6257" y="2027862"/>
            <a:ext cx="6294438" cy="13731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7800" b="1" baseline="0">
                <a:solidFill>
                  <a:schemeClr val="bg1"/>
                </a:solidFill>
                <a:latin typeface="Verdana"/>
                <a:cs typeface="Verdana"/>
              </a:defRPr>
            </a:lvl1pPr>
            <a:lvl2pPr marL="371475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nl-NL"/>
              <a:t>00%</a:t>
            </a:r>
          </a:p>
        </p:txBody>
      </p:sp>
      <p:sp>
        <p:nvSpPr>
          <p:cNvPr id="26" name="Tijdelijke aanduiding voor tekst 12"/>
          <p:cNvSpPr>
            <a:spLocks noGrp="1"/>
          </p:cNvSpPr>
          <p:nvPr>
            <p:ph type="body" sz="quarter" idx="14" hasCustomPrompt="1"/>
          </p:nvPr>
        </p:nvSpPr>
        <p:spPr>
          <a:xfrm>
            <a:off x="526257" y="3455022"/>
            <a:ext cx="6294438" cy="4889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63">
                <a:solidFill>
                  <a:schemeClr val="bg1"/>
                </a:solidFill>
                <a:latin typeface="Verdana"/>
                <a:cs typeface="Verdana"/>
              </a:defRPr>
            </a:lvl1pPr>
            <a:lvl2pPr marL="3714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nl-NL" err="1"/>
              <a:t>Text</a:t>
            </a:r>
            <a:r>
              <a:rPr lang="mr-IN"/>
              <a:t>…</a:t>
            </a:r>
            <a:endParaRPr lang="nl-NL"/>
          </a:p>
        </p:txBody>
      </p:sp>
      <p:sp>
        <p:nvSpPr>
          <p:cNvPr id="27" name="Tijdelijke aanduiding vo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26257" y="3975824"/>
            <a:ext cx="6294438" cy="113486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FontTx/>
              <a:buNone/>
              <a:defRPr sz="7800" b="1" baseline="0">
                <a:solidFill>
                  <a:schemeClr val="bg1"/>
                </a:solidFill>
                <a:latin typeface="Verdana"/>
                <a:cs typeface="Verdana"/>
              </a:defRPr>
            </a:lvl1pPr>
            <a:lvl2pPr marL="371475" indent="0">
              <a:lnSpc>
                <a:spcPct val="100000"/>
              </a:lnSpc>
              <a:buFontTx/>
              <a:buNone/>
              <a:defRPr>
                <a:solidFill>
                  <a:schemeClr val="bg1"/>
                </a:solidFill>
              </a:defRPr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nl-NL"/>
              <a:t>00%</a:t>
            </a:r>
          </a:p>
        </p:txBody>
      </p:sp>
      <p:sp>
        <p:nvSpPr>
          <p:cNvPr id="28" name="Tijdelijke aanduiding voor tekst 12"/>
          <p:cNvSpPr>
            <a:spLocks noGrp="1"/>
          </p:cNvSpPr>
          <p:nvPr>
            <p:ph type="body" sz="quarter" idx="16" hasCustomPrompt="1"/>
          </p:nvPr>
        </p:nvSpPr>
        <p:spPr>
          <a:xfrm>
            <a:off x="526257" y="5326256"/>
            <a:ext cx="6294438" cy="40409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463">
                <a:solidFill>
                  <a:schemeClr val="bg1"/>
                </a:solidFill>
                <a:latin typeface="Verdana "/>
                <a:cs typeface="Verdana "/>
              </a:defRPr>
            </a:lvl1pPr>
            <a:lvl2pPr marL="371475" indent="0">
              <a:buFontTx/>
              <a:buNone/>
              <a:defRPr/>
            </a:lvl2pPr>
            <a:lvl3pPr marL="742950" indent="0">
              <a:buFontTx/>
              <a:buNone/>
              <a:defRPr/>
            </a:lvl3pPr>
            <a:lvl4pPr marL="1114425" indent="0">
              <a:buFontTx/>
              <a:buNone/>
              <a:defRPr/>
            </a:lvl4pPr>
            <a:lvl5pPr marL="1485900" indent="0">
              <a:buFontTx/>
              <a:buNone/>
              <a:defRPr/>
            </a:lvl5pPr>
          </a:lstStyle>
          <a:p>
            <a:pPr lvl="0"/>
            <a:r>
              <a:rPr lang="nl-NL" err="1"/>
              <a:t>Text</a:t>
            </a:r>
            <a:r>
              <a:rPr lang="mr-IN"/>
              <a:t>…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"/>
          <p:cNvSpPr/>
          <p:nvPr userDrawn="1"/>
        </p:nvSpPr>
        <p:spPr>
          <a:xfrm>
            <a:off x="1" y="4"/>
            <a:ext cx="9906000" cy="3114675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27" tIns="37113" rIns="74227" bIns="37113" rtlCol="0" anchor="ctr"/>
          <a:lstStyle/>
          <a:p>
            <a:pPr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F3277"/>
              </a:buClr>
              <a:buSzPct val="115000"/>
            </a:pPr>
            <a:endParaRPr lang="en-US" sz="1720" b="0" i="0">
              <a:solidFill>
                <a:srgbClr val="093B37"/>
              </a:solidFill>
              <a:latin typeface="Verdana Standaard" charset="0"/>
            </a:endParaRPr>
          </a:p>
        </p:txBody>
      </p:sp>
      <p:pic>
        <p:nvPicPr>
          <p:cNvPr id="8" name="Shape 296" descr="photo-1434030216411-0b793f4b4173.jpg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8766" y="2406358"/>
            <a:ext cx="1132462" cy="13937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1965721" y="1987138"/>
            <a:ext cx="7336631" cy="137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err="1"/>
              <a:t>Thanks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-2" y="0"/>
            <a:ext cx="9906000" cy="5989638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solidFill>
                <a:srgbClr val="053081"/>
              </a:solidFill>
              <a:latin typeface="Verdana Standaard" charset="0"/>
            </a:endParaRPr>
          </a:p>
        </p:txBody>
      </p:sp>
      <p:sp>
        <p:nvSpPr>
          <p:cNvPr id="21" name="Titel 20"/>
          <p:cNvSpPr>
            <a:spLocks noGrp="1"/>
          </p:cNvSpPr>
          <p:nvPr>
            <p:ph type="title" hasCustomPrompt="1"/>
          </p:nvPr>
        </p:nvSpPr>
        <p:spPr>
          <a:xfrm>
            <a:off x="0" y="1694219"/>
            <a:ext cx="9906000" cy="1518885"/>
          </a:xfrm>
          <a:prstGeom prst="rect">
            <a:avLst/>
          </a:prstGeom>
        </p:spPr>
        <p:txBody>
          <a:bodyPr/>
          <a:lstStyle>
            <a:lvl1pPr marL="0" marR="0" indent="0" algn="ctr" defTabSz="742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75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nl-NL" sz="2925" b="1">
                <a:solidFill>
                  <a:schemeClr val="bg1"/>
                </a:solidFill>
                <a:latin typeface="Verdana"/>
                <a:ea typeface="Arial" charset="0"/>
                <a:cs typeface="Verdana"/>
              </a:rPr>
              <a:t>A modern JRC </a:t>
            </a:r>
            <a:br>
              <a:rPr lang="nl-NL" sz="2925" b="1">
                <a:solidFill>
                  <a:schemeClr val="bg1"/>
                </a:solidFill>
                <a:latin typeface="Verdana"/>
                <a:ea typeface="Arial" charset="0"/>
                <a:cs typeface="Verdana"/>
              </a:rPr>
            </a:br>
            <a:r>
              <a:rPr lang="nl-NL" sz="2925" b="1">
                <a:solidFill>
                  <a:schemeClr val="bg1"/>
                </a:solidFill>
                <a:latin typeface="Verdana"/>
                <a:ea typeface="Arial" charset="0"/>
                <a:cs typeface="Verdana"/>
              </a:rPr>
              <a:t>in a modern </a:t>
            </a:r>
            <a:r>
              <a:rPr lang="nl-NL" sz="2925" b="1" err="1">
                <a:solidFill>
                  <a:schemeClr val="bg1"/>
                </a:solidFill>
                <a:latin typeface="Verdana"/>
                <a:ea typeface="Arial" charset="0"/>
                <a:cs typeface="Verdana"/>
              </a:rPr>
              <a:t>Commission</a:t>
            </a:r>
            <a:endParaRPr lang="nl-NL"/>
          </a:p>
        </p:txBody>
      </p:sp>
      <p:sp>
        <p:nvSpPr>
          <p:cNvPr id="39" name="Tijdelijke aanduiding voor tekst 38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66575"/>
            <a:ext cx="9906000" cy="356859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ctr">
              <a:buNone/>
              <a:defRPr lang="nl-NL" sz="1463" b="1" dirty="0" smtClean="0">
                <a:solidFill>
                  <a:schemeClr val="bg1"/>
                </a:solidFill>
                <a:latin typeface="Verdana"/>
                <a:cs typeface="Verdana"/>
              </a:defRPr>
            </a:lvl1pPr>
            <a:lvl2pPr marL="371475" indent="0" algn="ctr">
              <a:buNone/>
              <a:defRPr sz="894">
                <a:solidFill>
                  <a:schemeClr val="bg1"/>
                </a:solidFill>
              </a:defRPr>
            </a:lvl2pPr>
            <a:lvl3pPr marL="742950" indent="0" algn="ctr">
              <a:buNone/>
              <a:defRPr lang="nl-NL" dirty="0" smtClean="0"/>
            </a:lvl3pPr>
            <a:lvl4pPr marL="1114425" indent="0" algn="ctr">
              <a:buNone/>
              <a:defRPr lang="nl-NL" dirty="0" smtClean="0"/>
            </a:lvl4pPr>
            <a:lvl5pPr marL="1485900" indent="0" algn="ctr">
              <a:buNone/>
              <a:defRPr lang="nl-NL" dirty="0"/>
            </a:lvl5pPr>
          </a:lstStyle>
          <a:p>
            <a:pPr lvl="0"/>
            <a:r>
              <a:rPr lang="nl-NL"/>
              <a:t>Name</a:t>
            </a:r>
          </a:p>
        </p:txBody>
      </p:sp>
      <p:sp>
        <p:nvSpPr>
          <p:cNvPr id="42" name="Tijdelijke aanduiding voor tekst 4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08292"/>
            <a:ext cx="9906000" cy="4513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nl-NL" sz="1300" b="0" i="0" kern="1200" baseline="0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nl-NL" err="1"/>
              <a:t>Title</a:t>
            </a:r>
            <a:r>
              <a:rPr lang="nl-NL"/>
              <a:t>, </a:t>
            </a:r>
            <a:r>
              <a:rPr lang="nl-NL" err="1"/>
              <a:t>Location</a:t>
            </a:r>
            <a:r>
              <a:rPr lang="nl-NL"/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/>
          <p:cNvSpPr/>
          <p:nvPr userDrawn="1"/>
        </p:nvSpPr>
        <p:spPr>
          <a:xfrm>
            <a:off x="2" y="1566647"/>
            <a:ext cx="9906001" cy="4430116"/>
          </a:xfrm>
          <a:prstGeom prst="rect">
            <a:avLst/>
          </a:prstGeom>
          <a:solidFill>
            <a:srgbClr val="C1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5168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0336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25504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00672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75840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51008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26176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01344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1520"/>
          </a:p>
        </p:txBody>
      </p:sp>
      <p:sp>
        <p:nvSpPr>
          <p:cNvPr id="3" name="Rechthoek 7"/>
          <p:cNvSpPr/>
          <p:nvPr userDrawn="1"/>
        </p:nvSpPr>
        <p:spPr>
          <a:xfrm>
            <a:off x="0" y="0"/>
            <a:ext cx="9906000" cy="1439056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solidFill>
                <a:schemeClr val="accent1">
                  <a:lumMod val="50000"/>
                </a:schemeClr>
              </a:solidFill>
              <a:latin typeface="Verdana Standaard" charset="0"/>
            </a:endParaRPr>
          </a:p>
        </p:txBody>
      </p:sp>
      <p:sp>
        <p:nvSpPr>
          <p:cNvPr id="5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763587" y="445746"/>
            <a:ext cx="8853488" cy="993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0">
                <a:solidFill>
                  <a:schemeClr val="bg1"/>
                </a:solidFill>
                <a:latin typeface="Verdana"/>
                <a:cs typeface="Verdana"/>
              </a:defRPr>
            </a:lvl1pPr>
            <a:lvl2pPr>
              <a:defRPr sz="2925" b="1">
                <a:solidFill>
                  <a:schemeClr val="bg1"/>
                </a:solidFill>
              </a:defRPr>
            </a:lvl2pPr>
            <a:lvl3pPr>
              <a:defRPr sz="2925" b="1">
                <a:solidFill>
                  <a:schemeClr val="bg1"/>
                </a:solidFill>
              </a:defRPr>
            </a:lvl3pPr>
            <a:lvl4pPr>
              <a:defRPr sz="2925" b="1">
                <a:solidFill>
                  <a:schemeClr val="bg1"/>
                </a:solidFill>
              </a:defRPr>
            </a:lvl4pPr>
            <a:lvl5pPr>
              <a:defRPr sz="2925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763587" y="1765300"/>
            <a:ext cx="8853488" cy="3614738"/>
          </a:xfrm>
          <a:prstGeom prst="rect">
            <a:avLst/>
          </a:prstGeom>
        </p:spPr>
        <p:txBody>
          <a:bodyPr/>
          <a:lstStyle>
            <a:lvl1pPr>
              <a:defRPr lang="en-US" sz="2275" b="0" i="0" kern="1200" dirty="0" smtClean="0">
                <a:solidFill>
                  <a:srgbClr val="093B37"/>
                </a:solidFill>
                <a:latin typeface="Verdana"/>
                <a:ea typeface="+mn-ea"/>
                <a:cs typeface="Verdana"/>
              </a:defRPr>
            </a:lvl1pPr>
            <a:lvl2pPr>
              <a:defRPr lang="en-US" sz="2275" b="0" i="0" kern="1200" dirty="0" smtClean="0">
                <a:solidFill>
                  <a:srgbClr val="093B37"/>
                </a:solidFill>
                <a:latin typeface="Verdana"/>
                <a:ea typeface="+mn-ea"/>
                <a:cs typeface="Verdana"/>
              </a:defRPr>
            </a:lvl2pPr>
            <a:lvl3pPr>
              <a:defRPr lang="en-US" sz="2275" b="0" i="0" kern="1200" dirty="0" smtClean="0">
                <a:solidFill>
                  <a:srgbClr val="093B37"/>
                </a:solidFill>
                <a:latin typeface="Verdana"/>
                <a:ea typeface="+mn-ea"/>
                <a:cs typeface="Verdana"/>
              </a:defRPr>
            </a:lvl3pPr>
            <a:lvl4pPr>
              <a:defRPr lang="en-US" sz="2275" b="0" i="0" kern="1200" dirty="0" smtClean="0">
                <a:solidFill>
                  <a:srgbClr val="093B37"/>
                </a:solidFill>
                <a:latin typeface="Verdana"/>
                <a:ea typeface="+mn-ea"/>
                <a:cs typeface="Verdana"/>
              </a:defRPr>
            </a:lvl4pPr>
            <a:lvl5pPr>
              <a:defRPr lang="en-GB" sz="2275" b="0" i="0" kern="1200" dirty="0">
                <a:solidFill>
                  <a:srgbClr val="093B37"/>
                </a:solidFill>
                <a:latin typeface="Verdana"/>
                <a:ea typeface="+mn-e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3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heading with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6"/>
          <p:cNvSpPr/>
          <p:nvPr userDrawn="1"/>
        </p:nvSpPr>
        <p:spPr>
          <a:xfrm>
            <a:off x="2" y="1566647"/>
            <a:ext cx="9906001" cy="4430116"/>
          </a:xfrm>
          <a:prstGeom prst="rect">
            <a:avLst/>
          </a:prstGeom>
          <a:solidFill>
            <a:srgbClr val="C1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75168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50336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425504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900672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75840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851008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326176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01344" algn="l" defTabSz="950336" rtl="0" eaLnBrk="1" latinLnBrk="0" hangingPunct="1">
              <a:defRPr sz="187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1520"/>
          </a:p>
        </p:txBody>
      </p:sp>
      <p:sp>
        <p:nvSpPr>
          <p:cNvPr id="7" name="Rechthoek 6"/>
          <p:cNvSpPr/>
          <p:nvPr userDrawn="1"/>
        </p:nvSpPr>
        <p:spPr>
          <a:xfrm>
            <a:off x="-1" y="0"/>
            <a:ext cx="9906002" cy="1439056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solidFill>
                <a:schemeClr val="accent1">
                  <a:lumMod val="50000"/>
                </a:schemeClr>
              </a:solidFill>
              <a:latin typeface="Verdana Standaard" charset="0"/>
            </a:endParaRP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514600"/>
            <a:ext cx="9906000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 i="0"/>
            </a:lvl1pPr>
          </a:lstStyle>
          <a:p>
            <a:r>
              <a:rPr lang="nl-NL"/>
              <a:t>Image</a:t>
            </a:r>
          </a:p>
        </p:txBody>
      </p:sp>
      <p:sp>
        <p:nvSpPr>
          <p:cNvPr id="23" name="Tijdelijke aanduiding voor tekst 22"/>
          <p:cNvSpPr>
            <a:spLocks noGrp="1"/>
          </p:cNvSpPr>
          <p:nvPr>
            <p:ph type="body" sz="quarter" idx="16" hasCustomPrompt="1"/>
          </p:nvPr>
        </p:nvSpPr>
        <p:spPr>
          <a:xfrm>
            <a:off x="763588" y="1562100"/>
            <a:ext cx="9142413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50">
                <a:solidFill>
                  <a:srgbClr val="093B37"/>
                </a:solidFill>
                <a:latin typeface="Verdana"/>
                <a:cs typeface="Verdana"/>
              </a:defRPr>
            </a:lvl1pPr>
            <a:lvl3pPr marL="742950" indent="0" algn="l">
              <a:buNone/>
              <a:defRPr sz="1950">
                <a:solidFill>
                  <a:srgbClr val="093B37"/>
                </a:solidFill>
              </a:defRPr>
            </a:lvl3pPr>
          </a:lstStyle>
          <a:p>
            <a:pPr lvl="0"/>
            <a:r>
              <a:rPr lang="nl-NL"/>
              <a:t>Heading2</a:t>
            </a:r>
          </a:p>
        </p:txBody>
      </p:sp>
      <p:sp>
        <p:nvSpPr>
          <p:cNvPr id="24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763587" y="445746"/>
            <a:ext cx="8853488" cy="993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0">
                <a:solidFill>
                  <a:schemeClr val="bg1"/>
                </a:solidFill>
                <a:latin typeface="Verdana"/>
                <a:cs typeface="Verdana"/>
              </a:defRPr>
            </a:lvl1pPr>
            <a:lvl2pPr>
              <a:defRPr sz="2925" b="1">
                <a:solidFill>
                  <a:schemeClr val="bg1"/>
                </a:solidFill>
              </a:defRPr>
            </a:lvl2pPr>
            <a:lvl3pPr>
              <a:defRPr sz="2925" b="1">
                <a:solidFill>
                  <a:schemeClr val="bg1"/>
                </a:solidFill>
              </a:defRPr>
            </a:lvl3pPr>
            <a:lvl4pPr>
              <a:defRPr sz="2925" b="1">
                <a:solidFill>
                  <a:schemeClr val="bg1"/>
                </a:solidFill>
              </a:defRPr>
            </a:lvl4pPr>
            <a:lvl5pPr>
              <a:defRPr sz="2925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906000" cy="59896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>
                <a:latin typeface="Verdana"/>
                <a:cs typeface="Verdana"/>
              </a:defRPr>
            </a:lvl1pPr>
          </a:lstStyle>
          <a:p>
            <a:r>
              <a:rPr lang="nl-NL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0"/>
            <a:ext cx="9906000" cy="1439056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solidFill>
                <a:schemeClr val="accent1">
                  <a:lumMod val="50000"/>
                </a:schemeClr>
              </a:solidFill>
              <a:latin typeface="Verdana Standaard" charset="0"/>
            </a:endParaRP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52352"/>
            <a:ext cx="9906000" cy="44372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/>
            </a:lvl1pPr>
          </a:lstStyle>
          <a:p>
            <a:r>
              <a:rPr lang="nl-NL"/>
              <a:t>Image</a:t>
            </a:r>
          </a:p>
        </p:txBody>
      </p:sp>
      <p:sp>
        <p:nvSpPr>
          <p:cNvPr id="14" name="Tijdelijke aanduiding voor tekst 17"/>
          <p:cNvSpPr>
            <a:spLocks noGrp="1"/>
          </p:cNvSpPr>
          <p:nvPr>
            <p:ph type="body" sz="quarter" idx="11" hasCustomPrompt="1"/>
          </p:nvPr>
        </p:nvSpPr>
        <p:spPr>
          <a:xfrm>
            <a:off x="763587" y="445746"/>
            <a:ext cx="8853488" cy="9933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0">
                <a:solidFill>
                  <a:schemeClr val="bg1"/>
                </a:solidFill>
                <a:latin typeface="Verdana"/>
                <a:cs typeface="Verdana"/>
              </a:defRPr>
            </a:lvl1pPr>
            <a:lvl2pPr>
              <a:defRPr sz="2925" b="1">
                <a:solidFill>
                  <a:schemeClr val="bg1"/>
                </a:solidFill>
              </a:defRPr>
            </a:lvl2pPr>
            <a:lvl3pPr>
              <a:defRPr sz="2925" b="1">
                <a:solidFill>
                  <a:schemeClr val="bg1"/>
                </a:solidFill>
              </a:defRPr>
            </a:lvl3pPr>
            <a:lvl4pPr>
              <a:defRPr sz="2925" b="1">
                <a:solidFill>
                  <a:schemeClr val="bg1"/>
                </a:solidFill>
              </a:defRPr>
            </a:lvl4pPr>
            <a:lvl5pPr>
              <a:defRPr sz="2925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2"/>
          <p:cNvSpPr/>
          <p:nvPr userDrawn="1"/>
        </p:nvSpPr>
        <p:spPr>
          <a:xfrm>
            <a:off x="1" y="0"/>
            <a:ext cx="5116810" cy="2025214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solidFill>
                <a:schemeClr val="accent1">
                  <a:lumMod val="50000"/>
                </a:schemeClr>
              </a:solidFill>
              <a:latin typeface="Verdana Standaard" charset="0"/>
            </a:endParaRPr>
          </a:p>
        </p:txBody>
      </p:sp>
      <p:sp>
        <p:nvSpPr>
          <p:cNvPr id="9" name="Rechthoek 8"/>
          <p:cNvSpPr/>
          <p:nvPr userDrawn="1"/>
        </p:nvSpPr>
        <p:spPr>
          <a:xfrm>
            <a:off x="1" y="2115454"/>
            <a:ext cx="5116810" cy="3874184"/>
          </a:xfrm>
          <a:prstGeom prst="rect">
            <a:avLst/>
          </a:prstGeom>
          <a:solidFill>
            <a:srgbClr val="C1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720" b="0" i="0">
              <a:latin typeface="Verdana Standaard" charset="0"/>
            </a:endParaRPr>
          </a:p>
        </p:txBody>
      </p:sp>
      <p:sp>
        <p:nvSpPr>
          <p:cNvPr id="16" name="Tijdelijke aanduiding voor afbeelding 15"/>
          <p:cNvSpPr>
            <a:spLocks noGrp="1"/>
          </p:cNvSpPr>
          <p:nvPr>
            <p:ph type="pic" sz="quarter" idx="10" hasCustomPrompt="1"/>
          </p:nvPr>
        </p:nvSpPr>
        <p:spPr>
          <a:xfrm>
            <a:off x="5212511" y="0"/>
            <a:ext cx="4693490" cy="59896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>
                <a:latin typeface="Verdana"/>
                <a:cs typeface="Verdana"/>
              </a:defRPr>
            </a:lvl1pPr>
          </a:lstStyle>
          <a:p>
            <a:r>
              <a:rPr lang="nl-NL"/>
              <a:t>Image</a:t>
            </a:r>
          </a:p>
        </p:txBody>
      </p:sp>
      <p:sp>
        <p:nvSpPr>
          <p:cNvPr id="26" name="Tijdelijke aanduiding voor tekst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2725" y="2433638"/>
            <a:ext cx="4303523" cy="3522662"/>
          </a:xfrm>
          <a:prstGeom prst="rect">
            <a:avLst/>
          </a:prstGeom>
        </p:spPr>
        <p:txBody>
          <a:bodyPr/>
          <a:lstStyle>
            <a:lvl1pPr marL="371475" indent="-371475">
              <a:buFont typeface="Arial" charset="0"/>
              <a:buChar char="•"/>
              <a:defRPr>
                <a:solidFill>
                  <a:srgbClr val="093B37"/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nl-NL" err="1"/>
              <a:t>Text</a:t>
            </a:r>
            <a:endParaRPr lang="nl-NL"/>
          </a:p>
          <a:p>
            <a:pPr lvl="0"/>
            <a:r>
              <a:rPr lang="nl-NL" err="1"/>
              <a:t>Text</a:t>
            </a:r>
            <a:endParaRPr lang="nl-NL"/>
          </a:p>
        </p:txBody>
      </p:sp>
      <p:sp>
        <p:nvSpPr>
          <p:cNvPr id="27" name="Tijdelijke aanduiding voor tekst 17"/>
          <p:cNvSpPr>
            <a:spLocks noGrp="1"/>
          </p:cNvSpPr>
          <p:nvPr>
            <p:ph type="body" sz="quarter" idx="14" hasCustomPrompt="1"/>
          </p:nvPr>
        </p:nvSpPr>
        <p:spPr>
          <a:xfrm>
            <a:off x="763589" y="445747"/>
            <a:ext cx="4353220" cy="15794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 b="0">
                <a:solidFill>
                  <a:schemeClr val="bg1"/>
                </a:solidFill>
                <a:latin typeface="Verdana"/>
                <a:cs typeface="Verdana"/>
              </a:defRPr>
            </a:lvl1pPr>
            <a:lvl2pPr>
              <a:defRPr sz="2925" b="1">
                <a:solidFill>
                  <a:schemeClr val="bg1"/>
                </a:solidFill>
              </a:defRPr>
            </a:lvl2pPr>
            <a:lvl3pPr>
              <a:defRPr sz="2925" b="1">
                <a:solidFill>
                  <a:schemeClr val="bg1"/>
                </a:solidFill>
              </a:defRPr>
            </a:lvl3pPr>
            <a:lvl4pPr>
              <a:defRPr sz="2925" b="1">
                <a:solidFill>
                  <a:schemeClr val="bg1"/>
                </a:solidFill>
              </a:defRPr>
            </a:lvl4pPr>
            <a:lvl5pPr>
              <a:defRPr sz="2925" b="1">
                <a:solidFill>
                  <a:schemeClr val="bg1"/>
                </a:solidFill>
              </a:defRPr>
            </a:lvl5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ing lef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2"/>
          <p:cNvSpPr/>
          <p:nvPr userDrawn="1"/>
        </p:nvSpPr>
        <p:spPr>
          <a:xfrm>
            <a:off x="-7738" y="0"/>
            <a:ext cx="3393000" cy="5989638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27" tIns="37113" rIns="74227" bIns="37113" rtlCol="0" anchor="ctr"/>
          <a:lstStyle/>
          <a:p>
            <a:pPr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F3277"/>
              </a:buClr>
              <a:buSzPct val="115000"/>
            </a:pPr>
            <a:endParaRPr lang="en-US" sz="1720" b="0" i="0">
              <a:solidFill>
                <a:srgbClr val="FFFFFF"/>
              </a:solidFill>
              <a:latin typeface="Verdana Standaard" charset="0"/>
            </a:endParaRPr>
          </a:p>
        </p:txBody>
      </p:sp>
      <p:sp>
        <p:nvSpPr>
          <p:cNvPr id="6" name="Tijdelijke aanduiding voor tekst 20"/>
          <p:cNvSpPr>
            <a:spLocks noGrp="1"/>
          </p:cNvSpPr>
          <p:nvPr>
            <p:ph type="body" sz="quarter" idx="15" hasCustomPrompt="1"/>
          </p:nvPr>
        </p:nvSpPr>
        <p:spPr>
          <a:xfrm>
            <a:off x="763588" y="558803"/>
            <a:ext cx="2621674" cy="1993901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charset="0"/>
              <a:buNone/>
              <a:defRPr sz="2925">
                <a:solidFill>
                  <a:schemeClr val="bg1"/>
                </a:solidFill>
                <a:latin typeface="Verdana"/>
                <a:cs typeface="Verdana"/>
              </a:defRPr>
            </a:lvl1pPr>
            <a:lvl3pPr marL="742950" indent="0" algn="l">
              <a:buNone/>
              <a:defRPr sz="2925">
                <a:solidFill>
                  <a:schemeClr val="bg1"/>
                </a:solidFill>
              </a:defRPr>
            </a:lvl3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  <p:sp>
        <p:nvSpPr>
          <p:cNvPr id="7" name="Tijdelijke aanduiding voor afbeelding 15"/>
          <p:cNvSpPr>
            <a:spLocks noGrp="1"/>
          </p:cNvSpPr>
          <p:nvPr>
            <p:ph type="pic" sz="quarter" idx="10" hasCustomPrompt="1"/>
          </p:nvPr>
        </p:nvSpPr>
        <p:spPr>
          <a:xfrm>
            <a:off x="3452912" y="0"/>
            <a:ext cx="6453089" cy="59896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>
                <a:latin typeface="Verdana"/>
                <a:cs typeface="Verdana"/>
              </a:defRPr>
            </a:lvl1pPr>
          </a:lstStyle>
          <a:p>
            <a:r>
              <a:rPr lang="nl-NL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2"/>
          <p:cNvSpPr/>
          <p:nvPr userDrawn="1"/>
        </p:nvSpPr>
        <p:spPr>
          <a:xfrm>
            <a:off x="14" y="0"/>
            <a:ext cx="9905986" cy="3149600"/>
          </a:xfrm>
          <a:prstGeom prst="rect">
            <a:avLst/>
          </a:prstGeom>
          <a:solidFill>
            <a:srgbClr val="093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27" tIns="37113" rIns="74227" bIns="37113" rtlCol="0" anchor="ctr"/>
          <a:lstStyle/>
          <a:p>
            <a:pPr fontAlgn="base">
              <a:lnSpc>
                <a:spcPct val="95000"/>
              </a:lnSpc>
              <a:spcBef>
                <a:spcPct val="20000"/>
              </a:spcBef>
              <a:spcAft>
                <a:spcPct val="20000"/>
              </a:spcAft>
              <a:buClr>
                <a:srgbClr val="0F3277"/>
              </a:buClr>
              <a:buSzPct val="115000"/>
            </a:pPr>
            <a:endParaRPr lang="en-US" sz="1720" b="0" i="0">
              <a:solidFill>
                <a:srgbClr val="FFFFFF"/>
              </a:solidFill>
              <a:latin typeface="Verdana Standaard" charset="0"/>
            </a:endParaRPr>
          </a:p>
        </p:txBody>
      </p:sp>
      <p:sp>
        <p:nvSpPr>
          <p:cNvPr id="15" name="Tijdelijke aanduiding voor afbeelding 2"/>
          <p:cNvSpPr>
            <a:spLocks noGrp="1"/>
          </p:cNvSpPr>
          <p:nvPr>
            <p:ph type="pic" idx="13" hasCustomPrompt="1"/>
          </p:nvPr>
        </p:nvSpPr>
        <p:spPr>
          <a:xfrm>
            <a:off x="0" y="3149600"/>
            <a:ext cx="9906000" cy="2840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63">
                <a:latin typeface="Verdana"/>
                <a:cs typeface="Verdana"/>
              </a:defRPr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r>
              <a:rPr lang="nl-NL"/>
              <a:t>Image</a:t>
            </a:r>
          </a:p>
        </p:txBody>
      </p:sp>
      <p:sp>
        <p:nvSpPr>
          <p:cNvPr id="6" name="Tijdelijke aanduiding voor tekst 20"/>
          <p:cNvSpPr>
            <a:spLocks noGrp="1"/>
          </p:cNvSpPr>
          <p:nvPr>
            <p:ph type="body" sz="quarter" idx="15" hasCustomPrompt="1"/>
          </p:nvPr>
        </p:nvSpPr>
        <p:spPr>
          <a:xfrm>
            <a:off x="784226" y="1990729"/>
            <a:ext cx="9121775" cy="1438275"/>
          </a:xfrm>
          <a:prstGeom prst="rect">
            <a:avLst/>
          </a:prstGeom>
        </p:spPr>
        <p:txBody>
          <a:bodyPr anchor="ctr"/>
          <a:lstStyle>
            <a:lvl1pPr marL="0" indent="0" algn="l">
              <a:buFont typeface="Arial" charset="0"/>
              <a:buNone/>
              <a:defRPr sz="7800" b="1">
                <a:solidFill>
                  <a:schemeClr val="bg1"/>
                </a:solidFill>
                <a:latin typeface="Verdana"/>
                <a:cs typeface="Verdana"/>
              </a:defRPr>
            </a:lvl1pPr>
            <a:lvl3pPr marL="742950" indent="0" algn="l">
              <a:buNone/>
              <a:defRPr sz="2925">
                <a:solidFill>
                  <a:schemeClr val="bg1"/>
                </a:solidFill>
              </a:defRPr>
            </a:lvl3pPr>
          </a:lstStyle>
          <a:p>
            <a:pPr lvl="0"/>
            <a:r>
              <a:rPr lang="nl-NL" err="1"/>
              <a:t>Heading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C-JRC-logo_horizontal_EN_pos_transparent-background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992" y="6059233"/>
            <a:ext cx="200137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7" r:id="rId3"/>
    <p:sldLayoutId id="2147483650" r:id="rId4"/>
    <p:sldLayoutId id="2147483651" r:id="rId5"/>
    <p:sldLayoutId id="2147483652" r:id="rId6"/>
    <p:sldLayoutId id="2147483656" r:id="rId7"/>
    <p:sldLayoutId id="2147483657" r:id="rId8"/>
    <p:sldLayoutId id="2147483653" r:id="rId9"/>
    <p:sldLayoutId id="2147483666" r:id="rId10"/>
    <p:sldLayoutId id="2147483654" r:id="rId11"/>
    <p:sldLayoutId id="2147483655" r:id="rId12"/>
  </p:sldLayoutIdLst>
  <p:txStyles>
    <p:titleStyle>
      <a:lvl1pPr algn="ctr" defTabSz="742950" rtl="0" eaLnBrk="1" latinLnBrk="0" hangingPunct="1">
        <a:lnSpc>
          <a:spcPct val="90000"/>
        </a:lnSpc>
        <a:spcBef>
          <a:spcPct val="0"/>
        </a:spcBef>
        <a:buNone/>
        <a:defRPr sz="2925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/>
        <a:buChar char="•"/>
        <a:defRPr sz="2275" b="0" i="0" kern="1200">
          <a:solidFill>
            <a:schemeClr val="tx1"/>
          </a:solidFill>
          <a:latin typeface="Verdana Standaard" charset="0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950" b="0" i="0" kern="1200">
          <a:solidFill>
            <a:schemeClr val="tx1"/>
          </a:solidFill>
          <a:latin typeface="Verdana Standaard" charset="0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625" b="0" i="0" kern="1200">
          <a:solidFill>
            <a:schemeClr val="tx1"/>
          </a:solidFill>
          <a:latin typeface="Verdana Standaard" charset="0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b="0" i="0" kern="1200">
          <a:solidFill>
            <a:schemeClr val="tx1"/>
          </a:solidFill>
          <a:latin typeface="Verdana Standaard" charset="0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b="0" i="0" kern="1200">
          <a:solidFill>
            <a:schemeClr val="tx1"/>
          </a:solidFill>
          <a:latin typeface="Verdana Standaard" charset="0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nspire-geoportal.ec.europa.eu/files/INSPIRE_Geoportal_process_for_data-service_linking_v1.0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2103"/>
            <a:ext cx="9906000" cy="1518885"/>
          </a:xfrm>
        </p:spPr>
        <p:txBody>
          <a:bodyPr/>
          <a:lstStyle/>
          <a:p>
            <a:r>
              <a:rPr lang="en-US"/>
              <a:t>Calculation of INSPIRE Monitoring and Reporting indicators</a:t>
            </a:r>
          </a:p>
        </p:txBody>
      </p:sp>
    </p:spTree>
    <p:extLst>
      <p:ext uri="{BB962C8B-B14F-4D97-AF65-F5344CB8AC3E}">
        <p14:creationId xmlns:p14="http://schemas.microsoft.com/office/powerpoint/2010/main" val="230489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40848"/>
              </p:ext>
            </p:extLst>
          </p:nvPr>
        </p:nvGraphicFramePr>
        <p:xfrm>
          <a:off x="318860" y="2739012"/>
          <a:ext cx="9044341" cy="129920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709347">
                  <a:extLst>
                    <a:ext uri="{9D8B030D-6E8A-4147-A177-3AD203B41FA5}">
                      <a16:colId xmlns:a16="http://schemas.microsoft.com/office/drawing/2014/main" val="2506119804"/>
                    </a:ext>
                  </a:extLst>
                </a:gridCol>
                <a:gridCol w="3793647">
                  <a:extLst>
                    <a:ext uri="{9D8B030D-6E8A-4147-A177-3AD203B41FA5}">
                      <a16:colId xmlns:a16="http://schemas.microsoft.com/office/drawing/2014/main" val="1100002039"/>
                    </a:ext>
                  </a:extLst>
                </a:gridCol>
                <a:gridCol w="4541347">
                  <a:extLst>
                    <a:ext uri="{9D8B030D-6E8A-4147-A177-3AD203B41FA5}">
                      <a16:colId xmlns:a16="http://schemas.microsoft.com/office/drawing/2014/main" val="2852794451"/>
                    </a:ext>
                  </a:extLst>
                </a:gridCol>
              </a:tblGrid>
              <a:tr h="7442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DSi1.1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number of spatial data sets for which metadata exist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all 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data set and series metadata records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published by the Member States in their registered discovery services.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9730389"/>
                  </a:ext>
                </a:extLst>
              </a:tr>
              <a:tr h="55497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DSi1.2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number of spatial data services for which metadata exist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</a:t>
                      </a: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of all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spatial data services metadata records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published by the Member States in their registered discovery services</a:t>
                      </a:r>
                      <a:r>
                        <a:rPr lang="de-DE" sz="100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.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27497251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8860" y="2330921"/>
            <a:ext cx="904434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Indicators on data set, series and services metadata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8860" y="4492927"/>
            <a:ext cx="9044341" cy="1200651"/>
          </a:xfrm>
          <a:prstGeom prst="rect">
            <a:avLst/>
          </a:prstGeom>
          <a:noFill/>
        </p:spPr>
        <p:txBody>
          <a:bodyPr wrap="square" lIns="74295" tIns="37148" rIns="74295" bIns="37148" rtlCol="0" anchor="t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INSPIRE Geoportal evaluates metadata records, obtained from all the registered services available by </a:t>
            </a:r>
            <a:r>
              <a:rPr lang="en-US" sz="1463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December 15</a:t>
            </a:r>
            <a:r>
              <a:rPr lang="en-US" sz="1463" b="1" baseline="300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</a:t>
            </a:r>
            <a:r>
              <a:rPr lang="en-US" sz="1463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463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every year.</a:t>
            </a:r>
            <a:endParaRPr lang="en-US" sz="1463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these indicators, the INSPIRE Geoportal ignores any omissions or errors in the </a:t>
            </a:r>
            <a:r>
              <a:rPr lang="en-US" sz="1463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theme keyword </a:t>
            </a: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element.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/>
                <a:ea typeface="Verdana"/>
                <a:cs typeface="Verdana" panose="020B0604030504040204" pitchFamily="34" charset="0"/>
              </a:rPr>
              <a:t>INSPIRE Geoportal checks for </a:t>
            </a:r>
            <a:r>
              <a:rPr lang="en-US" sz="1463" b="1">
                <a:latin typeface="Verdana"/>
                <a:ea typeface="Verdana"/>
                <a:cs typeface="Verdana" panose="020B0604030504040204" pitchFamily="34" charset="0"/>
              </a:rPr>
              <a:t>duplicates</a:t>
            </a:r>
            <a:r>
              <a:rPr lang="en-US" sz="1463">
                <a:latin typeface="Verdana"/>
                <a:ea typeface="Verdana"/>
                <a:cs typeface="Verdana" panose="020B0604030504040204" pitchFamily="34" charset="0"/>
              </a:rPr>
              <a:t>: if present they are counted as one.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15925" y="188913"/>
            <a:ext cx="3441716" cy="490351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/>
              <a:buNone/>
              <a:defRPr sz="2925" b="0" i="0" kern="120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2925" b="1" i="0" kern="1200">
                <a:solidFill>
                  <a:schemeClr val="bg1"/>
                </a:solidFill>
                <a:latin typeface="Verdana Standaard" charset="0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2925" b="1" i="0" kern="1200">
                <a:solidFill>
                  <a:schemeClr val="bg1"/>
                </a:solidFill>
                <a:latin typeface="Verdana Standaard" charset="0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2925" b="1" i="0" kern="1200">
                <a:solidFill>
                  <a:schemeClr val="bg1"/>
                </a:solidFill>
                <a:latin typeface="Verdana Standaard" charset="0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2925" b="1" i="0" kern="1200">
                <a:solidFill>
                  <a:schemeClr val="bg1"/>
                </a:solidFill>
                <a:latin typeface="Verdana Standaard" charset="0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M&amp;R Indicators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5927" y="787273"/>
            <a:ext cx="690698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availability of spatial data and services </a:t>
            </a:r>
            <a:r>
              <a:rPr lang="en-US" sz="1463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(1/2</a:t>
            </a:r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60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87381"/>
              </p:ext>
            </p:extLst>
          </p:nvPr>
        </p:nvGraphicFramePr>
        <p:xfrm>
          <a:off x="335939" y="2301807"/>
          <a:ext cx="9044341" cy="6838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9347">
                  <a:extLst>
                    <a:ext uri="{9D8B030D-6E8A-4147-A177-3AD203B41FA5}">
                      <a16:colId xmlns:a16="http://schemas.microsoft.com/office/drawing/2014/main" val="2506119804"/>
                    </a:ext>
                  </a:extLst>
                </a:gridCol>
                <a:gridCol w="3793647">
                  <a:extLst>
                    <a:ext uri="{9D8B030D-6E8A-4147-A177-3AD203B41FA5}">
                      <a16:colId xmlns:a16="http://schemas.microsoft.com/office/drawing/2014/main" val="1100002039"/>
                    </a:ext>
                  </a:extLst>
                </a:gridCol>
                <a:gridCol w="4541347">
                  <a:extLst>
                    <a:ext uri="{9D8B030D-6E8A-4147-A177-3AD203B41FA5}">
                      <a16:colId xmlns:a16="http://schemas.microsoft.com/office/drawing/2014/main" val="2852794451"/>
                    </a:ext>
                  </a:extLst>
                </a:gridCol>
              </a:tblGrid>
              <a:tr h="6815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DSi1.3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number of spatial data sets for which the metadata contains one or more keywords from a register provided by the Commission indicating that the spatial data set is used for reporting under the environmental legislation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metadata records 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tagged</a:t>
                      </a:r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with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one or more</a:t>
                      </a:r>
                      <a:r>
                        <a:rPr lang="en-US" sz="1000" b="1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Priority data set keywords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in the metadata “Keyword” element.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7973038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5939" y="1984698"/>
            <a:ext cx="7679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Priority Data Set keyword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248120"/>
              </p:ext>
            </p:extLst>
          </p:nvPr>
        </p:nvGraphicFramePr>
        <p:xfrm>
          <a:off x="335939" y="3334903"/>
          <a:ext cx="9044341" cy="1548596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709347">
                  <a:extLst>
                    <a:ext uri="{9D8B030D-6E8A-4147-A177-3AD203B41FA5}">
                      <a16:colId xmlns:a16="http://schemas.microsoft.com/office/drawing/2014/main" val="2506119804"/>
                    </a:ext>
                  </a:extLst>
                </a:gridCol>
                <a:gridCol w="3793647">
                  <a:extLst>
                    <a:ext uri="{9D8B030D-6E8A-4147-A177-3AD203B41FA5}">
                      <a16:colId xmlns:a16="http://schemas.microsoft.com/office/drawing/2014/main" val="1100002039"/>
                    </a:ext>
                  </a:extLst>
                </a:gridCol>
                <a:gridCol w="4541347">
                  <a:extLst>
                    <a:ext uri="{9D8B030D-6E8A-4147-A177-3AD203B41FA5}">
                      <a16:colId xmlns:a16="http://schemas.microsoft.com/office/drawing/2014/main" val="2852794451"/>
                    </a:ext>
                  </a:extLst>
                </a:gridCol>
              </a:tblGrid>
              <a:tr h="77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DSi1.4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number of spatial data sets for which the metadata contains a keyword from a register provided by the Commission indicating that the spatial data set covers </a:t>
                      </a:r>
                      <a:r>
                        <a:rPr lang="en-US" sz="10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regional</a:t>
                      </a:r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territory 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metadata records tagged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with the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Regional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 value as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SpatialScope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keyword in the metadata "Keyword" element.</a:t>
                      </a:r>
                      <a:endParaRPr lang="en-US" sz="10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274972517"/>
                  </a:ext>
                </a:extLst>
              </a:tr>
              <a:tr h="77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DSi1.5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number of spatial data sets for which the metadata contains a keyword from a register provided by the Commission indicating that the spatial data set covers </a:t>
                      </a:r>
                      <a:r>
                        <a:rPr lang="en-US" sz="10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national</a:t>
                      </a:r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territory 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Number of metadata records tagged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with the 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“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National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" value as</a:t>
                      </a:r>
                      <a:r>
                        <a:rPr lang="en-US" sz="1000" baseline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r>
                        <a:rPr lang="en-US" sz="100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SpatialScope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keyword in the metadata "Keyword" element.</a:t>
                      </a:r>
                      <a:endParaRPr lang="en-US" sz="10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49270749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35938" y="3037286"/>
            <a:ext cx="7679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Spatial Scope keyword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925" y="188913"/>
            <a:ext cx="3441716" cy="490351"/>
          </a:xfrm>
        </p:spPr>
        <p:txBody>
          <a:bodyPr/>
          <a:lstStyle/>
          <a:p>
            <a:r>
              <a:rPr lang="en-US" b="1" dirty="0"/>
              <a:t>M&amp;R Indicators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927" y="787273"/>
            <a:ext cx="6906985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availability of spatial data and services (2/2)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292" y="5008637"/>
            <a:ext cx="909098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above indicators, INSPIRE Geoportal considers every metadata record with at least one keyword ID (extracted from </a:t>
            </a:r>
            <a:r>
              <a:rPr lang="en-US" sz="13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gmx:anchor</a:t>
            </a:r>
            <a:r>
              <a:rPr lang="en-US" sz="13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/@</a:t>
            </a:r>
            <a:r>
              <a:rPr lang="en-US" sz="13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xlink:href</a:t>
            </a:r>
            <a:r>
              <a:rPr lang="en-US" sz="13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</a:t>
            </a:r>
            <a:r>
              <a:rPr lang="en-US" sz="13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matched against the IDs of the proper metadata code lists</a:t>
            </a:r>
            <a:r>
              <a:rPr lang="en-US" sz="13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(Spatial Scope, Priority Data sets) values.</a:t>
            </a:r>
          </a:p>
        </p:txBody>
      </p:sp>
    </p:spTree>
    <p:extLst>
      <p:ext uri="{BB962C8B-B14F-4D97-AF65-F5344CB8AC3E}">
        <p14:creationId xmlns:p14="http://schemas.microsoft.com/office/powerpoint/2010/main" val="192355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39" y="1879502"/>
            <a:ext cx="7679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Conformity of metadata, </a:t>
            </a:r>
            <a:r>
              <a:rPr lang="en-US" sz="1463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validated by the INSPIRE Reference Validator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140286"/>
                  </p:ext>
                </p:extLst>
              </p:nvPr>
            </p:nvGraphicFramePr>
            <p:xfrm>
              <a:off x="335939" y="2255056"/>
              <a:ext cx="9044341" cy="2939678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09347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3405841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4929153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15806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MDi1.1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metadata for </a:t>
                          </a:r>
                          <a:r>
                            <a:rPr lang="en-US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spatial data sets </a:t>
                          </a: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conformant with Commission Regulation (EC) No 1205/2008 as regards metadata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This percentage value is obtained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𝑀𝐷𝑖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1.1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×100 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÷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𝐷𝑆𝑖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1.1</m:t>
                              </m:r>
                            </m:oMath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Where N is the number of conformant metadata records the INSPIRE Geoportal verifies, that successfully pass the following tests:</a:t>
                          </a:r>
                        </a:p>
                        <a:p>
                          <a:pPr marL="171450" marR="34925" lvl="0" indent="-17145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“</a:t>
                          </a:r>
                          <a:r>
                            <a:rPr lang="en-US" sz="1000" b="1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Conformance Class 2: INSPIRE data sets and data set series interoperability metadata</a:t>
                          </a:r>
                          <a:r>
                            <a:rPr lang="en-US" sz="1000" b="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”</a:t>
                          </a:r>
                          <a:r>
                            <a:rPr lang="en-US" sz="1000" b="1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</a:t>
                          </a:r>
                          <a:r>
                            <a:rPr lang="en-US" sz="1000" b="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and</a:t>
                          </a:r>
                          <a:r>
                            <a:rPr lang="en-US" sz="1000" b="1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</a:t>
                          </a: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“</a:t>
                          </a:r>
                          <a:r>
                            <a:rPr lang="en-US" sz="1000" b="1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Conformance Class 2b: INSPIRE data sets and data set series metadata for Monitoring</a:t>
                          </a:r>
                          <a:r>
                            <a:rPr lang="en-US" sz="1000" b="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” for Spatial data sets and series </a:t>
                          </a:r>
                          <a:endParaRPr lang="en-US" sz="10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131095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MDi1.2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metadata for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spatial data services 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conformant with Commission Regulation (EC) No 1205/2008 as regards metadata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This percentage value is obtained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𝑀𝐷𝑖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1.2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×100 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÷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𝐷𝑆𝑖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1.2</m:t>
                              </m:r>
                            </m:oMath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Where N is the number of conformant metadata records the INSPIRE Geoportal verifies, that successfully pass the following tests:</a:t>
                          </a:r>
                        </a:p>
                        <a:p>
                          <a:pPr marL="171450" marR="34925" indent="-171450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“</a:t>
                          </a:r>
                          <a:r>
                            <a:rPr lang="en-US" sz="1000" b="1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Conformance Class 4: INSPIRE Network Services metadata</a:t>
                          </a:r>
                          <a:r>
                            <a:rPr lang="en-US" sz="1000" b="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”, for Network Services</a:t>
                          </a:r>
                        </a:p>
                        <a:p>
                          <a:pPr marL="171450" marR="34925" indent="-171450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000" b="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“</a:t>
                          </a:r>
                          <a:r>
                            <a:rPr lang="en-US" sz="1000" b="1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Conformance Class 5: INSPIRE Invocable Spatial Data Services metadata</a:t>
                          </a:r>
                          <a:r>
                            <a:rPr lang="en-US" sz="1000" b="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”, for Invocable Spatial Data Services</a:t>
                          </a: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4140286"/>
                  </p:ext>
                </p:extLst>
              </p:nvPr>
            </p:nvGraphicFramePr>
            <p:xfrm>
              <a:off x="335939" y="2255056"/>
              <a:ext cx="9044341" cy="2939678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09347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3405841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4929153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15806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MDi1.1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metadata for </a:t>
                          </a:r>
                          <a:r>
                            <a:rPr lang="en-US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spatial data sets </a:t>
                          </a: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conformant with Commission Regulation (EC) No 1205/2008 as regards metadata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83560" t="-385" r="-247" b="-8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13590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MDi1.2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metadata for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spatial data services 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conformant with Commission Regulation (EC) No 1205/2008 as regards metadata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83560" t="-116518" r="-247" b="-22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925" y="188913"/>
            <a:ext cx="3441716" cy="490351"/>
          </a:xfrm>
        </p:spPr>
        <p:txBody>
          <a:bodyPr/>
          <a:lstStyle/>
          <a:p>
            <a:r>
              <a:rPr lang="en-US" b="1"/>
              <a:t>M&amp;R Indicators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927" y="787273"/>
            <a:ext cx="4728997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conformity of metadata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936" y="5284959"/>
            <a:ext cx="9044342" cy="275076"/>
          </a:xfrm>
          <a:prstGeom prst="rect">
            <a:avLst/>
          </a:prstGeom>
          <a:noFill/>
        </p:spPr>
        <p:txBody>
          <a:bodyPr wrap="square" lIns="74295" tIns="37148" rIns="74295" bIns="37148" rtlCol="0" anchor="t">
            <a:spAutoFit/>
          </a:bodyPr>
          <a:lstStyle/>
          <a:p>
            <a:pPr marL="232172" indent="-232172">
              <a:spcAft>
                <a:spcPts val="488"/>
              </a:spcAft>
              <a:buFont typeface="Arial" panose="020B0604020202020204" pitchFamily="34" charset="0"/>
              <a:buChar char="•"/>
            </a:pPr>
            <a:r>
              <a:rPr lang="en-US" sz="1300">
                <a:latin typeface="Verdana"/>
                <a:ea typeface="Verdana"/>
                <a:cs typeface="Verdana" panose="020B0604030504040204" pitchFamily="34" charset="0"/>
              </a:rPr>
              <a:t>Starting from the 2020 Monitoring and Reporting exercise, only MD TG v2.0 will be accepted.</a:t>
            </a:r>
          </a:p>
        </p:txBody>
      </p:sp>
    </p:spTree>
    <p:extLst>
      <p:ext uri="{BB962C8B-B14F-4D97-AF65-F5344CB8AC3E}">
        <p14:creationId xmlns:p14="http://schemas.microsoft.com/office/powerpoint/2010/main" val="338998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39" y="1879502"/>
            <a:ext cx="7679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Declared conformity of metadata and Annex I/II/III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744018"/>
                  </p:ext>
                </p:extLst>
              </p:nvPr>
            </p:nvGraphicFramePr>
            <p:xfrm>
              <a:off x="335939" y="2255056"/>
              <a:ext cx="9044341" cy="3345384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09347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3793647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4541347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spatial data sets that are in conformity with Commission Regulation (EU) No 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rowSpan="4">
                      <a:txBody>
                        <a:bodyPr/>
                        <a:lstStyle/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value is obtained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𝐷𝑆𝑖</m:t>
                                  </m:r>
                                  <m:r>
                                    <a:rPr lang="en-US" sz="9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2.</m:t>
                                  </m:r>
                                  <m:r>
                                    <a:rPr lang="en-US" sz="9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9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  <m:r>
                                <a:rPr lang="en-US" sz="9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×100 </m:t>
                              </m:r>
                              <m:r>
                                <a:rPr lang="en-US" sz="9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÷</m:t>
                              </m:r>
                              <m:r>
                                <a:rPr lang="en-US" sz="9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𝐷𝑆𝑖</m:t>
                              </m:r>
                              <m:r>
                                <a:rPr lang="en-US" sz="9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1.1</m:t>
                              </m:r>
                            </m:oMath>
                          </a14:m>
                          <a:endParaRPr lang="en-US" sz="900" dirty="0">
                            <a:latin typeface="Verdana"/>
                            <a:ea typeface="Verdana"/>
                            <a:cs typeface="Verdana" panose="020B0604030504040204" pitchFamily="34" charset="0"/>
                          </a:endParaRP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For </a:t>
                          </a:r>
                          <a:r>
                            <a:rPr lang="en-US" sz="900" b="1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DSi2 indicator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, N is the number of metadata dataset records with the declared conformity with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Regulation 1089/2010.</a:t>
                          </a: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For instanc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e, in the metadata the conformit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y </a:t>
                          </a:r>
                          <a:r>
                            <a:rPr lang="en-US" sz="9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could be 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/>
                              <a:ea typeface="Verdana"/>
                              <a:cs typeface="Verdana" panose="020B0604030504040204" pitchFamily="34" charset="0"/>
                            </a:rPr>
                            <a:t>expressed with: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&lt;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gmd:title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&gt;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&lt;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gmx:Anchor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 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link:href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/>
                              <a:cs typeface="Verdana" panose="020B0604030504040204" pitchFamily="34" charset="0"/>
                            </a:rPr>
                            <a:t>="http://da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ta.europa.eu/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eli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/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reg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/2010/1089"&gt;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COMMISSION REGULATION (EU) No 1089/2010 of 23 November 2010 implementing Directive 2007/2/EC of the European Parliament and of the Council as regards interoperability of spatial data sets and services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&lt;/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gmx:Anchor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&gt;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&lt;/</a:t>
                          </a:r>
                          <a:r>
                            <a:rPr lang="en-US" sz="7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gmd:title</a:t>
                          </a:r>
                          <a:r>
                            <a:rPr lang="en-US" sz="7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&gt;</a:t>
                          </a:r>
                        </a:p>
                        <a:p>
                          <a:pPr marR="34925" algn="l">
                            <a:lnSpc>
                              <a:spcPct val="150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See note [1] below for the complete requirement.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595"/>
                            </a:spcAft>
                          </a:pPr>
                          <a:endParaRPr lang="en-US" sz="900" baseline="0" dirty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For </a:t>
                          </a:r>
                          <a:r>
                            <a:rPr lang="en-US" sz="900" b="1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DSi2.x indicators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it also taken into account the presence of at least one theme listed in the relative Annex.</a:t>
                          </a: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For instance, in the metadata the theme keyword </a:t>
                          </a:r>
                          <a:r>
                            <a:rPr lang="en-US" sz="9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could be </a:t>
                          </a: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expressed with: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&lt;</a:t>
                          </a:r>
                          <a:r>
                            <a:rPr lang="en-US" sz="8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gmd:keyword</a:t>
                          </a: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&gt;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&lt;</a:t>
                          </a:r>
                          <a:r>
                            <a:rPr lang="en-US" sz="8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gmx:Anchor</a:t>
                          </a: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</a:t>
                          </a:r>
                          <a:r>
                            <a:rPr lang="en-US" sz="8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xlink:href</a:t>
                          </a: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="http://inspire.ec.europa.eu/theme/ac"&gt;Atmospheric conditions&lt;/</a:t>
                          </a:r>
                          <a:r>
                            <a:rPr lang="en-US" sz="8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gmx:Anchor</a:t>
                          </a: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&gt;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&lt;/</a:t>
                          </a:r>
                          <a:r>
                            <a:rPr lang="en-US" sz="800" baseline="0" dirty="0" err="1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gmd:keyword</a:t>
                          </a:r>
                          <a:r>
                            <a:rPr lang="en-US" sz="800" baseline="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&gt;</a:t>
                          </a:r>
                        </a:p>
                        <a:p>
                          <a:pPr marR="34925" algn="l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endParaRPr lang="en-US" sz="800" baseline="0" dirty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r>
                            <a:rPr lang="en-US" sz="900" baseline="0" dirty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See note [2] for the complete requirement.</a:t>
                          </a: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 spatial data sets, corresponding to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themes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listed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in Annex I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that are in conformity with Commission Regulation (EU) No </a:t>
                          </a:r>
                        </a:p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 spatial data sets, corresponding to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themes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listed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in Annex II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that are in conformity with Commission Regulation (EU) No </a:t>
                          </a:r>
                        </a:p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30331"/>
                      </a:ext>
                    </a:extLst>
                  </a:tr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DSi2.3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 spatial data sets, corresponding to the </a:t>
                          </a:r>
                          <a:r>
                            <a:rPr lang="en-US" sz="1000" b="1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themes</a:t>
                          </a:r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listed </a:t>
                          </a:r>
                          <a:r>
                            <a:rPr lang="en-US" sz="1000" b="1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in Annex III</a:t>
                          </a:r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that are in conformity with Commission Regulation (EU) No </a:t>
                          </a:r>
                        </a:p>
                        <a:p>
                          <a:pPr algn="l"/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45599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744018"/>
                  </p:ext>
                </p:extLst>
              </p:nvPr>
            </p:nvGraphicFramePr>
            <p:xfrm>
              <a:off x="335939" y="2255056"/>
              <a:ext cx="9044341" cy="3345384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09347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3793647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4541347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spatial data sets that are in conformity with Commission Regulation (EU) No 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99329" t="-182" r="-268" b="-1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 spatial data sets, corresponding to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themes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listed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in Annex I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that are in conformity with Commission Regulation (EU) No </a:t>
                          </a:r>
                        </a:p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 spatial data sets, corresponding to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themes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listed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in Annex II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that are in conformity with Commission Regulation (EU) No </a:t>
                          </a:r>
                        </a:p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30331"/>
                      </a:ext>
                    </a:extLst>
                  </a:tr>
                  <a:tr h="8363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DSi2.3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 spatial data sets, corresponding to the </a:t>
                          </a:r>
                          <a:r>
                            <a:rPr lang="en-US" sz="1000" b="1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themes</a:t>
                          </a:r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listed </a:t>
                          </a:r>
                          <a:r>
                            <a:rPr lang="en-US" sz="1000" b="1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in Annex III</a:t>
                          </a:r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, that are in conformity with Commission Regulation (EU) No </a:t>
                          </a:r>
                        </a:p>
                        <a:p>
                          <a:pPr algn="l"/>
                          <a:r>
                            <a:rPr lang="en-US" sz="1000" dirty="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1089/2010 as regards interoperability of spatial data sets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245599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925" y="188913"/>
            <a:ext cx="3441716" cy="490351"/>
          </a:xfrm>
        </p:spPr>
        <p:txBody>
          <a:bodyPr/>
          <a:lstStyle/>
          <a:p>
            <a:r>
              <a:rPr lang="en-US" b="1"/>
              <a:t>M&amp;R Indicators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928" y="787273"/>
            <a:ext cx="533179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conformity of spatial data sets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937" y="5774781"/>
            <a:ext cx="904434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+mj-lt"/>
              <a:buAutoNum type="arabicParenR"/>
            </a:pPr>
            <a:r>
              <a:rPr lang="en-US" sz="97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“Conformity” element, refer to chapter 2.4.1 of MD TG v2.0</a:t>
            </a:r>
          </a:p>
          <a:p>
            <a:pPr marL="232172" indent="-232172">
              <a:buFont typeface="+mj-lt"/>
              <a:buAutoNum type="arabicParenR"/>
            </a:pPr>
            <a:r>
              <a:rPr lang="en-US" sz="975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the Keywords for Spatial Data Theme, refer to chapter 3.1.2.2 of MD TG v2.0</a:t>
            </a:r>
          </a:p>
        </p:txBody>
      </p:sp>
    </p:spTree>
    <p:extLst>
      <p:ext uri="{BB962C8B-B14F-4D97-AF65-F5344CB8AC3E}">
        <p14:creationId xmlns:p14="http://schemas.microsoft.com/office/powerpoint/2010/main" val="359303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39" y="1879502"/>
            <a:ext cx="7679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Downloadable and Viewable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079050"/>
                  </p:ext>
                </p:extLst>
              </p:nvPr>
            </p:nvGraphicFramePr>
            <p:xfrm>
              <a:off x="335939" y="2255056"/>
              <a:ext cx="9044341" cy="2322894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09347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3793647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4541347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7742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of spatial data sets that are accessible through view and the download services</a:t>
                          </a:r>
                        </a:p>
                      </a:txBody>
                      <a:tcPr marL="74295" marR="74295" marT="37148" marB="37148" anchor="ctr"/>
                    </a:tc>
                    <a:tc rowSpan="3">
                      <a:txBody>
                        <a:bodyPr/>
                        <a:lstStyle/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value is obtained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𝑁𝑆𝑖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2.</m:t>
                                  </m:r>
                                  <m:r>
                                    <a:rPr lang="en-US" sz="1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𝑁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×100 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÷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𝐷𝑆𝑖</m:t>
                              </m:r>
                              <m:r>
                                <a:rPr lang="en-US" sz="1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1.1</m:t>
                              </m:r>
                            </m:oMath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Where N is the number the INSPIRE Geoportal considers:</a:t>
                          </a:r>
                        </a:p>
                        <a:p>
                          <a:pPr marL="171450" marR="34925" lvl="0" indent="-17145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as viewable, every data set for which at least one view network service could be correctly established/linked.</a:t>
                          </a:r>
                        </a:p>
                        <a:p>
                          <a:pPr marL="171450" marR="34925" lvl="0" indent="-17145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as downloadable, every data set for which:</a:t>
                          </a:r>
                        </a:p>
                        <a:p>
                          <a:pPr marL="628650" marR="34925" lvl="1" indent="-171450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at least one download network service could be established/linked</a:t>
                          </a:r>
                        </a:p>
                        <a:p>
                          <a:pPr marL="628650" marR="34925" lvl="1" indent="-171450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data could be successfully retrieved (from 0 up to 10Mb)</a:t>
                          </a: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7742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NSi2.1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of spatial data sets that are accessible through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view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services 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  <a:tr h="7742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NSi2.2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of spatial data sets that are accessible through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download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services 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30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1079050"/>
                  </p:ext>
                </p:extLst>
              </p:nvPr>
            </p:nvGraphicFramePr>
            <p:xfrm>
              <a:off x="335939" y="2255056"/>
              <a:ext cx="9044341" cy="2322894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709347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3793647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4541347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7742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of spatial data sets that are accessible through view and the download services</a:t>
                          </a:r>
                        </a:p>
                      </a:txBody>
                      <a:tcPr marL="74295" marR="74295" marT="37148" marB="37148" anchor="ctr"/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99329" t="-262" r="-268" b="-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7742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NSi2.1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of spatial data sets that are accessible through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view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services 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  <a:tr h="7742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NSi2.2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The percentage of spatial data sets that are accessible through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download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services </a:t>
                          </a: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303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925" y="188913"/>
            <a:ext cx="3441716" cy="490351"/>
          </a:xfrm>
        </p:spPr>
        <p:txBody>
          <a:bodyPr/>
          <a:lstStyle/>
          <a:p>
            <a:r>
              <a:rPr lang="en-US" b="1"/>
              <a:t>M&amp;R Indicators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927" y="787272"/>
            <a:ext cx="9282336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accessibility of spatial data sets through view and download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937" y="5008819"/>
            <a:ext cx="90443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 to the document “Geoportal workflow for establishing links between data sets and network services” available at the “Resource Linkage checker tool” page - </a:t>
            </a:r>
            <a:r>
              <a:rPr lang="en-US" sz="13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Click here</a:t>
            </a:r>
            <a:endParaRPr lang="en-US" sz="13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4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39" y="1879502"/>
            <a:ext cx="7679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Declared conformity of Network Services (1/2)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39769"/>
              </p:ext>
            </p:extLst>
          </p:nvPr>
        </p:nvGraphicFramePr>
        <p:xfrm>
          <a:off x="335939" y="2188000"/>
          <a:ext cx="9044341" cy="339260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709347">
                  <a:extLst>
                    <a:ext uri="{9D8B030D-6E8A-4147-A177-3AD203B41FA5}">
                      <a16:colId xmlns:a16="http://schemas.microsoft.com/office/drawing/2014/main" val="2506119804"/>
                    </a:ext>
                  </a:extLst>
                </a:gridCol>
                <a:gridCol w="4023870">
                  <a:extLst>
                    <a:ext uri="{9D8B030D-6E8A-4147-A177-3AD203B41FA5}">
                      <a16:colId xmlns:a16="http://schemas.microsoft.com/office/drawing/2014/main" val="1100002039"/>
                    </a:ext>
                  </a:extLst>
                </a:gridCol>
                <a:gridCol w="4311124">
                  <a:extLst>
                    <a:ext uri="{9D8B030D-6E8A-4147-A177-3AD203B41FA5}">
                      <a16:colId xmlns:a16="http://schemas.microsoft.com/office/drawing/2014/main" val="2852794451"/>
                    </a:ext>
                  </a:extLst>
                </a:gridCol>
              </a:tblGrid>
              <a:tr h="67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NSi4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Percentage of the </a:t>
                      </a: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network services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that are in conformity with Commission Regulation (EC) No 976/2009 as regards the Network Services</a:t>
                      </a:r>
                    </a:p>
                  </a:txBody>
                  <a:tcPr marL="74295" marR="74295" marT="37148" marB="37148" anchor="ctr"/>
                </a:tc>
                <a:tc rowSpan="5"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type of network service identification is based on:</a:t>
                      </a:r>
                    </a:p>
                    <a:p>
                      <a:pPr marL="171450" marR="34925" indent="-171450" algn="l">
                        <a:lnSpc>
                          <a:spcPct val="99000"/>
                        </a:lnSpc>
                        <a:spcAft>
                          <a:spcPts val="595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Metadata element “Spatial Data Service Type”, expressed for example as:</a:t>
                      </a:r>
                    </a:p>
                    <a:p>
                      <a:pPr marL="0" marR="349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srv:serviceType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349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gco:LocalName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codeSpace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="http://inspire.ec.europa.eu/metadata-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codelist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SpatialDataServiceType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"&gt;view&lt;/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gco:LocalName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  <a:p>
                      <a:pPr marL="0" marR="349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&lt;/</a:t>
                      </a:r>
                      <a:r>
                        <a:rPr lang="en-US" sz="800" b="0" i="0" u="none" strike="noStrike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srv:serviceType</a:t>
                      </a:r>
                      <a:r>
                        <a:rPr lang="en-US" sz="800" b="0" i="0" u="none" strike="noStrik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anose="020B060403050404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1500" b="0" i="0" u="none" strike="noStrike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34925" indent="0" algn="l">
                        <a:lnSpc>
                          <a:spcPct val="99000"/>
                        </a:lnSpc>
                        <a:spcAft>
                          <a:spcPts val="595"/>
                        </a:spcAft>
                        <a:buFont typeface="Arial" panose="020B0604020202020204" pitchFamily="34" charset="0"/>
                        <a:buNone/>
                      </a:pPr>
                      <a:endParaRPr lang="en-US" sz="10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34925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595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Note: once the simplification option is endorsed, the necessary information about the service access point will be taken from data set metadata (Resource locator).</a:t>
                      </a:r>
                    </a:p>
                    <a:p>
                      <a:pPr marL="0" marR="34925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595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marL="0" marR="34925" lvl="0" indent="0" algn="l" defTabSz="914400" rtl="0" eaLnBrk="1" fontAlgn="auto" latinLnBrk="0" hangingPunct="1">
                        <a:lnSpc>
                          <a:spcPct val="99000"/>
                        </a:lnSpc>
                        <a:spcBef>
                          <a:spcPts val="0"/>
                        </a:spcBef>
                        <a:spcAft>
                          <a:spcPts val="595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The formulas are expressed in the next slide.</a:t>
                      </a:r>
                    </a:p>
                    <a:p>
                      <a:pPr marL="0" marR="34925" indent="0" algn="l">
                        <a:lnSpc>
                          <a:spcPct val="99000"/>
                        </a:lnSpc>
                        <a:spcAft>
                          <a:spcPts val="595"/>
                        </a:spcAft>
                        <a:buFont typeface="Arial" panose="020B0604020202020204" pitchFamily="34" charset="0"/>
                        <a:buNone/>
                      </a:pPr>
                      <a:endParaRPr lang="en-US" sz="1000" baseline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274972517"/>
                  </a:ext>
                </a:extLst>
              </a:tr>
              <a:tr h="6785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NSi4.1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Percentage of the </a:t>
                      </a:r>
                      <a:r>
                        <a:rPr lang="en-US" sz="10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discovery services</a:t>
                      </a:r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that are in conformity with Commission Regulation (EC) No 976/2009 as regards the Network Services</a:t>
                      </a:r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endParaRPr lang="en-US" sz="12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985634"/>
                  </a:ext>
                </a:extLst>
              </a:tr>
              <a:tr h="67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e-DE" sz="1000" b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NSi4.2</a:t>
                      </a:r>
                      <a:endParaRPr lang="en-US" sz="100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Percentage of the </a:t>
                      </a:r>
                      <a:r>
                        <a:rPr lang="en-US" sz="10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view services</a:t>
                      </a:r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that are in conformity with Commission Regulation (EC) No 976/2009 as regards the Network Services</a:t>
                      </a:r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endParaRPr lang="en-US" sz="12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30331"/>
                  </a:ext>
                </a:extLst>
              </a:tr>
              <a:tr h="67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NSi4.3</a:t>
                      </a: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Percentage of the </a:t>
                      </a:r>
                      <a:r>
                        <a:rPr lang="en-US" sz="1000" b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download services</a:t>
                      </a:r>
                      <a:r>
                        <a:rPr lang="en-US" sz="100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that are in conformity with Commission Regulation (EC) No 976/2009 as regards the Network Services</a:t>
                      </a:r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endParaRPr lang="en-US" sz="12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864362"/>
                  </a:ext>
                </a:extLst>
              </a:tr>
              <a:tr h="67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NSi4.4</a:t>
                      </a:r>
                    </a:p>
                  </a:txBody>
                  <a:tcPr marL="29924" marR="0" marT="94933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Percentage of the </a:t>
                      </a:r>
                      <a:r>
                        <a:rPr lang="en-US" sz="1000" b="1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transformation services</a:t>
                      </a:r>
                      <a:r>
                        <a:rPr lang="en-US" sz="1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that are in conformity with Commission Regulation (EC) No 976/2009 as regards the Network Services</a:t>
                      </a:r>
                    </a:p>
                  </a:txBody>
                  <a:tcPr marL="74295" marR="74295" marT="37148" marB="37148" anchor="ctr"/>
                </a:tc>
                <a:tc vMerge="1">
                  <a:txBody>
                    <a:bodyPr/>
                    <a:lstStyle/>
                    <a:p>
                      <a:pPr marR="34925" algn="l">
                        <a:lnSpc>
                          <a:spcPct val="99000"/>
                        </a:lnSpc>
                        <a:spcAft>
                          <a:spcPts val="595"/>
                        </a:spcAft>
                      </a:pPr>
                      <a:endParaRPr lang="en-US" sz="1200" baseline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415733"/>
                  </a:ext>
                </a:extLst>
              </a:tr>
            </a:tbl>
          </a:graphicData>
        </a:graphic>
      </p:graphicFrame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925" y="188913"/>
            <a:ext cx="3441716" cy="490351"/>
          </a:xfrm>
        </p:spPr>
        <p:txBody>
          <a:bodyPr/>
          <a:lstStyle/>
          <a:p>
            <a:r>
              <a:rPr lang="en-US" b="1"/>
              <a:t>M&amp;R Indicators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927" y="787273"/>
            <a:ext cx="538576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conformity of network services</a:t>
            </a:r>
          </a:p>
        </p:txBody>
      </p:sp>
    </p:spTree>
    <p:extLst>
      <p:ext uri="{BB962C8B-B14F-4D97-AF65-F5344CB8AC3E}">
        <p14:creationId xmlns:p14="http://schemas.microsoft.com/office/powerpoint/2010/main" val="10994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5939" y="1879502"/>
            <a:ext cx="7679343" cy="76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buFont typeface="Arial" panose="020B0604020202020204" pitchFamily="34" charset="0"/>
              <a:buChar char="•"/>
            </a:pPr>
            <a:r>
              <a:rPr lang="en-US" sz="146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Declared conformity of Network Services (2/2)</a:t>
            </a:r>
          </a:p>
          <a:p>
            <a:pPr marL="232172" indent="-232172">
              <a:buFont typeface="Arial" panose="020B0604020202020204" pitchFamily="34" charset="0"/>
              <a:buChar char="•"/>
            </a:pPr>
            <a:endParaRPr lang="en-US" sz="1463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32172" indent="-232172">
              <a:buFont typeface="Arial" panose="020B0604020202020204" pitchFamily="34" charset="0"/>
              <a:buChar char="•"/>
            </a:pPr>
            <a:endParaRPr lang="en-US" sz="1463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314168"/>
                  </p:ext>
                </p:extLst>
              </p:nvPr>
            </p:nvGraphicFramePr>
            <p:xfrm>
              <a:off x="335937" y="2187998"/>
              <a:ext cx="9044342" cy="3571880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490930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2784869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3153711">
                      <a:extLst>
                        <a:ext uri="{9D8B030D-6E8A-4147-A177-3AD203B41FA5}">
                          <a16:colId xmlns:a16="http://schemas.microsoft.com/office/drawing/2014/main" val="3721566916"/>
                        </a:ext>
                      </a:extLst>
                    </a:gridCol>
                    <a:gridCol w="2614832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678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network services</a:t>
                          </a: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𝑁𝑆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 ∈ 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𝐷𝑆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𝑉𝑊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𝐷𝑊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𝑇𝑆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𝑛𝑠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×100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÷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 ∈ 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𝐷𝑆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𝑉𝑊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𝐷𝑊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𝑇𝑆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000" b="0" i="1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𝑛𝑠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tc rowSpan="5">
                      <a:txBody>
                        <a:bodyPr/>
                        <a:lstStyle/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represent the number of that specific type of network services, in conformity with the Regulation No 976/2009</a:t>
                          </a:r>
                          <a:endParaRPr lang="en-US" sz="1000" i="1" baseline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i="1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000" baseline="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represent the total number of that specific type of network services</a:t>
                          </a:r>
                        </a:p>
                        <a:p>
                          <a:pPr marL="0" marR="34925" lvl="0" indent="0" algn="l" defTabSz="914400" rtl="0" eaLnBrk="1" fontAlgn="auto" latinLnBrk="0" hangingPunct="1">
                            <a:lnSpc>
                              <a:spcPct val="99000"/>
                            </a:lnSpc>
                            <a:spcBef>
                              <a:spcPts val="0"/>
                            </a:spcBef>
                            <a:spcAft>
                              <a:spcPts val="595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0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678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discovery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𝐷𝑆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𝐷𝑆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×100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÷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𝐷𝑆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  <a:tr h="678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view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𝑉𝑊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𝑉𝑊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×100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÷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𝑉𝑊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30331"/>
                      </a:ext>
                    </a:extLst>
                  </a:tr>
                  <a:tr h="678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kern="12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NSi4.3</a:t>
                          </a: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download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𝐷𝑊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𝐷𝑊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×100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÷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𝐷𝑊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1864362"/>
                      </a:ext>
                    </a:extLst>
                  </a:tr>
                  <a:tr h="8172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kern="12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NSi4.4</a:t>
                          </a: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transformation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𝑇𝑆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𝑇𝑆</m:t>
                                    </m:r>
                                  </m:sub>
                                </m:sSub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×100 </m:t>
                                </m:r>
                                <m:r>
                                  <a:rPr lang="en-US" sz="10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÷</m:t>
                                </m:r>
                                <m:sSub>
                                  <m:sSubPr>
                                    <m:ctrlP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𝑇𝑆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74295" marR="74295" marT="37148" marB="37148" anchor="ctr"/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4157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314168"/>
                  </p:ext>
                </p:extLst>
              </p:nvPr>
            </p:nvGraphicFramePr>
            <p:xfrm>
              <a:off x="335937" y="2187998"/>
              <a:ext cx="9044342" cy="3571880"/>
            </p:xfrm>
            <a:graphic>
              <a:graphicData uri="http://schemas.openxmlformats.org/drawingml/2006/table">
                <a:tbl>
                  <a:tblPr bandRow="1">
                    <a:tableStyleId>{616DA210-FB5B-4158-B5E0-FEB733F419BA}</a:tableStyleId>
                  </a:tblPr>
                  <a:tblGrid>
                    <a:gridCol w="490930">
                      <a:extLst>
                        <a:ext uri="{9D8B030D-6E8A-4147-A177-3AD203B41FA5}">
                          <a16:colId xmlns:a16="http://schemas.microsoft.com/office/drawing/2014/main" val="2506119804"/>
                        </a:ext>
                      </a:extLst>
                    </a:gridCol>
                    <a:gridCol w="2784869">
                      <a:extLst>
                        <a:ext uri="{9D8B030D-6E8A-4147-A177-3AD203B41FA5}">
                          <a16:colId xmlns:a16="http://schemas.microsoft.com/office/drawing/2014/main" val="1100002039"/>
                        </a:ext>
                      </a:extLst>
                    </a:gridCol>
                    <a:gridCol w="3153711">
                      <a:extLst>
                        <a:ext uri="{9D8B030D-6E8A-4147-A177-3AD203B41FA5}">
                          <a16:colId xmlns:a16="http://schemas.microsoft.com/office/drawing/2014/main" val="3721566916"/>
                        </a:ext>
                      </a:extLst>
                    </a:gridCol>
                    <a:gridCol w="2614832">
                      <a:extLst>
                        <a:ext uri="{9D8B030D-6E8A-4147-A177-3AD203B41FA5}">
                          <a16:colId xmlns:a16="http://schemas.microsoft.com/office/drawing/2014/main" val="2852794451"/>
                        </a:ext>
                      </a:extLst>
                    </a:gridCol>
                  </a:tblGrid>
                  <a:tr h="683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network services</a:t>
                          </a:r>
                          <a:r>
                            <a:rPr lang="en-US" sz="10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03861" t="-49107" r="-83205" b="-430357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246154" t="-9370" r="-466" b="-11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972517"/>
                      </a:ext>
                    </a:extLst>
                  </a:tr>
                  <a:tr h="683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NSi4.1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discovery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03861" t="-147788" r="-83205" b="-3265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5985634"/>
                      </a:ext>
                    </a:extLst>
                  </a:tr>
                  <a:tr h="683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de-DE" sz="1000" b="1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NSi4.2</a:t>
                          </a:r>
                          <a:endParaRPr lang="en-US" sz="100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view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03861" t="-250000" r="-83205" b="-22946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30331"/>
                      </a:ext>
                    </a:extLst>
                  </a:tr>
                  <a:tr h="6838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kern="12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NSi4.3</a:t>
                          </a: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download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03861" t="-346903" r="-83205" b="-12743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41864362"/>
                      </a:ext>
                    </a:extLst>
                  </a:tr>
                  <a:tr h="8362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000" b="1" kern="1200">
                              <a:solidFill>
                                <a:srgbClr val="000000"/>
                              </a:solidFill>
                              <a:effectLst/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NSi4.4</a:t>
                          </a:r>
                        </a:p>
                      </a:txBody>
                      <a:tcPr marL="29924" marR="0" marT="94933" marB="0"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Percentage of the </a:t>
                          </a:r>
                          <a:r>
                            <a:rPr lang="en-US" sz="1000" b="1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transformation services</a:t>
                          </a:r>
                          <a:r>
                            <a:rPr lang="en-US" sz="1000">
                              <a:latin typeface="Verdana" panose="020B0604030504040204" pitchFamily="34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a:t> that are in conformity with Commission Regulation (EC) No 976/2009 as regards the Network Services</a:t>
                          </a:r>
                        </a:p>
                      </a:txBody>
                      <a:tcPr marL="74295" marR="74295" marT="37148" marB="37148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295" marR="74295" marT="37148" marB="37148" anchor="ctr">
                        <a:blipFill>
                          <a:blip r:embed="rId3"/>
                          <a:stretch>
                            <a:fillRect l="-103861" t="-368613" r="-83205" b="-510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R="34925" algn="l">
                            <a:lnSpc>
                              <a:spcPct val="99000"/>
                            </a:lnSpc>
                            <a:spcAft>
                              <a:spcPts val="595"/>
                            </a:spcAft>
                          </a:pPr>
                          <a:endParaRPr lang="en-US" sz="1200" baseline="0">
                            <a:solidFill>
                              <a:srgbClr val="000000"/>
                            </a:solidFill>
                            <a:effectLst/>
                            <a:latin typeface="Verdana" panose="020B0604030504040204" pitchFamily="34" charset="0"/>
                            <a:ea typeface="Verdana" panose="020B0604030504040204" pitchFamily="34" charset="0"/>
                            <a:cs typeface="Verdana" panose="020B060403050404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564157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15925" y="188913"/>
            <a:ext cx="3441716" cy="490351"/>
          </a:xfrm>
        </p:spPr>
        <p:txBody>
          <a:bodyPr/>
          <a:lstStyle/>
          <a:p>
            <a:r>
              <a:rPr lang="en-US" b="1"/>
              <a:t>M&amp;R Indicators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927" y="787273"/>
            <a:ext cx="5538169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3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Monitoring of the conformity of network services</a:t>
            </a:r>
          </a:p>
        </p:txBody>
      </p:sp>
    </p:spTree>
    <p:extLst>
      <p:ext uri="{BB962C8B-B14F-4D97-AF65-F5344CB8AC3E}">
        <p14:creationId xmlns:p14="http://schemas.microsoft.com/office/powerpoint/2010/main" val="794283551"/>
      </p:ext>
    </p:extLst>
  </p:cSld>
  <p:clrMapOvr>
    <a:masterClrMapping/>
  </p:clrMapOvr>
</p:sld>
</file>

<file path=ppt/theme/theme1.xml><?xml version="1.0" encoding="utf-8"?>
<a:theme xmlns:a="http://schemas.openxmlformats.org/drawingml/2006/main" name="JRC-presentation_new-style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RC-presentation_new-style-Template" id="{A3811EC4-3CF2-294F-BA10-98A1FEBF725B}" vid="{04E8B2B6-6122-9247-9072-895CAD7B6100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JRC-presentation_new-style_template.potx</Template>
  <TotalTime>13</TotalTime>
  <Words>1635</Words>
  <Application>Microsoft Office PowerPoint</Application>
  <PresentationFormat>A4 Paper (210x297 mm)</PresentationFormat>
  <Paragraphs>140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Verdana</vt:lpstr>
      <vt:lpstr>Verdana </vt:lpstr>
      <vt:lpstr>Verdana Standaard</vt:lpstr>
      <vt:lpstr>JRC-presentation_new-style_template</vt:lpstr>
      <vt:lpstr>Calculation of INSPIRE Monitoring and Reporting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ARTASENSI Davide (JRC-ISPRA-EXT)</cp:lastModifiedBy>
  <cp:revision>5</cp:revision>
  <cp:lastPrinted>2019-01-21T09:22:05Z</cp:lastPrinted>
  <dcterms:created xsi:type="dcterms:W3CDTF">2017-04-24T08:06:23Z</dcterms:created>
  <dcterms:modified xsi:type="dcterms:W3CDTF">2022-01-28T15:59:12Z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VersionGuid">
    <vt:lpwstr>f3d39a3a-17c1-467d-8b71-9a9e522a9144</vt:lpwstr>
  </property>
  <property fmtid="{D5CDD505-2E9C-101B-9397-08002B2CF9AE}" pid="3" name="Offisync_ServerID">
    <vt:lpwstr>0d3b22a6-6203-4efc-8e8e-b5279256493b</vt:lpwstr>
  </property>
  <property fmtid="{D5CDD505-2E9C-101B-9397-08002B2CF9AE}" pid="4" name="Offisync_UpdateToken">
    <vt:lpwstr>5</vt:lpwstr>
  </property>
  <property fmtid="{D5CDD505-2E9C-101B-9397-08002B2CF9AE}" pid="5" name="Offisync_UniqueId">
    <vt:lpwstr>127154</vt:lpwstr>
  </property>
  <property fmtid="{D5CDD505-2E9C-101B-9397-08002B2CF9AE}" pid="6" name="Offisync_ProviderInitializationData">
    <vt:lpwstr>https://connected.cnect.cec.eu.int</vt:lpwstr>
  </property>
  <property fmtid="{D5CDD505-2E9C-101B-9397-08002B2CF9AE}" pid="7" name="Jive_LatestUserAccountName">
    <vt:lpwstr>francdb</vt:lpwstr>
  </property>
</Properties>
</file>