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96" r:id="rId2"/>
    <p:sldId id="257" r:id="rId3"/>
    <p:sldId id="294" r:id="rId4"/>
    <p:sldId id="297" r:id="rId5"/>
    <p:sldId id="298" r:id="rId6"/>
    <p:sldId id="299" r:id="rId7"/>
    <p:sldId id="258" r:id="rId8"/>
    <p:sldId id="273" r:id="rId9"/>
    <p:sldId id="259" r:id="rId10"/>
    <p:sldId id="274" r:id="rId11"/>
    <p:sldId id="260" r:id="rId12"/>
    <p:sldId id="290" r:id="rId13"/>
    <p:sldId id="261" r:id="rId14"/>
    <p:sldId id="262" r:id="rId15"/>
    <p:sldId id="300" r:id="rId16"/>
    <p:sldId id="301" r:id="rId17"/>
    <p:sldId id="302" r:id="rId18"/>
    <p:sldId id="303" r:id="rId19"/>
    <p:sldId id="304" r:id="rId20"/>
    <p:sldId id="306" r:id="rId21"/>
    <p:sldId id="307" r:id="rId22"/>
    <p:sldId id="308" r:id="rId23"/>
    <p:sldId id="263" r:id="rId24"/>
    <p:sldId id="264" r:id="rId25"/>
    <p:sldId id="265" r:id="rId26"/>
    <p:sldId id="309" r:id="rId27"/>
    <p:sldId id="310" r:id="rId28"/>
    <p:sldId id="311" r:id="rId29"/>
    <p:sldId id="312" r:id="rId30"/>
    <p:sldId id="314" r:id="rId31"/>
    <p:sldId id="266" r:id="rId32"/>
    <p:sldId id="267" r:id="rId33"/>
    <p:sldId id="268" r:id="rId34"/>
    <p:sldId id="269" r:id="rId35"/>
    <p:sldId id="289" r:id="rId36"/>
    <p:sldId id="270" r:id="rId37"/>
    <p:sldId id="271" r:id="rId38"/>
    <p:sldId id="272" r:id="rId39"/>
    <p:sldId id="276" r:id="rId40"/>
    <p:sldId id="316" r:id="rId41"/>
    <p:sldId id="277" r:id="rId42"/>
    <p:sldId id="278" r:id="rId43"/>
    <p:sldId id="279" r:id="rId44"/>
    <p:sldId id="280" r:id="rId45"/>
    <p:sldId id="291" r:id="rId46"/>
    <p:sldId id="317" r:id="rId47"/>
    <p:sldId id="292" r:id="rId48"/>
    <p:sldId id="318" r:id="rId49"/>
    <p:sldId id="293" r:id="rId50"/>
    <p:sldId id="281" r:id="rId51"/>
    <p:sldId id="282" r:id="rId52"/>
    <p:sldId id="283" r:id="rId53"/>
    <p:sldId id="284" r:id="rId54"/>
    <p:sldId id="285" r:id="rId55"/>
    <p:sldId id="286" r:id="rId56"/>
    <p:sldId id="287" r:id="rId57"/>
    <p:sldId id="288" r:id="rId5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59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4AA0DE1-A1FE-4B09-B976-E56CD963ACEC}" type="datetimeFigureOut">
              <a:rPr lang="pt-BR"/>
              <a:pPr>
                <a:defRPr/>
              </a:pPr>
              <a:t>30/10/2010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387DE4E-0003-4ACF-BB61-970179EA942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8FAC0-044F-433F-84E2-1708F6EFA679}" type="datetime1">
              <a:rPr lang="pt-BR"/>
              <a:pPr>
                <a:defRPr/>
              </a:pPr>
              <a:t>30/10/2010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79A53-1B2A-4815-A716-A6EFB60F15A2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CED7D-4AD5-4A97-B320-E1B9545A5530}" type="datetime1">
              <a:rPr lang="pt-BR"/>
              <a:pPr>
                <a:defRPr/>
              </a:pPr>
              <a:t>30/10/2010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2A107-9897-4805-B4A0-D88B4C7255BD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8F1EB-3AF4-4001-8141-7F1722B654CA}" type="datetime1">
              <a:rPr lang="pt-BR"/>
              <a:pPr>
                <a:defRPr/>
              </a:pPr>
              <a:t>30/10/2010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424E0-D227-43E1-BE80-F1C27C6034B2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F996A-0913-4B2D-8626-CCD383C310E5}" type="datetime1">
              <a:rPr lang="pt-BR"/>
              <a:pPr>
                <a:defRPr/>
              </a:pPr>
              <a:t>30/10/2010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2FDFD-25A0-4272-9EE6-02680AB02FEF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95C48-C0F0-4477-ABBE-16480CFF814E}" type="datetime1">
              <a:rPr lang="pt-BR"/>
              <a:pPr>
                <a:defRPr/>
              </a:pPr>
              <a:t>30/10/2010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3294F-4568-4F35-952A-B4F99F17DDE2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07136-FD02-421F-82AE-DED7DA731FE1}" type="datetime1">
              <a:rPr lang="pt-BR"/>
              <a:pPr>
                <a:defRPr/>
              </a:pPr>
              <a:t>30/10/2010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D4E0C-57AB-42FC-AE38-F5EF8027230B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3FF3D-E56D-4947-B6FD-AF80EFFE5C2E}" type="datetime1">
              <a:rPr lang="pt-BR"/>
              <a:pPr>
                <a:defRPr/>
              </a:pPr>
              <a:t>30/10/2010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C00C4-12FC-44FB-BF44-1BE822A5AF0A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9A037-7C72-476C-9E06-4728EEA242EA}" type="datetime1">
              <a:rPr lang="pt-BR"/>
              <a:pPr>
                <a:defRPr/>
              </a:pPr>
              <a:t>30/10/2010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CA1C7-F2FE-484D-83AF-282D0C000E2F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B4000-09C1-4755-B6F4-4D9C20F1770E}" type="datetime1">
              <a:rPr lang="pt-BR"/>
              <a:pPr>
                <a:defRPr/>
              </a:pPr>
              <a:t>30/10/2010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959C2-32D9-4468-A538-8636B800B4D9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515E4-398B-4DA6-BC15-7C5F0BC665A0}" type="datetime1">
              <a:rPr lang="pt-BR"/>
              <a:pPr>
                <a:defRPr/>
              </a:pPr>
              <a:t>30/10/2010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B6845-74EE-471D-B78E-7C600783F299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232A9-64F0-44D4-BFA3-4C59A8AE14F2}" type="datetime1">
              <a:rPr lang="pt-BR"/>
              <a:pPr>
                <a:defRPr/>
              </a:pPr>
              <a:t>30/10/2010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18738-8651-4DDD-A2EE-A497CA0E1290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889CBDB-62F1-4A0B-BE1B-F5CFE62CA29F}" type="datetime1">
              <a:rPr lang="pt-BR"/>
              <a:pPr>
                <a:defRPr/>
              </a:pPr>
              <a:t>30/10/2010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E2B33E2-336D-4CC8-B30E-AAF41A99164A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Lemas (Sudkamp)</a:t>
            </a:r>
          </a:p>
        </p:txBody>
      </p:sp>
      <p:sp>
        <p:nvSpPr>
          <p:cNvPr id="3" name="Espaço Reservado para Conteúdo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1704" t="-1617" r="-889"/>
            </a:stretch>
          </a:blipFill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4D167C-9770-4D6D-97A9-CB0B5A31B1F7}" type="slidenum">
              <a:rPr lang="pt-BR"/>
              <a:pPr>
                <a:defRPr/>
              </a:pPr>
              <a:t>1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Eliminação Regras – </a:t>
            </a:r>
            <a:r>
              <a:rPr lang="el-GR" smtClean="0"/>
              <a:t>ε</a:t>
            </a:r>
            <a:r>
              <a:rPr lang="pt-BR" smtClean="0"/>
              <a:t> (exemplo 1)</a:t>
            </a:r>
          </a:p>
        </p:txBody>
      </p:sp>
      <p:sp>
        <p:nvSpPr>
          <p:cNvPr id="23554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pt-BR" smtClean="0">
                <a:solidFill>
                  <a:srgbClr val="C00000"/>
                </a:solidFill>
              </a:rPr>
              <a:t>S </a:t>
            </a:r>
            <a:r>
              <a:rPr lang="pt-BR" smtClean="0"/>
              <a:t>→ </a:t>
            </a:r>
            <a:r>
              <a:rPr lang="pt-BR" smtClean="0">
                <a:solidFill>
                  <a:srgbClr val="C00000"/>
                </a:solidFill>
              </a:rPr>
              <a:t>ACA</a:t>
            </a:r>
          </a:p>
          <a:p>
            <a:pPr marL="0" indent="0">
              <a:buFont typeface="Arial" charset="0"/>
              <a:buNone/>
            </a:pPr>
            <a:r>
              <a:rPr lang="pt-BR" smtClean="0">
                <a:solidFill>
                  <a:srgbClr val="C00000"/>
                </a:solidFill>
              </a:rPr>
              <a:t>A</a:t>
            </a:r>
            <a:r>
              <a:rPr lang="pt-BR" smtClean="0"/>
              <a:t> → a</a:t>
            </a:r>
            <a:r>
              <a:rPr lang="pt-BR" smtClean="0">
                <a:solidFill>
                  <a:srgbClr val="C00000"/>
                </a:solidFill>
              </a:rPr>
              <a:t>A</a:t>
            </a:r>
            <a:r>
              <a:rPr lang="pt-BR" smtClean="0"/>
              <a:t>a|B|</a:t>
            </a:r>
            <a:r>
              <a:rPr lang="pt-BR" smtClean="0">
                <a:solidFill>
                  <a:srgbClr val="C00000"/>
                </a:solidFill>
              </a:rPr>
              <a:t>C</a:t>
            </a:r>
          </a:p>
          <a:p>
            <a:pPr marL="0" indent="0">
              <a:buFont typeface="Arial" charset="0"/>
              <a:buNone/>
            </a:pPr>
            <a:r>
              <a:rPr lang="pt-BR" smtClean="0"/>
              <a:t>B → bB|b</a:t>
            </a:r>
          </a:p>
          <a:p>
            <a:pPr marL="0" indent="0">
              <a:buFont typeface="Arial" charset="0"/>
              <a:buNone/>
            </a:pPr>
            <a:r>
              <a:rPr lang="pt-BR" smtClean="0">
                <a:solidFill>
                  <a:srgbClr val="C00000"/>
                </a:solidFill>
              </a:rPr>
              <a:t>C</a:t>
            </a:r>
            <a:r>
              <a:rPr lang="pt-BR" smtClean="0"/>
              <a:t> → c</a:t>
            </a:r>
            <a:r>
              <a:rPr lang="pt-BR" smtClean="0">
                <a:solidFill>
                  <a:srgbClr val="C00000"/>
                </a:solidFill>
              </a:rPr>
              <a:t>C</a:t>
            </a:r>
            <a:r>
              <a:rPr lang="pt-BR" smtClean="0"/>
              <a:t>|</a:t>
            </a:r>
            <a:r>
              <a:rPr lang="el-GR" smtClean="0"/>
              <a:t>ε</a:t>
            </a:r>
            <a:endParaRPr lang="pt-BR" smtClean="0"/>
          </a:p>
          <a:p>
            <a:pPr marL="0" indent="0">
              <a:buFont typeface="Arial" charset="0"/>
              <a:buNone/>
            </a:pPr>
            <a:endParaRPr lang="pt-BR" smtClean="0"/>
          </a:p>
          <a:p>
            <a:pPr marL="0" indent="0">
              <a:buFont typeface="Arial" charset="0"/>
              <a:buNone/>
            </a:pPr>
            <a:r>
              <a:rPr lang="pt-BR" smtClean="0">
                <a:solidFill>
                  <a:srgbClr val="C00000"/>
                </a:solidFill>
              </a:rPr>
              <a:t>Variáveis Anuláveis: NULL={C, A, S}.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7A6C73-2A82-4866-8D25-2F4BF9865D9A}" type="slidenum">
              <a:rPr lang="pt-BR"/>
              <a:pPr>
                <a:defRPr/>
              </a:pPr>
              <a:t>10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Eliminação Regras – </a:t>
            </a:r>
            <a:r>
              <a:rPr lang="el-GR" smtClean="0"/>
              <a:t>ε</a:t>
            </a:r>
            <a:r>
              <a:rPr lang="pt-BR" smtClean="0"/>
              <a:t> (exemplo 1)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solidFill>
                  <a:srgbClr val="C00000"/>
                </a:solidFill>
              </a:rPr>
              <a:t>S</a:t>
            </a:r>
            <a:r>
              <a:rPr lang="pt-BR" dirty="0" smtClean="0"/>
              <a:t> → </a:t>
            </a:r>
            <a:r>
              <a:rPr lang="pt-BR" dirty="0" smtClean="0">
                <a:solidFill>
                  <a:srgbClr val="C00000"/>
                </a:solidFill>
              </a:rPr>
              <a:t>ACA</a:t>
            </a:r>
            <a:r>
              <a:rPr lang="pt-BR" dirty="0" smtClean="0">
                <a:solidFill>
                  <a:srgbClr val="0070C0"/>
                </a:solidFill>
              </a:rPr>
              <a:t>|</a:t>
            </a:r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  <a:r>
              <a:rPr lang="pt-BR" dirty="0" smtClean="0">
                <a:solidFill>
                  <a:srgbClr val="0070C0"/>
                </a:solidFill>
              </a:rPr>
              <a:t>CA|A</a:t>
            </a:r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  <a:r>
              <a:rPr lang="pt-BR" dirty="0" smtClean="0">
                <a:solidFill>
                  <a:srgbClr val="0070C0"/>
                </a:solidFill>
              </a:rPr>
              <a:t>A|AC</a:t>
            </a:r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  <a:r>
              <a:rPr lang="pt-BR" dirty="0" smtClean="0">
                <a:solidFill>
                  <a:srgbClr val="0070C0"/>
                </a:solidFill>
              </a:rPr>
              <a:t>|</a:t>
            </a:r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AC</a:t>
            </a:r>
            <a:r>
              <a:rPr lang="pt-BR" dirty="0" smtClean="0">
                <a:solidFill>
                  <a:srgbClr val="0070C0"/>
                </a:solidFill>
              </a:rPr>
              <a:t>A|</a:t>
            </a:r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  <a:r>
              <a:rPr lang="pt-BR" dirty="0" smtClean="0">
                <a:solidFill>
                  <a:srgbClr val="0070C0"/>
                </a:solidFill>
              </a:rPr>
              <a:t>C</a:t>
            </a:r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  <a:r>
              <a:rPr lang="pt-BR" dirty="0" smtClean="0">
                <a:solidFill>
                  <a:srgbClr val="0070C0"/>
                </a:solidFill>
              </a:rPr>
              <a:t>|</a:t>
            </a:r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ACA</a:t>
            </a:r>
            <a:r>
              <a:rPr lang="el-GR" dirty="0" smtClean="0">
                <a:solidFill>
                  <a:srgbClr val="0070C0"/>
                </a:solidFill>
              </a:rPr>
              <a:t>ε</a:t>
            </a:r>
            <a:r>
              <a:rPr lang="pt-BR" dirty="0" smtClean="0">
                <a:solidFill>
                  <a:srgbClr val="0070C0"/>
                </a:solidFill>
              </a:rPr>
              <a:t> 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solidFill>
                  <a:srgbClr val="C00000"/>
                </a:solidFill>
              </a:rPr>
              <a:t>A</a:t>
            </a:r>
            <a:r>
              <a:rPr lang="pt-BR" dirty="0" smtClean="0"/>
              <a:t> → </a:t>
            </a:r>
            <a:r>
              <a:rPr lang="pt-BR" dirty="0" err="1" smtClean="0"/>
              <a:t>a</a:t>
            </a:r>
            <a:r>
              <a:rPr lang="pt-BR" dirty="0" err="1" smtClean="0">
                <a:solidFill>
                  <a:srgbClr val="C00000"/>
                </a:solidFill>
              </a:rPr>
              <a:t>A</a:t>
            </a:r>
            <a:r>
              <a:rPr lang="pt-BR" dirty="0" err="1" smtClean="0"/>
              <a:t>a|B|</a:t>
            </a:r>
            <a:r>
              <a:rPr lang="pt-BR" dirty="0" err="1" smtClean="0">
                <a:solidFill>
                  <a:srgbClr val="C00000"/>
                </a:solidFill>
              </a:rPr>
              <a:t>C</a:t>
            </a:r>
            <a:r>
              <a:rPr lang="pt-BR" dirty="0" err="1" smtClean="0">
                <a:solidFill>
                  <a:srgbClr val="0070C0"/>
                </a:solidFill>
              </a:rPr>
              <a:t>|a</a:t>
            </a:r>
            <a:r>
              <a:rPr lang="pt-B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  <a:r>
              <a:rPr lang="pt-BR" dirty="0" err="1" smtClean="0">
                <a:solidFill>
                  <a:srgbClr val="0070C0"/>
                </a:solidFill>
              </a:rPr>
              <a:t>a|</a:t>
            </a:r>
            <a:r>
              <a:rPr lang="pt-B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  <a:r>
              <a:rPr lang="el-GR" dirty="0" smtClean="0">
                <a:solidFill>
                  <a:srgbClr val="0070C0"/>
                </a:solidFill>
              </a:rPr>
              <a:t>ε</a:t>
            </a:r>
            <a:endParaRPr lang="pt-BR" dirty="0" smtClean="0">
              <a:solidFill>
                <a:srgbClr val="0070C0"/>
              </a:solidFill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B → </a:t>
            </a:r>
            <a:r>
              <a:rPr lang="pt-BR" dirty="0" err="1" smtClean="0"/>
              <a:t>bB|b</a:t>
            </a:r>
            <a:endParaRPr lang="pt-BR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solidFill>
                  <a:srgbClr val="C00000"/>
                </a:solidFill>
              </a:rPr>
              <a:t>C</a:t>
            </a:r>
            <a:r>
              <a:rPr lang="pt-BR" dirty="0" smtClean="0"/>
              <a:t> → </a:t>
            </a:r>
            <a:r>
              <a:rPr lang="pt-BR" dirty="0" err="1" smtClean="0"/>
              <a:t>c</a:t>
            </a:r>
            <a:r>
              <a:rPr lang="pt-BR" dirty="0" err="1" smtClean="0">
                <a:solidFill>
                  <a:srgbClr val="C00000"/>
                </a:solidFill>
              </a:rPr>
              <a:t>C</a:t>
            </a:r>
            <a:r>
              <a:rPr lang="pt-BR" dirty="0" smtClean="0"/>
              <a:t>|</a:t>
            </a:r>
            <a:r>
              <a:rPr lang="el-GR" dirty="0" smtClean="0"/>
              <a:t>ε</a:t>
            </a:r>
            <a:r>
              <a:rPr lang="pt-BR" dirty="0" smtClean="0">
                <a:solidFill>
                  <a:srgbClr val="0070C0"/>
                </a:solidFill>
              </a:rPr>
              <a:t>|</a:t>
            </a:r>
            <a:r>
              <a:rPr lang="pt-BR" dirty="0" err="1" smtClean="0">
                <a:solidFill>
                  <a:srgbClr val="0070C0"/>
                </a:solidFill>
              </a:rPr>
              <a:t>c</a:t>
            </a:r>
            <a:r>
              <a:rPr lang="pt-B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  <a:endParaRPr lang="pt-BR" dirty="0" smtClean="0">
              <a:solidFill>
                <a:srgbClr val="0070C0"/>
              </a:solidFill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solidFill>
                  <a:srgbClr val="0070C0"/>
                </a:solidFill>
              </a:rPr>
              <a:t>Adição de regras em que a ocorrência de variáveis anuláveis são reduzidas...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A60D2-6ABD-43F0-9E40-526BD86B5279}" type="slidenum">
              <a:rPr lang="pt-BR"/>
              <a:pPr>
                <a:defRPr/>
              </a:pPr>
              <a:t>11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Eliminação Regras – </a:t>
            </a:r>
            <a:r>
              <a:rPr lang="el-GR" smtClean="0"/>
              <a:t>ε</a:t>
            </a:r>
            <a:r>
              <a:rPr lang="pt-BR" smtClean="0"/>
              <a:t> (exemplo 1)</a:t>
            </a:r>
          </a:p>
        </p:txBody>
      </p:sp>
      <p:sp>
        <p:nvSpPr>
          <p:cNvPr id="2560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pt-BR" smtClean="0">
                <a:solidFill>
                  <a:srgbClr val="C00000"/>
                </a:solidFill>
              </a:rPr>
              <a:t>S</a:t>
            </a:r>
            <a:r>
              <a:rPr lang="pt-BR" smtClean="0"/>
              <a:t> → </a:t>
            </a:r>
            <a:r>
              <a:rPr lang="pt-BR" smtClean="0">
                <a:solidFill>
                  <a:srgbClr val="C00000"/>
                </a:solidFill>
              </a:rPr>
              <a:t>ACA</a:t>
            </a:r>
            <a:r>
              <a:rPr lang="pt-BR" smtClean="0">
                <a:solidFill>
                  <a:srgbClr val="0070C0"/>
                </a:solidFill>
              </a:rPr>
              <a:t>|CA|AA|AC|A|C|</a:t>
            </a:r>
            <a:r>
              <a:rPr lang="el-GR" smtClean="0">
                <a:solidFill>
                  <a:srgbClr val="0070C0"/>
                </a:solidFill>
              </a:rPr>
              <a:t>ε</a:t>
            </a:r>
            <a:r>
              <a:rPr lang="pt-BR" smtClean="0">
                <a:solidFill>
                  <a:srgbClr val="0070C0"/>
                </a:solidFill>
              </a:rPr>
              <a:t> </a:t>
            </a:r>
          </a:p>
          <a:p>
            <a:pPr marL="0" indent="0">
              <a:buFont typeface="Arial" charset="0"/>
              <a:buNone/>
            </a:pPr>
            <a:r>
              <a:rPr lang="pt-BR" smtClean="0">
                <a:solidFill>
                  <a:srgbClr val="C00000"/>
                </a:solidFill>
              </a:rPr>
              <a:t>A</a:t>
            </a:r>
            <a:r>
              <a:rPr lang="pt-BR" smtClean="0"/>
              <a:t> → a</a:t>
            </a:r>
            <a:r>
              <a:rPr lang="pt-BR" smtClean="0">
                <a:solidFill>
                  <a:srgbClr val="C00000"/>
                </a:solidFill>
              </a:rPr>
              <a:t>A</a:t>
            </a:r>
            <a:r>
              <a:rPr lang="pt-BR" smtClean="0"/>
              <a:t>a|B|</a:t>
            </a:r>
            <a:r>
              <a:rPr lang="pt-BR" smtClean="0">
                <a:solidFill>
                  <a:srgbClr val="C00000"/>
                </a:solidFill>
              </a:rPr>
              <a:t>C</a:t>
            </a:r>
            <a:r>
              <a:rPr lang="pt-BR" smtClean="0">
                <a:solidFill>
                  <a:srgbClr val="0070C0"/>
                </a:solidFill>
              </a:rPr>
              <a:t>|aa|</a:t>
            </a:r>
            <a:r>
              <a:rPr lang="el-GR" smtClean="0">
                <a:solidFill>
                  <a:srgbClr val="0070C0"/>
                </a:solidFill>
              </a:rPr>
              <a:t>ε</a:t>
            </a:r>
            <a:endParaRPr lang="pt-BR" smtClean="0">
              <a:solidFill>
                <a:srgbClr val="0070C0"/>
              </a:solidFill>
            </a:endParaRPr>
          </a:p>
          <a:p>
            <a:pPr marL="0" indent="0">
              <a:buFont typeface="Arial" charset="0"/>
              <a:buNone/>
            </a:pPr>
            <a:r>
              <a:rPr lang="pt-BR" smtClean="0"/>
              <a:t>B → bB|b</a:t>
            </a:r>
          </a:p>
          <a:p>
            <a:pPr marL="0" indent="0">
              <a:buFont typeface="Arial" charset="0"/>
              <a:buNone/>
            </a:pPr>
            <a:r>
              <a:rPr lang="pt-BR" smtClean="0">
                <a:solidFill>
                  <a:srgbClr val="C00000"/>
                </a:solidFill>
              </a:rPr>
              <a:t>C</a:t>
            </a:r>
            <a:r>
              <a:rPr lang="pt-BR" smtClean="0"/>
              <a:t> → c</a:t>
            </a:r>
            <a:r>
              <a:rPr lang="pt-BR" smtClean="0">
                <a:solidFill>
                  <a:srgbClr val="C00000"/>
                </a:solidFill>
              </a:rPr>
              <a:t>C</a:t>
            </a:r>
            <a:r>
              <a:rPr lang="pt-BR" smtClean="0"/>
              <a:t>|</a:t>
            </a:r>
            <a:r>
              <a:rPr lang="el-GR" smtClean="0"/>
              <a:t>ε</a:t>
            </a:r>
            <a:r>
              <a:rPr lang="pt-BR" smtClean="0">
                <a:solidFill>
                  <a:srgbClr val="0070C0"/>
                </a:solidFill>
              </a:rPr>
              <a:t>|c</a:t>
            </a:r>
          </a:p>
          <a:p>
            <a:pPr marL="0" indent="0">
              <a:buFont typeface="Arial" charset="0"/>
              <a:buNone/>
            </a:pPr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09266-C826-4755-A9CE-388BAED794CA}" type="slidenum">
              <a:rPr lang="pt-BR"/>
              <a:pPr>
                <a:defRPr/>
              </a:pPr>
              <a:t>12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Eliminação Regras – </a:t>
            </a:r>
            <a:r>
              <a:rPr lang="el-GR" smtClean="0"/>
              <a:t>ε</a:t>
            </a:r>
            <a:r>
              <a:rPr lang="pt-BR" smtClean="0"/>
              <a:t> (exemplo 1)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solidFill>
                  <a:srgbClr val="C00000"/>
                </a:solidFill>
              </a:rPr>
              <a:t>S</a:t>
            </a:r>
            <a:r>
              <a:rPr lang="pt-BR" dirty="0" smtClean="0"/>
              <a:t> → </a:t>
            </a:r>
            <a:r>
              <a:rPr lang="pt-BR" dirty="0" smtClean="0">
                <a:solidFill>
                  <a:srgbClr val="C00000"/>
                </a:solidFill>
              </a:rPr>
              <a:t>ACA</a:t>
            </a:r>
            <a:r>
              <a:rPr lang="pt-BR" dirty="0" smtClean="0">
                <a:solidFill>
                  <a:srgbClr val="0070C0"/>
                </a:solidFill>
              </a:rPr>
              <a:t>|CA|AA|AC|A|C|</a:t>
            </a:r>
            <a:r>
              <a:rPr lang="el-GR" dirty="0">
                <a:solidFill>
                  <a:srgbClr val="0070C0"/>
                </a:solidFill>
              </a:rPr>
              <a:t>ε</a:t>
            </a:r>
            <a:r>
              <a:rPr lang="pt-BR" dirty="0">
                <a:solidFill>
                  <a:srgbClr val="0070C0"/>
                </a:solidFill>
              </a:rPr>
              <a:t> </a:t>
            </a:r>
            <a:endParaRPr lang="pt-BR" dirty="0" smtClean="0">
              <a:solidFill>
                <a:srgbClr val="0070C0"/>
              </a:solidFill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solidFill>
                  <a:srgbClr val="C00000"/>
                </a:solidFill>
              </a:rPr>
              <a:t>A</a:t>
            </a:r>
            <a:r>
              <a:rPr lang="pt-BR" dirty="0" smtClean="0"/>
              <a:t> → </a:t>
            </a:r>
            <a:r>
              <a:rPr lang="pt-BR" dirty="0" err="1" smtClean="0"/>
              <a:t>a</a:t>
            </a:r>
            <a:r>
              <a:rPr lang="pt-BR" dirty="0" err="1" smtClean="0">
                <a:solidFill>
                  <a:srgbClr val="C00000"/>
                </a:solidFill>
              </a:rPr>
              <a:t>A</a:t>
            </a:r>
            <a:r>
              <a:rPr lang="pt-BR" dirty="0" err="1" smtClean="0"/>
              <a:t>a|B|</a:t>
            </a:r>
            <a:r>
              <a:rPr lang="pt-BR" dirty="0" err="1" smtClean="0">
                <a:solidFill>
                  <a:srgbClr val="C00000"/>
                </a:solidFill>
              </a:rPr>
              <a:t>C</a:t>
            </a:r>
            <a:r>
              <a:rPr lang="pt-BR" dirty="0" err="1" smtClean="0">
                <a:solidFill>
                  <a:srgbClr val="0070C0"/>
                </a:solidFill>
              </a:rPr>
              <a:t>|aa</a:t>
            </a:r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|</a:t>
            </a:r>
            <a:r>
              <a:rPr lang="el-G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ε</a:t>
            </a:r>
            <a:endParaRPr lang="pt-BR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B → </a:t>
            </a:r>
            <a:r>
              <a:rPr lang="pt-BR" dirty="0" err="1" smtClean="0"/>
              <a:t>bB|b</a:t>
            </a:r>
            <a:endParaRPr lang="pt-BR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solidFill>
                  <a:srgbClr val="C00000"/>
                </a:solidFill>
              </a:rPr>
              <a:t>C</a:t>
            </a:r>
            <a:r>
              <a:rPr lang="pt-BR" dirty="0" smtClean="0"/>
              <a:t> → </a:t>
            </a:r>
            <a:r>
              <a:rPr lang="pt-BR" dirty="0" err="1" smtClean="0"/>
              <a:t>c</a:t>
            </a:r>
            <a:r>
              <a:rPr lang="pt-BR" dirty="0" err="1" smtClean="0">
                <a:solidFill>
                  <a:srgbClr val="C00000"/>
                </a:solidFill>
              </a:rPr>
              <a:t>C</a:t>
            </a:r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|</a:t>
            </a:r>
            <a:r>
              <a:rPr lang="el-G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ε</a:t>
            </a:r>
            <a:r>
              <a:rPr lang="pt-BR" dirty="0" smtClean="0">
                <a:solidFill>
                  <a:srgbClr val="0070C0"/>
                </a:solidFill>
              </a:rPr>
              <a:t>|c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Deleção das regras </a:t>
            </a:r>
            <a:r>
              <a:rPr lang="el-G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ε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pt-BR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menos S →</a:t>
            </a:r>
            <a:r>
              <a:rPr lang="el-GR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ε</a:t>
            </a:r>
            <a:endParaRPr lang="pt-BR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3A66B4-EDAA-424E-8BAE-65B752FC8B82}" type="slidenum">
              <a:rPr lang="pt-BR"/>
              <a:pPr>
                <a:defRPr/>
              </a:pPr>
              <a:t>13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Eliminação Regras – </a:t>
            </a:r>
            <a:r>
              <a:rPr lang="el-GR" smtClean="0"/>
              <a:t>ε</a:t>
            </a:r>
            <a:r>
              <a:rPr lang="pt-BR" smtClean="0"/>
              <a:t> (exemplo 1)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S → ACA|CA|AA|AC|A|C|</a:t>
            </a:r>
            <a:r>
              <a:rPr lang="el-GR" dirty="0"/>
              <a:t>ε</a:t>
            </a:r>
            <a:r>
              <a:rPr lang="pt-BR" dirty="0"/>
              <a:t> </a:t>
            </a:r>
            <a:endParaRPr lang="pt-BR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A → </a:t>
            </a:r>
            <a:r>
              <a:rPr lang="pt-BR" dirty="0" err="1" smtClean="0"/>
              <a:t>aAa|B|C|aa</a:t>
            </a:r>
            <a:endParaRPr lang="pt-BR" dirty="0" smtClean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B → </a:t>
            </a:r>
            <a:r>
              <a:rPr lang="pt-BR" dirty="0" err="1" smtClean="0"/>
              <a:t>bB|b</a:t>
            </a:r>
            <a:endParaRPr lang="pt-BR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C → </a:t>
            </a:r>
            <a:r>
              <a:rPr lang="pt-BR" dirty="0" err="1" smtClean="0"/>
              <a:t>cC|c</a:t>
            </a:r>
            <a:endParaRPr lang="pt-BR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Resultado</a:t>
            </a:r>
            <a:endParaRPr lang="pt-BR" b="1" u="sng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A05454-3B20-4FE0-A33F-5F3E13B17725}" type="slidenum">
              <a:rPr lang="pt-BR"/>
              <a:pPr>
                <a:defRPr/>
              </a:pPr>
              <a:t>14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Eliminação Regras – </a:t>
            </a:r>
            <a:r>
              <a:rPr lang="el-GR" smtClean="0"/>
              <a:t>ε</a:t>
            </a:r>
            <a:r>
              <a:rPr lang="pt-BR" smtClean="0"/>
              <a:t> (exemplo 2)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S → ABC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A → </a:t>
            </a:r>
            <a:r>
              <a:rPr lang="pt-BR" dirty="0" err="1" smtClean="0"/>
              <a:t>aA</a:t>
            </a:r>
            <a:r>
              <a:rPr lang="pt-BR" dirty="0" smtClean="0"/>
              <a:t>|</a:t>
            </a:r>
            <a:r>
              <a:rPr lang="el-GR" dirty="0" smtClean="0"/>
              <a:t>ε</a:t>
            </a:r>
            <a:endParaRPr lang="pt-BR" dirty="0" smtClean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B → </a:t>
            </a:r>
            <a:r>
              <a:rPr lang="pt-BR" dirty="0" err="1" smtClean="0"/>
              <a:t>bB</a:t>
            </a:r>
            <a:r>
              <a:rPr lang="pt-BR" dirty="0" smtClean="0"/>
              <a:t>|</a:t>
            </a:r>
            <a:r>
              <a:rPr lang="el-GR" dirty="0" smtClean="0"/>
              <a:t>ε</a:t>
            </a:r>
            <a:endParaRPr lang="pt-BR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C → </a:t>
            </a:r>
            <a:r>
              <a:rPr lang="pt-BR" dirty="0" err="1" smtClean="0"/>
              <a:t>cC</a:t>
            </a:r>
            <a:r>
              <a:rPr lang="pt-BR" dirty="0" smtClean="0"/>
              <a:t>|</a:t>
            </a:r>
            <a:r>
              <a:rPr lang="el-GR" dirty="0" smtClean="0"/>
              <a:t>ε</a:t>
            </a:r>
            <a:endParaRPr lang="pt-BR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B489F-A8ED-404E-AB73-8820645A7272}" type="slidenum">
              <a:rPr lang="pt-BR"/>
              <a:pPr>
                <a:defRPr/>
              </a:pPr>
              <a:t>15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Eliminação Regras – </a:t>
            </a:r>
            <a:r>
              <a:rPr lang="el-GR" smtClean="0"/>
              <a:t>ε</a:t>
            </a:r>
            <a:r>
              <a:rPr lang="pt-BR" smtClean="0"/>
              <a:t> (exemplo 2)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solidFill>
                  <a:srgbClr val="FF0000"/>
                </a:solidFill>
              </a:rPr>
              <a:t>S</a:t>
            </a:r>
            <a:r>
              <a:rPr lang="pt-BR" dirty="0" smtClean="0"/>
              <a:t> → </a:t>
            </a:r>
            <a:r>
              <a:rPr lang="pt-BR" dirty="0" smtClean="0">
                <a:solidFill>
                  <a:srgbClr val="FF0000"/>
                </a:solidFill>
              </a:rPr>
              <a:t>ABC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solidFill>
                  <a:srgbClr val="FF0000"/>
                </a:solidFill>
              </a:rPr>
              <a:t>A</a:t>
            </a:r>
            <a:r>
              <a:rPr lang="pt-BR" dirty="0" smtClean="0"/>
              <a:t> → </a:t>
            </a:r>
            <a:r>
              <a:rPr lang="pt-BR" dirty="0" err="1" smtClean="0"/>
              <a:t>a</a:t>
            </a:r>
            <a:r>
              <a:rPr lang="pt-BR" dirty="0" err="1" smtClean="0">
                <a:solidFill>
                  <a:srgbClr val="FF0000"/>
                </a:solidFill>
              </a:rPr>
              <a:t>A</a:t>
            </a:r>
            <a:r>
              <a:rPr lang="pt-BR" dirty="0" smtClean="0"/>
              <a:t>|</a:t>
            </a:r>
            <a:r>
              <a:rPr lang="el-GR" dirty="0" smtClean="0"/>
              <a:t>ε</a:t>
            </a:r>
            <a:endParaRPr lang="pt-BR" dirty="0" smtClean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solidFill>
                  <a:srgbClr val="FF0000"/>
                </a:solidFill>
              </a:rPr>
              <a:t>B</a:t>
            </a:r>
            <a:r>
              <a:rPr lang="pt-BR" dirty="0" smtClean="0"/>
              <a:t> → </a:t>
            </a:r>
            <a:r>
              <a:rPr lang="pt-BR" dirty="0" err="1" smtClean="0"/>
              <a:t>b</a:t>
            </a:r>
            <a:r>
              <a:rPr lang="pt-BR" dirty="0" err="1" smtClean="0">
                <a:solidFill>
                  <a:srgbClr val="FF0000"/>
                </a:solidFill>
              </a:rPr>
              <a:t>B</a:t>
            </a:r>
            <a:r>
              <a:rPr lang="pt-BR" dirty="0" smtClean="0"/>
              <a:t>|</a:t>
            </a:r>
            <a:r>
              <a:rPr lang="el-GR" dirty="0" smtClean="0"/>
              <a:t>ε</a:t>
            </a:r>
            <a:endParaRPr lang="pt-BR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solidFill>
                  <a:srgbClr val="FF0000"/>
                </a:solidFill>
              </a:rPr>
              <a:t>C</a:t>
            </a:r>
            <a:r>
              <a:rPr lang="pt-BR" dirty="0" smtClean="0"/>
              <a:t> → </a:t>
            </a:r>
            <a:r>
              <a:rPr lang="pt-BR" dirty="0" err="1" smtClean="0"/>
              <a:t>c</a:t>
            </a:r>
            <a:r>
              <a:rPr lang="pt-BR" dirty="0" err="1" smtClean="0">
                <a:solidFill>
                  <a:srgbClr val="FF0000"/>
                </a:solidFill>
              </a:rPr>
              <a:t>C</a:t>
            </a:r>
            <a:r>
              <a:rPr lang="pt-BR" dirty="0" smtClean="0"/>
              <a:t>|</a:t>
            </a:r>
            <a:r>
              <a:rPr lang="el-GR" dirty="0" smtClean="0"/>
              <a:t>ε</a:t>
            </a:r>
            <a:endParaRPr lang="pt-BR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>
                <a:solidFill>
                  <a:srgbClr val="FF0000"/>
                </a:solidFill>
              </a:rPr>
              <a:t>Variáveis Anuláveis: NULL={A,B,C,S}.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0985A-00C1-4B8C-9296-CA65ADC9EE77}" type="slidenum">
              <a:rPr lang="pt-BR"/>
              <a:pPr>
                <a:defRPr/>
              </a:pPr>
              <a:t>16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Eliminação Regras – </a:t>
            </a:r>
            <a:r>
              <a:rPr lang="el-GR" smtClean="0"/>
              <a:t>ε</a:t>
            </a:r>
            <a:r>
              <a:rPr lang="pt-BR" smtClean="0"/>
              <a:t> (exemplo 2)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solidFill>
                  <a:srgbClr val="FF0000"/>
                </a:solidFill>
              </a:rPr>
              <a:t>S</a:t>
            </a:r>
            <a:r>
              <a:rPr lang="pt-BR" dirty="0" smtClean="0"/>
              <a:t> → </a:t>
            </a:r>
            <a:r>
              <a:rPr lang="pt-BR" dirty="0" smtClean="0">
                <a:solidFill>
                  <a:srgbClr val="FF0000"/>
                </a:solidFill>
              </a:rPr>
              <a:t>ABC</a:t>
            </a:r>
            <a:r>
              <a:rPr lang="pt-BR" dirty="0" smtClean="0">
                <a:solidFill>
                  <a:schemeClr val="accent1"/>
                </a:solidFill>
              </a:rPr>
              <a:t>|</a:t>
            </a:r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  <a:r>
              <a:rPr lang="pt-BR" dirty="0" smtClean="0">
                <a:solidFill>
                  <a:schemeClr val="accent1"/>
                </a:solidFill>
              </a:rPr>
              <a:t>BC|A</a:t>
            </a:r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</a:t>
            </a:r>
            <a:r>
              <a:rPr lang="pt-BR" dirty="0" smtClean="0">
                <a:solidFill>
                  <a:schemeClr val="accent1"/>
                </a:solidFill>
              </a:rPr>
              <a:t>C|AB</a:t>
            </a:r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  <a:r>
              <a:rPr lang="pt-BR" dirty="0" smtClean="0">
                <a:solidFill>
                  <a:schemeClr val="accent1"/>
                </a:solidFill>
              </a:rPr>
              <a:t>|A</a:t>
            </a:r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BC</a:t>
            </a:r>
            <a:r>
              <a:rPr lang="pt-BR" dirty="0" smtClean="0">
                <a:solidFill>
                  <a:schemeClr val="accent1"/>
                </a:solidFill>
              </a:rPr>
              <a:t>|</a:t>
            </a:r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  <a:r>
              <a:rPr lang="pt-BR" dirty="0" smtClean="0">
                <a:solidFill>
                  <a:schemeClr val="accent1"/>
                </a:solidFill>
              </a:rPr>
              <a:t>B</a:t>
            </a:r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  <a:r>
              <a:rPr lang="pt-BR" dirty="0" smtClean="0">
                <a:solidFill>
                  <a:schemeClr val="accent1"/>
                </a:solidFill>
              </a:rPr>
              <a:t>|</a:t>
            </a:r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AB</a:t>
            </a:r>
            <a:r>
              <a:rPr lang="pt-BR" dirty="0" smtClean="0">
                <a:solidFill>
                  <a:schemeClr val="accent1"/>
                </a:solidFill>
              </a:rPr>
              <a:t>C|</a:t>
            </a:r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ABC</a:t>
            </a:r>
            <a:r>
              <a:rPr lang="el-GR" dirty="0" smtClean="0">
                <a:solidFill>
                  <a:schemeClr val="accent1"/>
                </a:solidFill>
              </a:rPr>
              <a:t>ε</a:t>
            </a:r>
            <a:endParaRPr lang="pt-BR" dirty="0" smtClean="0">
              <a:solidFill>
                <a:schemeClr val="accent1"/>
              </a:solidFill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solidFill>
                  <a:srgbClr val="FF0000"/>
                </a:solidFill>
              </a:rPr>
              <a:t>A</a:t>
            </a:r>
            <a:r>
              <a:rPr lang="pt-BR" dirty="0" smtClean="0"/>
              <a:t> → </a:t>
            </a:r>
            <a:r>
              <a:rPr lang="pt-BR" dirty="0" err="1" smtClean="0"/>
              <a:t>a</a:t>
            </a:r>
            <a:r>
              <a:rPr lang="pt-BR" dirty="0" err="1" smtClean="0">
                <a:solidFill>
                  <a:srgbClr val="FF0000"/>
                </a:solidFill>
              </a:rPr>
              <a:t>A</a:t>
            </a:r>
            <a:r>
              <a:rPr lang="pt-BR" dirty="0" smtClean="0"/>
              <a:t>|</a:t>
            </a:r>
            <a:r>
              <a:rPr lang="el-GR" dirty="0" smtClean="0"/>
              <a:t>ε</a:t>
            </a:r>
            <a:r>
              <a:rPr lang="pt-BR" dirty="0" smtClean="0">
                <a:solidFill>
                  <a:schemeClr val="accent1"/>
                </a:solidFill>
              </a:rPr>
              <a:t>|</a:t>
            </a:r>
            <a:r>
              <a:rPr lang="pt-BR" dirty="0" err="1">
                <a:solidFill>
                  <a:schemeClr val="accent1"/>
                </a:solidFill>
              </a:rPr>
              <a:t>a</a:t>
            </a:r>
            <a:r>
              <a:rPr lang="pt-BR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  <a:endParaRPr lang="pt-BR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solidFill>
                  <a:srgbClr val="FF0000"/>
                </a:solidFill>
              </a:rPr>
              <a:t>B</a:t>
            </a:r>
            <a:r>
              <a:rPr lang="pt-BR" dirty="0" smtClean="0"/>
              <a:t> → </a:t>
            </a:r>
            <a:r>
              <a:rPr lang="pt-BR" dirty="0" err="1" smtClean="0"/>
              <a:t>b</a:t>
            </a:r>
            <a:r>
              <a:rPr lang="pt-BR" dirty="0" err="1" smtClean="0">
                <a:solidFill>
                  <a:srgbClr val="FF0000"/>
                </a:solidFill>
              </a:rPr>
              <a:t>B</a:t>
            </a:r>
            <a:r>
              <a:rPr lang="pt-BR" dirty="0" smtClean="0"/>
              <a:t>|</a:t>
            </a:r>
            <a:r>
              <a:rPr lang="el-GR" dirty="0" smtClean="0"/>
              <a:t>ε</a:t>
            </a:r>
            <a:r>
              <a:rPr lang="pt-BR" dirty="0" smtClean="0">
                <a:solidFill>
                  <a:schemeClr val="accent1"/>
                </a:solidFill>
              </a:rPr>
              <a:t>|</a:t>
            </a:r>
            <a:r>
              <a:rPr lang="pt-BR" dirty="0" err="1">
                <a:solidFill>
                  <a:schemeClr val="accent1"/>
                </a:solidFill>
              </a:rPr>
              <a:t>b</a:t>
            </a:r>
            <a:r>
              <a:rPr lang="pt-BR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</a:t>
            </a:r>
            <a:endParaRPr lang="pt-BR" dirty="0" smtClean="0">
              <a:solidFill>
                <a:schemeClr val="accent1"/>
              </a:solidFill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solidFill>
                  <a:srgbClr val="FF0000"/>
                </a:solidFill>
              </a:rPr>
              <a:t>C</a:t>
            </a:r>
            <a:r>
              <a:rPr lang="pt-BR" dirty="0" smtClean="0"/>
              <a:t> → </a:t>
            </a:r>
            <a:r>
              <a:rPr lang="pt-BR" dirty="0" err="1" smtClean="0"/>
              <a:t>c</a:t>
            </a:r>
            <a:r>
              <a:rPr lang="pt-BR" dirty="0" err="1" smtClean="0">
                <a:solidFill>
                  <a:srgbClr val="FF0000"/>
                </a:solidFill>
              </a:rPr>
              <a:t>C</a:t>
            </a:r>
            <a:r>
              <a:rPr lang="pt-BR" dirty="0" smtClean="0"/>
              <a:t>|</a:t>
            </a:r>
            <a:r>
              <a:rPr lang="el-GR" dirty="0" smtClean="0"/>
              <a:t>ε</a:t>
            </a:r>
            <a:r>
              <a:rPr lang="pt-BR" dirty="0" smtClean="0">
                <a:solidFill>
                  <a:schemeClr val="accent1"/>
                </a:solidFill>
              </a:rPr>
              <a:t>|</a:t>
            </a:r>
            <a:r>
              <a:rPr lang="pt-BR" dirty="0" err="1" smtClean="0">
                <a:solidFill>
                  <a:schemeClr val="accent1"/>
                </a:solidFill>
              </a:rPr>
              <a:t>c</a:t>
            </a:r>
            <a:r>
              <a:rPr lang="pt-B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  <a:endParaRPr lang="pt-BR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Adição de regras em que a ocorrência de variáveis anuláveis são reduzidas</a:t>
            </a:r>
            <a:endParaRPr lang="pt-BR" dirty="0" smtClean="0">
              <a:solidFill>
                <a:schemeClr val="accent1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0EDC4A-4733-4466-B370-7961D302C1EB}" type="slidenum">
              <a:rPr lang="pt-BR"/>
              <a:pPr>
                <a:defRPr/>
              </a:pPr>
              <a:t>17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Eliminação Regras – </a:t>
            </a:r>
            <a:r>
              <a:rPr lang="el-GR" smtClean="0"/>
              <a:t>ε</a:t>
            </a:r>
            <a:r>
              <a:rPr lang="pt-BR" smtClean="0"/>
              <a:t> (exemplo 2)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solidFill>
                  <a:srgbClr val="FF0000"/>
                </a:solidFill>
              </a:rPr>
              <a:t>S</a:t>
            </a:r>
            <a:r>
              <a:rPr lang="pt-BR" dirty="0" smtClean="0"/>
              <a:t> → </a:t>
            </a:r>
            <a:r>
              <a:rPr lang="pt-BR" dirty="0" smtClean="0">
                <a:solidFill>
                  <a:srgbClr val="FF0000"/>
                </a:solidFill>
              </a:rPr>
              <a:t>ABC</a:t>
            </a:r>
            <a:r>
              <a:rPr lang="pt-BR" dirty="0" smtClean="0">
                <a:solidFill>
                  <a:schemeClr val="accent1"/>
                </a:solidFill>
              </a:rPr>
              <a:t>|BC|AC|AB|A|B|C|</a:t>
            </a:r>
            <a:r>
              <a:rPr lang="el-GR" dirty="0" smtClean="0">
                <a:solidFill>
                  <a:schemeClr val="accent1"/>
                </a:solidFill>
              </a:rPr>
              <a:t>ε</a:t>
            </a:r>
            <a:endParaRPr lang="pt-BR" dirty="0" smtClean="0">
              <a:solidFill>
                <a:schemeClr val="accent1"/>
              </a:solidFill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solidFill>
                  <a:srgbClr val="FF0000"/>
                </a:solidFill>
              </a:rPr>
              <a:t>A</a:t>
            </a:r>
            <a:r>
              <a:rPr lang="pt-BR" dirty="0" smtClean="0"/>
              <a:t> → </a:t>
            </a:r>
            <a:r>
              <a:rPr lang="pt-BR" dirty="0" err="1" smtClean="0"/>
              <a:t>a</a:t>
            </a:r>
            <a:r>
              <a:rPr lang="pt-BR" dirty="0" err="1" smtClean="0">
                <a:solidFill>
                  <a:srgbClr val="FF0000"/>
                </a:solidFill>
              </a:rPr>
              <a:t>A</a:t>
            </a:r>
            <a:r>
              <a:rPr lang="pt-BR" dirty="0" smtClean="0"/>
              <a:t>|</a:t>
            </a:r>
            <a:r>
              <a:rPr lang="el-GR" dirty="0" smtClean="0"/>
              <a:t>ε</a:t>
            </a:r>
            <a:r>
              <a:rPr lang="pt-BR" dirty="0" smtClean="0">
                <a:solidFill>
                  <a:schemeClr val="accent1"/>
                </a:solidFill>
              </a:rPr>
              <a:t>|a</a:t>
            </a:r>
            <a:endParaRPr lang="pt-BR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solidFill>
                  <a:srgbClr val="FF0000"/>
                </a:solidFill>
              </a:rPr>
              <a:t>B</a:t>
            </a:r>
            <a:r>
              <a:rPr lang="pt-BR" dirty="0" smtClean="0"/>
              <a:t> → </a:t>
            </a:r>
            <a:r>
              <a:rPr lang="pt-BR" dirty="0" err="1" smtClean="0"/>
              <a:t>b</a:t>
            </a:r>
            <a:r>
              <a:rPr lang="pt-BR" dirty="0" err="1" smtClean="0">
                <a:solidFill>
                  <a:srgbClr val="FF0000"/>
                </a:solidFill>
              </a:rPr>
              <a:t>B</a:t>
            </a:r>
            <a:r>
              <a:rPr lang="pt-BR" dirty="0" smtClean="0"/>
              <a:t>|</a:t>
            </a:r>
            <a:r>
              <a:rPr lang="el-GR" dirty="0" smtClean="0"/>
              <a:t>ε</a:t>
            </a:r>
            <a:r>
              <a:rPr lang="pt-BR" dirty="0" smtClean="0">
                <a:solidFill>
                  <a:schemeClr val="accent1"/>
                </a:solidFill>
              </a:rPr>
              <a:t>|b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solidFill>
                  <a:srgbClr val="FF0000"/>
                </a:solidFill>
              </a:rPr>
              <a:t>C</a:t>
            </a:r>
            <a:r>
              <a:rPr lang="pt-BR" dirty="0" smtClean="0"/>
              <a:t> → </a:t>
            </a:r>
            <a:r>
              <a:rPr lang="pt-BR" dirty="0" err="1" smtClean="0"/>
              <a:t>c</a:t>
            </a:r>
            <a:r>
              <a:rPr lang="pt-BR" dirty="0" err="1" smtClean="0">
                <a:solidFill>
                  <a:srgbClr val="FF0000"/>
                </a:solidFill>
              </a:rPr>
              <a:t>C</a:t>
            </a:r>
            <a:r>
              <a:rPr lang="pt-BR" dirty="0" smtClean="0"/>
              <a:t>|</a:t>
            </a:r>
            <a:r>
              <a:rPr lang="el-GR" dirty="0" smtClean="0"/>
              <a:t>ε</a:t>
            </a:r>
            <a:r>
              <a:rPr lang="pt-BR" dirty="0" smtClean="0">
                <a:solidFill>
                  <a:schemeClr val="accent1"/>
                </a:solidFill>
              </a:rPr>
              <a:t>|c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F3A6D1-9976-48B8-BDF0-B9E8D8464F00}" type="slidenum">
              <a:rPr lang="pt-BR"/>
              <a:pPr>
                <a:defRPr/>
              </a:pPr>
              <a:t>18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Eliminação Regras – </a:t>
            </a:r>
            <a:r>
              <a:rPr lang="el-GR" smtClean="0"/>
              <a:t>ε</a:t>
            </a:r>
            <a:r>
              <a:rPr lang="pt-BR" smtClean="0"/>
              <a:t> (exemplo 2)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solidFill>
                  <a:srgbClr val="FF0000"/>
                </a:solidFill>
              </a:rPr>
              <a:t>S</a:t>
            </a:r>
            <a:r>
              <a:rPr lang="pt-BR" dirty="0" smtClean="0"/>
              <a:t> → </a:t>
            </a:r>
            <a:r>
              <a:rPr lang="pt-BR" dirty="0" smtClean="0">
                <a:solidFill>
                  <a:srgbClr val="FF0000"/>
                </a:solidFill>
              </a:rPr>
              <a:t>ABC</a:t>
            </a:r>
            <a:r>
              <a:rPr lang="pt-BR" dirty="0" smtClean="0">
                <a:solidFill>
                  <a:schemeClr val="accent1"/>
                </a:solidFill>
              </a:rPr>
              <a:t>|BC|AC|AB|A|B|C|</a:t>
            </a:r>
            <a:r>
              <a:rPr lang="el-GR" dirty="0" smtClean="0">
                <a:solidFill>
                  <a:schemeClr val="accent1"/>
                </a:solidFill>
              </a:rPr>
              <a:t>ε</a:t>
            </a:r>
            <a:endParaRPr lang="pt-BR" dirty="0" smtClean="0">
              <a:solidFill>
                <a:schemeClr val="accent1"/>
              </a:solidFill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solidFill>
                  <a:srgbClr val="FF0000"/>
                </a:solidFill>
              </a:rPr>
              <a:t>A</a:t>
            </a:r>
            <a:r>
              <a:rPr lang="pt-BR" dirty="0" smtClean="0"/>
              <a:t> → </a:t>
            </a:r>
            <a:r>
              <a:rPr lang="pt-BR" dirty="0" err="1" smtClean="0"/>
              <a:t>a</a:t>
            </a:r>
            <a:r>
              <a:rPr lang="pt-BR" dirty="0" err="1" smtClean="0">
                <a:solidFill>
                  <a:srgbClr val="FF0000"/>
                </a:solidFill>
              </a:rPr>
              <a:t>A</a:t>
            </a:r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|</a:t>
            </a:r>
            <a:r>
              <a:rPr lang="el-G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ε</a:t>
            </a:r>
            <a:r>
              <a:rPr lang="pt-BR" dirty="0" smtClean="0">
                <a:solidFill>
                  <a:schemeClr val="accent1"/>
                </a:solidFill>
              </a:rPr>
              <a:t>|a</a:t>
            </a:r>
            <a:endParaRPr lang="pt-BR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solidFill>
                  <a:srgbClr val="FF0000"/>
                </a:solidFill>
              </a:rPr>
              <a:t>B</a:t>
            </a:r>
            <a:r>
              <a:rPr lang="pt-BR" dirty="0" smtClean="0"/>
              <a:t> → </a:t>
            </a:r>
            <a:r>
              <a:rPr lang="pt-BR" dirty="0" err="1" smtClean="0"/>
              <a:t>b</a:t>
            </a:r>
            <a:r>
              <a:rPr lang="pt-BR" dirty="0" err="1" smtClean="0">
                <a:solidFill>
                  <a:srgbClr val="FF0000"/>
                </a:solidFill>
              </a:rPr>
              <a:t>B</a:t>
            </a:r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|</a:t>
            </a:r>
            <a:r>
              <a:rPr lang="el-G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ε</a:t>
            </a:r>
            <a:r>
              <a:rPr lang="pt-BR" dirty="0" smtClean="0">
                <a:solidFill>
                  <a:schemeClr val="accent1"/>
                </a:solidFill>
              </a:rPr>
              <a:t>|b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solidFill>
                  <a:srgbClr val="FF0000"/>
                </a:solidFill>
              </a:rPr>
              <a:t>C</a:t>
            </a:r>
            <a:r>
              <a:rPr lang="pt-BR" dirty="0" smtClean="0"/>
              <a:t> → </a:t>
            </a:r>
            <a:r>
              <a:rPr lang="pt-BR" dirty="0" err="1" smtClean="0"/>
              <a:t>c</a:t>
            </a:r>
            <a:r>
              <a:rPr lang="pt-BR" dirty="0" err="1" smtClean="0">
                <a:solidFill>
                  <a:srgbClr val="FF0000"/>
                </a:solidFill>
              </a:rPr>
              <a:t>C</a:t>
            </a:r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|</a:t>
            </a:r>
            <a:r>
              <a:rPr lang="el-G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ε</a:t>
            </a:r>
            <a:r>
              <a:rPr lang="pt-BR" dirty="0" smtClean="0">
                <a:solidFill>
                  <a:schemeClr val="accent1"/>
                </a:solidFill>
              </a:rPr>
              <a:t>|c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>
              <a:solidFill>
                <a:schemeClr val="accent1"/>
              </a:solidFill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Deleção das regras </a:t>
            </a:r>
            <a:r>
              <a:rPr lang="el-G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ε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pt-BR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menos S →</a:t>
            </a:r>
            <a:r>
              <a:rPr lang="el-GR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l-G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ε</a:t>
            </a:r>
            <a:endParaRPr lang="pt-BR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BE4F9-A864-4BF8-8AD7-E9ADB79E4560}" type="slidenum">
              <a:rPr lang="pt-BR"/>
              <a:pPr>
                <a:defRPr/>
              </a:pPr>
              <a:t>19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Eliminação da Recursão sobre S (exemplo)</a:t>
            </a:r>
            <a:endParaRPr lang="pt-BR" dirty="0"/>
          </a:p>
        </p:txBody>
      </p:sp>
      <p:sp>
        <p:nvSpPr>
          <p:cNvPr id="15362" name="Espaço Reservado para Conteúdo 2"/>
          <p:cNvSpPr>
            <a:spLocks noGrp="1"/>
          </p:cNvSpPr>
          <p:nvPr>
            <p:ph idx="1"/>
          </p:nvPr>
        </p:nvSpPr>
        <p:spPr>
          <a:xfrm>
            <a:off x="1476375" y="1600200"/>
            <a:ext cx="7210425" cy="45259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pt-BR" smtClean="0"/>
          </a:p>
          <a:p>
            <a:pPr marL="0" indent="0">
              <a:buFont typeface="Arial" charset="0"/>
              <a:buNone/>
            </a:pPr>
            <a:r>
              <a:rPr lang="pt-BR" smtClean="0"/>
              <a:t>S → Sa</a:t>
            </a:r>
          </a:p>
          <a:p>
            <a:pPr marL="0" indent="0">
              <a:buFont typeface="Arial" charset="0"/>
              <a:buNone/>
            </a:pPr>
            <a:r>
              <a:rPr lang="pt-BR" smtClean="0"/>
              <a:t>S → aS</a:t>
            </a:r>
          </a:p>
          <a:p>
            <a:pPr marL="0" indent="0">
              <a:buFont typeface="Arial" charset="0"/>
              <a:buNone/>
            </a:pPr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4C97D-0AB3-46F2-B8AB-D180C0402481}" type="slidenum">
              <a:rPr lang="pt-BR"/>
              <a:pPr>
                <a:defRPr/>
              </a:pPr>
              <a:t>2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Eliminação Regras – </a:t>
            </a:r>
            <a:r>
              <a:rPr lang="el-GR" smtClean="0"/>
              <a:t>ε</a:t>
            </a:r>
            <a:r>
              <a:rPr lang="pt-BR" smtClean="0"/>
              <a:t> (exemplo 2)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S → ABC|BC|AC|AB|A|B|C|</a:t>
            </a:r>
            <a:r>
              <a:rPr lang="el-GR" dirty="0" smtClean="0"/>
              <a:t>ε</a:t>
            </a:r>
            <a:endParaRPr lang="pt-BR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A → </a:t>
            </a:r>
            <a:r>
              <a:rPr lang="pt-BR" dirty="0" err="1" smtClean="0"/>
              <a:t>aA|a</a:t>
            </a:r>
            <a:endParaRPr lang="pt-BR" dirty="0" smtClean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B → </a:t>
            </a:r>
            <a:r>
              <a:rPr lang="pt-BR" dirty="0" err="1" smtClean="0"/>
              <a:t>bB|b</a:t>
            </a:r>
            <a:endParaRPr lang="pt-BR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C → </a:t>
            </a:r>
            <a:r>
              <a:rPr lang="pt-BR" dirty="0" err="1" smtClean="0"/>
              <a:t>cC|c</a:t>
            </a:r>
            <a:endParaRPr lang="pt-BR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Resultado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0FF4C9-5186-4D10-9D04-A70779667370}" type="slidenum">
              <a:rPr lang="pt-BR"/>
              <a:pPr>
                <a:defRPr/>
              </a:pPr>
              <a:t>20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Regra Unitária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	A </a:t>
            </a:r>
            <a:r>
              <a:rPr lang="pt-BR" dirty="0"/>
              <a:t>→ </a:t>
            </a:r>
            <a:r>
              <a:rPr lang="pt-BR" dirty="0" smtClean="0"/>
              <a:t>B  (renomear uma variável)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 smtClean="0"/>
              <a:t>Adicionar </a:t>
            </a:r>
            <a:r>
              <a:rPr lang="pt-BR" dirty="0"/>
              <a:t>A → </a:t>
            </a:r>
            <a:r>
              <a:rPr lang="pt-BR" i="1" dirty="0" smtClean="0"/>
              <a:t>w</a:t>
            </a:r>
            <a:r>
              <a:rPr lang="pt-BR" dirty="0" smtClean="0"/>
              <a:t> para cada B </a:t>
            </a:r>
            <a:r>
              <a:rPr lang="pt-BR" dirty="0"/>
              <a:t>→ </a:t>
            </a:r>
            <a:r>
              <a:rPr lang="pt-BR" i="1" dirty="0" smtClean="0"/>
              <a:t>w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 smtClean="0"/>
              <a:t>Remover </a:t>
            </a:r>
            <a:r>
              <a:rPr lang="pt-BR" dirty="0"/>
              <a:t>A → </a:t>
            </a:r>
            <a:r>
              <a:rPr lang="pt-BR" dirty="0" smtClean="0"/>
              <a:t>B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2D35-A3AC-4330-BD7F-EF31EC00276B}" type="slidenum">
              <a:rPr lang="pt-BR"/>
              <a:pPr>
                <a:defRPr/>
              </a:pPr>
              <a:t>21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Regra Unitária em Cadeia</a:t>
            </a:r>
          </a:p>
        </p:txBody>
      </p:sp>
      <p:sp>
        <p:nvSpPr>
          <p:cNvPr id="3" name="Espaço Reservado para Conteúdo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1852" t="-2830"/>
            </a:stretch>
          </a:blipFill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105A0F-A560-4B1F-8236-C61100AA75E2}" type="slidenum">
              <a:rPr lang="pt-BR"/>
              <a:pPr>
                <a:defRPr/>
              </a:pPr>
              <a:t>22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Eliminação de Regras em cadeia (exemplo 1)</a:t>
            </a:r>
            <a:endParaRPr lang="pt-BR" dirty="0"/>
          </a:p>
        </p:txBody>
      </p:sp>
      <p:sp>
        <p:nvSpPr>
          <p:cNvPr id="36866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pt-BR" smtClean="0"/>
              <a:t>A → aA|a|B</a:t>
            </a:r>
          </a:p>
          <a:p>
            <a:pPr marL="0" indent="0">
              <a:buFont typeface="Arial" charset="0"/>
              <a:buNone/>
            </a:pPr>
            <a:r>
              <a:rPr lang="pt-BR" smtClean="0"/>
              <a:t>B → bB|b|c</a:t>
            </a:r>
          </a:p>
          <a:p>
            <a:pPr marL="0" indent="0">
              <a:buFont typeface="Arial" charset="0"/>
              <a:buNone/>
            </a:pPr>
            <a:endParaRPr lang="pt-BR" smtClean="0"/>
          </a:p>
          <a:p>
            <a:pPr marL="0" indent="0">
              <a:buFont typeface="Arial" charset="0"/>
              <a:buNone/>
            </a:pPr>
            <a:r>
              <a:rPr lang="pt-BR" smtClean="0"/>
              <a:t>CHAIN(A) = {A,B}</a:t>
            </a:r>
          </a:p>
          <a:p>
            <a:pPr marL="0" indent="0">
              <a:buFont typeface="Arial" charset="0"/>
              <a:buNone/>
            </a:pPr>
            <a:r>
              <a:rPr lang="pt-BR" smtClean="0"/>
              <a:t>CHAIN(B) = {B}</a:t>
            </a:r>
          </a:p>
          <a:p>
            <a:pPr marL="0" indent="0">
              <a:buFont typeface="Arial" charset="0"/>
              <a:buNone/>
            </a:pPr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B6C873-D604-49A9-B769-CC1221BC6826}" type="slidenum">
              <a:rPr lang="pt-BR"/>
              <a:pPr>
                <a:defRPr/>
              </a:pPr>
              <a:t>23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Eliminação de Regras em cadeia (exemplo 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A → </a:t>
            </a:r>
            <a:r>
              <a:rPr lang="pt-BR" dirty="0" err="1" smtClean="0"/>
              <a:t>aA|a</a:t>
            </a:r>
            <a:r>
              <a:rPr lang="pt-B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|B</a:t>
            </a:r>
            <a:r>
              <a:rPr lang="pt-BR" dirty="0" err="1" smtClean="0">
                <a:solidFill>
                  <a:schemeClr val="accent1"/>
                </a:solidFill>
              </a:rPr>
              <a:t>|bB|b|c</a:t>
            </a:r>
            <a:endParaRPr lang="pt-BR" dirty="0" smtClean="0">
              <a:solidFill>
                <a:schemeClr val="accent1"/>
              </a:solidFill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B → </a:t>
            </a:r>
            <a:r>
              <a:rPr lang="pt-BR" dirty="0" err="1" smtClean="0"/>
              <a:t>bB|b|c</a:t>
            </a:r>
            <a:endParaRPr lang="pt-BR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solidFill>
                  <a:schemeClr val="accent1"/>
                </a:solidFill>
              </a:rPr>
              <a:t>Adiciona A → </a:t>
            </a:r>
            <a:r>
              <a:rPr lang="pt-BR" i="1" dirty="0" smtClean="0">
                <a:solidFill>
                  <a:schemeClr val="accent1"/>
                </a:solidFill>
              </a:rPr>
              <a:t>w</a:t>
            </a:r>
            <a:r>
              <a:rPr lang="pt-BR" dirty="0" smtClean="0">
                <a:solidFill>
                  <a:schemeClr val="accent1"/>
                </a:solidFill>
              </a:rPr>
              <a:t> para cada regra B → </a:t>
            </a:r>
            <a:r>
              <a:rPr lang="pt-BR" i="1" dirty="0" smtClean="0">
                <a:solidFill>
                  <a:schemeClr val="accent1"/>
                </a:solidFill>
              </a:rPr>
              <a:t>w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Remover A → B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697D02-2CD0-4EB2-8790-701D4AA16525}" type="slidenum">
              <a:rPr lang="pt-BR"/>
              <a:pPr>
                <a:defRPr/>
              </a:pPr>
              <a:t>24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Eliminação de Regras em cadeia (exemplo 1)</a:t>
            </a:r>
            <a:endParaRPr lang="pt-BR" dirty="0"/>
          </a:p>
        </p:txBody>
      </p:sp>
      <p:sp>
        <p:nvSpPr>
          <p:cNvPr id="38914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pt-BR" smtClean="0"/>
              <a:t>A → aA|a|bB|b|c</a:t>
            </a:r>
          </a:p>
          <a:p>
            <a:pPr marL="0" indent="0">
              <a:buFont typeface="Arial" charset="0"/>
              <a:buNone/>
            </a:pPr>
            <a:r>
              <a:rPr lang="pt-BR" smtClean="0"/>
              <a:t>B → bB|b|c</a:t>
            </a:r>
          </a:p>
          <a:p>
            <a:pPr marL="0" indent="0">
              <a:buFont typeface="Arial" charset="0"/>
              <a:buNone/>
            </a:pPr>
            <a:endParaRPr lang="pt-BR" smtClean="0"/>
          </a:p>
          <a:p>
            <a:pPr marL="0" indent="0">
              <a:buFont typeface="Arial" charset="0"/>
              <a:buNone/>
            </a:pPr>
            <a:r>
              <a:rPr lang="pt-BR" smtClean="0"/>
              <a:t>Resultado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119BC-5105-4433-B4B4-6E00A5A05601}" type="slidenum">
              <a:rPr lang="pt-BR"/>
              <a:pPr>
                <a:defRPr/>
              </a:pPr>
              <a:t>25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Eliminação de Regras em cadeia (exemplo 2)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F1B4DB-AE83-489E-8F54-FCFF74F3E7E8}" type="slidenum">
              <a:rPr lang="pt-BR"/>
              <a:pPr>
                <a:defRPr/>
              </a:pPr>
              <a:t>26</a:t>
            </a:fld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S → ACA|CA|AA|AC|A|C|</a:t>
            </a:r>
            <a:r>
              <a:rPr lang="el-GR" dirty="0" smtClean="0"/>
              <a:t>ε</a:t>
            </a:r>
            <a:endParaRPr lang="pt-BR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A → </a:t>
            </a:r>
            <a:r>
              <a:rPr lang="pt-BR" dirty="0" err="1" smtClean="0"/>
              <a:t>aAa|B|C|aa</a:t>
            </a:r>
            <a:endParaRPr lang="pt-BR" dirty="0" smtClean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B → </a:t>
            </a:r>
            <a:r>
              <a:rPr lang="pt-BR" dirty="0" err="1" smtClean="0"/>
              <a:t>bB|b</a:t>
            </a:r>
            <a:endParaRPr lang="pt-BR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C → </a:t>
            </a:r>
            <a:r>
              <a:rPr lang="pt-BR" dirty="0" err="1" smtClean="0"/>
              <a:t>cC|c</a:t>
            </a:r>
            <a:endParaRPr lang="pt-BR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CHAIN(C</a:t>
            </a:r>
            <a:r>
              <a:rPr lang="pt-BR" dirty="0"/>
              <a:t>)={</a:t>
            </a:r>
            <a:r>
              <a:rPr lang="pt-BR" dirty="0" smtClean="0"/>
              <a:t>C}		CHAIN(B</a:t>
            </a:r>
            <a:r>
              <a:rPr lang="pt-BR" dirty="0"/>
              <a:t>)={B}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/>
              <a:t>CHAIN(A)={</a:t>
            </a:r>
            <a:r>
              <a:rPr lang="pt-BR" dirty="0" smtClean="0"/>
              <a:t>A,B,C}	CHAIN(S)={S,A,B,C}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Eliminação de Regras em cadeia (exemplo 2)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E65D7D-18D5-44B2-B07E-FFD4F7CCD9BE}" type="slidenum">
              <a:rPr lang="pt-BR"/>
              <a:pPr>
                <a:defRPr/>
              </a:pPr>
              <a:t>27</a:t>
            </a:fld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S → ACA|CA|AA|AC</a:t>
            </a:r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|A|C</a:t>
            </a:r>
            <a:r>
              <a:rPr lang="pt-BR" dirty="0" smtClean="0"/>
              <a:t>|</a:t>
            </a:r>
            <a:r>
              <a:rPr lang="el-GR" dirty="0" smtClean="0"/>
              <a:t>ε</a:t>
            </a:r>
            <a:r>
              <a:rPr lang="pt-BR" dirty="0" smtClean="0">
                <a:solidFill>
                  <a:srgbClr val="0070C0"/>
                </a:solidFill>
              </a:rPr>
              <a:t>|</a:t>
            </a:r>
            <a:r>
              <a:rPr lang="pt-BR" dirty="0" err="1" smtClean="0">
                <a:solidFill>
                  <a:srgbClr val="0070C0"/>
                </a:solidFill>
              </a:rPr>
              <a:t>aAa|aa|bB|b|cC|c</a:t>
            </a:r>
            <a:endParaRPr lang="pt-BR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A → </a:t>
            </a:r>
            <a:r>
              <a:rPr lang="pt-BR" dirty="0" err="1" smtClean="0"/>
              <a:t>aAa</a:t>
            </a:r>
            <a:r>
              <a:rPr lang="pt-B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|B|C</a:t>
            </a:r>
            <a:r>
              <a:rPr lang="pt-BR" dirty="0" err="1" smtClean="0"/>
              <a:t>|aa</a:t>
            </a:r>
            <a:r>
              <a:rPr lang="pt-BR" dirty="0" err="1" smtClean="0">
                <a:solidFill>
                  <a:srgbClr val="0070C0"/>
                </a:solidFill>
              </a:rPr>
              <a:t>|bB|b|cC|c</a:t>
            </a:r>
            <a:endParaRPr lang="pt-BR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0070C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B → </a:t>
            </a:r>
            <a:r>
              <a:rPr lang="pt-BR" dirty="0" err="1" smtClean="0"/>
              <a:t>bB|b</a:t>
            </a:r>
            <a:endParaRPr lang="pt-BR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C → </a:t>
            </a:r>
            <a:r>
              <a:rPr lang="pt-BR" dirty="0" err="1" smtClean="0"/>
              <a:t>cC|c</a:t>
            </a:r>
            <a:endParaRPr lang="pt-BR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CHAIN(C</a:t>
            </a:r>
            <a:r>
              <a:rPr lang="pt-BR" dirty="0"/>
              <a:t>)={</a:t>
            </a:r>
            <a:r>
              <a:rPr lang="pt-BR" dirty="0" smtClean="0"/>
              <a:t>C}		CHAIN(B</a:t>
            </a:r>
            <a:r>
              <a:rPr lang="pt-BR" dirty="0"/>
              <a:t>)={B}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/>
              <a:t>CHAIN(A)={</a:t>
            </a:r>
            <a:r>
              <a:rPr lang="pt-BR" dirty="0" smtClean="0"/>
              <a:t>A,B,C}	CHAIN(S)={S,A,B,C}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Eliminação de Regras em cadeia (exemplo 2)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61AC7F-2606-4938-9638-E5178914A2EC}" type="slidenum">
              <a:rPr lang="pt-BR"/>
              <a:pPr>
                <a:defRPr/>
              </a:pPr>
              <a:t>28</a:t>
            </a:fld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S → ACA|CA|AA|AC|</a:t>
            </a:r>
            <a:r>
              <a:rPr lang="el-GR" dirty="0" smtClean="0"/>
              <a:t>ε</a:t>
            </a:r>
            <a:r>
              <a:rPr lang="pt-BR" dirty="0" smtClean="0"/>
              <a:t>|</a:t>
            </a:r>
            <a:r>
              <a:rPr lang="pt-BR" dirty="0" err="1" smtClean="0"/>
              <a:t>aAa|aa|bB|b|cC|c</a:t>
            </a:r>
            <a:endParaRPr lang="pt-BR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A → </a:t>
            </a:r>
            <a:r>
              <a:rPr lang="pt-BR" dirty="0" err="1" smtClean="0"/>
              <a:t>aAa|aa|bB|b|cC|c</a:t>
            </a:r>
            <a:endParaRPr lang="pt-BR" dirty="0" smtClean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B → </a:t>
            </a:r>
            <a:r>
              <a:rPr lang="pt-BR" dirty="0" err="1" smtClean="0"/>
              <a:t>bB|b</a:t>
            </a:r>
            <a:endParaRPr lang="pt-BR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C → </a:t>
            </a:r>
            <a:r>
              <a:rPr lang="pt-BR" dirty="0" err="1" smtClean="0"/>
              <a:t>cC|c</a:t>
            </a:r>
            <a:endParaRPr lang="pt-BR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Resultado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Remoção de Símbolos Inúteis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/>
              <a:t>Um símbolo é útil se produz uma sentença (só terminal) e pode ser gerado a partir da variável inicial.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/>
              <a:t>Variáveis que geram terminais: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dirty="0" smtClean="0"/>
              <a:t>A com regra A </a:t>
            </a:r>
            <a:r>
              <a:rPr lang="pt-BR" dirty="0"/>
              <a:t>→ </a:t>
            </a:r>
            <a:r>
              <a:rPr lang="pt-BR" i="1" dirty="0" smtClean="0"/>
              <a:t>w</a:t>
            </a:r>
            <a:r>
              <a:rPr lang="pt-BR" dirty="0" smtClean="0"/>
              <a:t> onde </a:t>
            </a:r>
            <a:r>
              <a:rPr lang="pt-BR" i="1" dirty="0" smtClean="0"/>
              <a:t>w</a:t>
            </a:r>
            <a:r>
              <a:rPr lang="pt-BR" dirty="0" smtClean="0"/>
              <a:t> só tem terminais.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dirty="0" smtClean="0"/>
              <a:t>A com regra A </a:t>
            </a:r>
            <a:r>
              <a:rPr lang="pt-BR" dirty="0"/>
              <a:t>→ </a:t>
            </a:r>
            <a:r>
              <a:rPr lang="pt-BR" i="1" dirty="0" smtClean="0"/>
              <a:t>w</a:t>
            </a:r>
            <a:r>
              <a:rPr lang="pt-BR" dirty="0" smtClean="0"/>
              <a:t> onde </a:t>
            </a:r>
            <a:r>
              <a:rPr lang="pt-BR" i="1" dirty="0" smtClean="0"/>
              <a:t>w</a:t>
            </a:r>
            <a:r>
              <a:rPr lang="pt-BR" dirty="0" smtClean="0"/>
              <a:t> só tem terminais e/ou geradores de sentenças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pt-BR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/>
              <a:t>Remover as produções com variáveis que não geram sentenças.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1B67A-5021-43FF-81FB-1DB199E5865B}" type="slidenum">
              <a:rPr lang="pt-BR"/>
              <a:pPr>
                <a:defRPr/>
              </a:pPr>
              <a:t>29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Eliminação da Recursão sobre S (exemplo)</a:t>
            </a:r>
            <a:endParaRPr lang="pt-BR" dirty="0"/>
          </a:p>
        </p:txBody>
      </p:sp>
      <p:sp>
        <p:nvSpPr>
          <p:cNvPr id="16386" name="Espaço Reservado para Conteúdo 2"/>
          <p:cNvSpPr>
            <a:spLocks noGrp="1"/>
          </p:cNvSpPr>
          <p:nvPr>
            <p:ph idx="1"/>
          </p:nvPr>
        </p:nvSpPr>
        <p:spPr>
          <a:xfrm>
            <a:off x="1476375" y="1600200"/>
            <a:ext cx="7210425" cy="45259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pt-BR" smtClean="0">
                <a:solidFill>
                  <a:srgbClr val="0070C0"/>
                </a:solidFill>
              </a:rPr>
              <a:t>S’ → S</a:t>
            </a:r>
          </a:p>
          <a:p>
            <a:pPr marL="0" indent="0">
              <a:buFont typeface="Arial" charset="0"/>
              <a:buNone/>
            </a:pPr>
            <a:r>
              <a:rPr lang="pt-BR" smtClean="0"/>
              <a:t>S → Sa</a:t>
            </a:r>
          </a:p>
          <a:p>
            <a:pPr marL="0" indent="0">
              <a:buFont typeface="Arial" charset="0"/>
              <a:buNone/>
            </a:pPr>
            <a:r>
              <a:rPr lang="pt-BR" smtClean="0"/>
              <a:t>S → aS</a:t>
            </a:r>
          </a:p>
          <a:p>
            <a:pPr marL="0" indent="0">
              <a:buFont typeface="Arial" charset="0"/>
              <a:buNone/>
            </a:pPr>
            <a:endParaRPr lang="pt-BR" smtClean="0"/>
          </a:p>
          <a:p>
            <a:pPr marL="0" indent="0">
              <a:buFont typeface="Arial" charset="0"/>
              <a:buNone/>
            </a:pPr>
            <a:r>
              <a:rPr lang="pt-BR" smtClean="0">
                <a:solidFill>
                  <a:srgbClr val="0070C0"/>
                </a:solidFill>
              </a:rPr>
              <a:t>Acrescenta-se uma nova produção.</a:t>
            </a:r>
            <a:br>
              <a:rPr lang="pt-BR" smtClean="0">
                <a:solidFill>
                  <a:srgbClr val="0070C0"/>
                </a:solidFill>
              </a:rPr>
            </a:br>
            <a:r>
              <a:rPr lang="pt-BR" smtClean="0">
                <a:solidFill>
                  <a:srgbClr val="0070C0"/>
                </a:solidFill>
              </a:rPr>
              <a:t>Agora S’ é o símbolo inicial</a:t>
            </a:r>
            <a:r>
              <a:rPr lang="pt-BR" smtClean="0"/>
              <a:t>.</a:t>
            </a:r>
            <a:endParaRPr lang="pt-BR" smtClean="0">
              <a:solidFill>
                <a:srgbClr val="0070C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B2DB76-A14A-4487-9069-728100A7C150}" type="slidenum">
              <a:rPr lang="pt-BR"/>
              <a:pPr>
                <a:defRPr/>
              </a:pPr>
              <a:t>3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Remoção de Símbolos Inúteis</a:t>
            </a:r>
          </a:p>
        </p:txBody>
      </p:sp>
      <p:sp>
        <p:nvSpPr>
          <p:cNvPr id="44034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Variáveis alcançáveis a partir de S</a:t>
            </a:r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pt-BR" smtClean="0"/>
              <a:t>S é alcançável.</a:t>
            </a:r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pt-BR" smtClean="0"/>
              <a:t>A, tal que tenha regra C → </a:t>
            </a:r>
            <a:r>
              <a:rPr lang="pt-BR" i="1" smtClean="0"/>
              <a:t>u</a:t>
            </a:r>
            <a:r>
              <a:rPr lang="pt-BR" smtClean="0"/>
              <a:t>A</a:t>
            </a:r>
            <a:r>
              <a:rPr lang="pt-BR" i="1" smtClean="0"/>
              <a:t>v</a:t>
            </a:r>
            <a:r>
              <a:rPr lang="pt-BR" smtClean="0"/>
              <a:t> e C é alcançável.</a:t>
            </a:r>
          </a:p>
          <a:p>
            <a:endParaRPr lang="pt-BR" smtClean="0"/>
          </a:p>
          <a:p>
            <a:r>
              <a:rPr lang="pt-BR" smtClean="0"/>
              <a:t>Remover todas as produções com símbolos não alcançáveis.</a:t>
            </a:r>
          </a:p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C45825-A16F-46E6-9423-4C17B73A8D17}" type="slidenum">
              <a:rPr lang="pt-BR"/>
              <a:pPr>
                <a:defRPr/>
              </a:pPr>
              <a:t>30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Eliminação de Símbolos Inúteis (exemplo)</a:t>
            </a:r>
            <a:endParaRPr lang="pt-BR" dirty="0"/>
          </a:p>
        </p:txBody>
      </p:sp>
      <p:sp>
        <p:nvSpPr>
          <p:cNvPr id="45058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pt-BR" smtClean="0"/>
              <a:t>S → aA|Bb|CX</a:t>
            </a:r>
          </a:p>
          <a:p>
            <a:pPr marL="0" indent="0">
              <a:buFont typeface="Arial" charset="0"/>
              <a:buNone/>
            </a:pPr>
            <a:r>
              <a:rPr lang="pt-BR" smtClean="0"/>
              <a:t>Y →De</a:t>
            </a:r>
          </a:p>
          <a:p>
            <a:pPr marL="0" indent="0">
              <a:buFont typeface="Arial" charset="0"/>
              <a:buNone/>
            </a:pPr>
            <a:r>
              <a:rPr lang="pt-BR" smtClean="0"/>
              <a:t>A →DB</a:t>
            </a:r>
          </a:p>
          <a:p>
            <a:pPr marL="0" indent="0">
              <a:buFont typeface="Arial" charset="0"/>
              <a:buNone/>
            </a:pPr>
            <a:r>
              <a:rPr lang="pt-BR" smtClean="0"/>
              <a:t>B →DD</a:t>
            </a:r>
          </a:p>
          <a:p>
            <a:pPr marL="0" indent="0">
              <a:buFont typeface="Arial" charset="0"/>
              <a:buNone/>
            </a:pPr>
            <a:r>
              <a:rPr lang="pt-BR" smtClean="0"/>
              <a:t>D →d</a:t>
            </a:r>
          </a:p>
          <a:p>
            <a:pPr marL="0" indent="0">
              <a:buFont typeface="Arial" charset="0"/>
              <a:buNone/>
            </a:pPr>
            <a:r>
              <a:rPr lang="pt-BR" smtClean="0"/>
              <a:t>X →CD</a:t>
            </a:r>
          </a:p>
          <a:p>
            <a:pPr marL="0" indent="0">
              <a:buFont typeface="Arial" charset="0"/>
              <a:buNone/>
            </a:pPr>
            <a:r>
              <a:rPr lang="pt-BR" smtClean="0"/>
              <a:t>C →cX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3906B1-AF14-4EE1-A13E-53BCB3E0D687}" type="slidenum">
              <a:rPr lang="pt-BR"/>
              <a:pPr>
                <a:defRPr/>
              </a:pPr>
              <a:t>31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Eliminação de Símbolos Inúteis (exemplo)</a:t>
            </a:r>
            <a:endParaRPr lang="pt-BR" dirty="0"/>
          </a:p>
        </p:txBody>
      </p:sp>
      <p:sp>
        <p:nvSpPr>
          <p:cNvPr id="4608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3178175" cy="45259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pt-BR" smtClean="0"/>
              <a:t>S → aA|Bb|CX</a:t>
            </a:r>
          </a:p>
          <a:p>
            <a:pPr marL="0" indent="0">
              <a:buFont typeface="Arial" charset="0"/>
              <a:buNone/>
            </a:pPr>
            <a:r>
              <a:rPr lang="pt-BR" smtClean="0"/>
              <a:t>Y →</a:t>
            </a:r>
            <a:r>
              <a:rPr lang="pt-BR" smtClean="0">
                <a:solidFill>
                  <a:srgbClr val="FF0000"/>
                </a:solidFill>
              </a:rPr>
              <a:t>D</a:t>
            </a:r>
            <a:r>
              <a:rPr lang="pt-BR" smtClean="0"/>
              <a:t>e</a:t>
            </a:r>
          </a:p>
          <a:p>
            <a:pPr marL="0" indent="0">
              <a:buFont typeface="Arial" charset="0"/>
              <a:buNone/>
            </a:pPr>
            <a:r>
              <a:rPr lang="pt-BR" smtClean="0"/>
              <a:t>A →</a:t>
            </a:r>
            <a:r>
              <a:rPr lang="pt-BR" smtClean="0">
                <a:solidFill>
                  <a:srgbClr val="FF0000"/>
                </a:solidFill>
              </a:rPr>
              <a:t>D</a:t>
            </a:r>
            <a:r>
              <a:rPr lang="pt-BR" smtClean="0"/>
              <a:t>B</a:t>
            </a:r>
          </a:p>
          <a:p>
            <a:pPr marL="0" indent="0">
              <a:buFont typeface="Arial" charset="0"/>
              <a:buNone/>
            </a:pPr>
            <a:r>
              <a:rPr lang="pt-BR" smtClean="0"/>
              <a:t>B →</a:t>
            </a:r>
            <a:r>
              <a:rPr lang="pt-BR" smtClean="0">
                <a:solidFill>
                  <a:srgbClr val="FF0000"/>
                </a:solidFill>
              </a:rPr>
              <a:t>DD</a:t>
            </a:r>
          </a:p>
          <a:p>
            <a:pPr marL="0" indent="0">
              <a:buFont typeface="Arial" charset="0"/>
              <a:buNone/>
            </a:pPr>
            <a:r>
              <a:rPr lang="pt-BR" smtClean="0">
                <a:solidFill>
                  <a:srgbClr val="FF0000"/>
                </a:solidFill>
              </a:rPr>
              <a:t>D</a:t>
            </a:r>
            <a:r>
              <a:rPr lang="pt-BR" smtClean="0"/>
              <a:t> →d</a:t>
            </a:r>
          </a:p>
          <a:p>
            <a:pPr marL="0" indent="0">
              <a:buFont typeface="Arial" charset="0"/>
              <a:buNone/>
            </a:pPr>
            <a:r>
              <a:rPr lang="pt-BR" smtClean="0"/>
              <a:t>X →C</a:t>
            </a:r>
            <a:r>
              <a:rPr lang="pt-BR" smtClean="0">
                <a:solidFill>
                  <a:srgbClr val="FF0000"/>
                </a:solidFill>
              </a:rPr>
              <a:t>D</a:t>
            </a:r>
          </a:p>
          <a:p>
            <a:pPr marL="0" indent="0">
              <a:buFont typeface="Arial" charset="0"/>
              <a:buNone/>
            </a:pPr>
            <a:r>
              <a:rPr lang="pt-BR" smtClean="0"/>
              <a:t>C →cX</a:t>
            </a:r>
          </a:p>
        </p:txBody>
      </p:sp>
      <p:sp>
        <p:nvSpPr>
          <p:cNvPr id="46083" name="Espaço Reservado para Conteúdo 2"/>
          <p:cNvSpPr txBox="1">
            <a:spLocks/>
          </p:cNvSpPr>
          <p:nvPr/>
        </p:nvSpPr>
        <p:spPr bwMode="auto">
          <a:xfrm>
            <a:off x="4427538" y="1628775"/>
            <a:ext cx="331311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pt-BR" sz="3200">
                <a:solidFill>
                  <a:srgbClr val="FF0000"/>
                </a:solidFill>
                <a:latin typeface="Calibri" pitchFamily="34" charset="0"/>
              </a:rPr>
              <a:t>Variáveis geradoras de Sentenças: 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pt-BR" sz="3200">
                <a:solidFill>
                  <a:srgbClr val="FF0000"/>
                </a:solidFill>
                <a:latin typeface="Calibri" pitchFamily="34" charset="0"/>
              </a:rPr>
              <a:t>D,...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D8EAC-57C9-4828-A5BF-4907BBB65454}" type="slidenum">
              <a:rPr lang="pt-BR"/>
              <a:pPr>
                <a:defRPr/>
              </a:pPr>
              <a:t>32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Eliminação de Símbolos Inúteis (exemplo)</a:t>
            </a:r>
            <a:endParaRPr lang="pt-BR" dirty="0"/>
          </a:p>
        </p:txBody>
      </p:sp>
      <p:sp>
        <p:nvSpPr>
          <p:cNvPr id="4710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3178175" cy="45259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pt-BR" smtClean="0"/>
              <a:t>S → aA|</a:t>
            </a:r>
            <a:r>
              <a:rPr lang="pt-BR" smtClean="0">
                <a:solidFill>
                  <a:srgbClr val="FF0000"/>
                </a:solidFill>
              </a:rPr>
              <a:t>B</a:t>
            </a:r>
            <a:r>
              <a:rPr lang="pt-BR" smtClean="0"/>
              <a:t>b|CX</a:t>
            </a:r>
          </a:p>
          <a:p>
            <a:pPr marL="0" indent="0">
              <a:buFont typeface="Arial" charset="0"/>
              <a:buNone/>
            </a:pPr>
            <a:r>
              <a:rPr lang="pt-BR" smtClean="0">
                <a:solidFill>
                  <a:srgbClr val="FF0000"/>
                </a:solidFill>
              </a:rPr>
              <a:t>Y</a:t>
            </a:r>
            <a:r>
              <a:rPr lang="pt-BR" smtClean="0"/>
              <a:t> →</a:t>
            </a:r>
            <a:r>
              <a:rPr lang="pt-BR" smtClean="0">
                <a:solidFill>
                  <a:srgbClr val="FF0000"/>
                </a:solidFill>
              </a:rPr>
              <a:t>D</a:t>
            </a:r>
            <a:r>
              <a:rPr lang="pt-BR" smtClean="0"/>
              <a:t>e</a:t>
            </a:r>
          </a:p>
          <a:p>
            <a:pPr marL="0" indent="0">
              <a:buFont typeface="Arial" charset="0"/>
              <a:buNone/>
            </a:pPr>
            <a:r>
              <a:rPr lang="pt-BR" smtClean="0"/>
              <a:t>A →</a:t>
            </a:r>
            <a:r>
              <a:rPr lang="pt-BR" smtClean="0">
                <a:solidFill>
                  <a:srgbClr val="FF0000"/>
                </a:solidFill>
              </a:rPr>
              <a:t>DB</a:t>
            </a:r>
          </a:p>
          <a:p>
            <a:pPr marL="0" indent="0">
              <a:buFont typeface="Arial" charset="0"/>
              <a:buNone/>
            </a:pPr>
            <a:r>
              <a:rPr lang="pt-BR" smtClean="0">
                <a:solidFill>
                  <a:srgbClr val="FF0000"/>
                </a:solidFill>
              </a:rPr>
              <a:t>B</a:t>
            </a:r>
            <a:r>
              <a:rPr lang="pt-BR" smtClean="0"/>
              <a:t> →</a:t>
            </a:r>
            <a:r>
              <a:rPr lang="pt-BR" smtClean="0">
                <a:solidFill>
                  <a:srgbClr val="FF0000"/>
                </a:solidFill>
              </a:rPr>
              <a:t>DD</a:t>
            </a:r>
          </a:p>
          <a:p>
            <a:pPr marL="0" indent="0">
              <a:buFont typeface="Arial" charset="0"/>
              <a:buNone/>
            </a:pPr>
            <a:r>
              <a:rPr lang="pt-BR" smtClean="0">
                <a:solidFill>
                  <a:srgbClr val="FF0000"/>
                </a:solidFill>
              </a:rPr>
              <a:t>D</a:t>
            </a:r>
            <a:r>
              <a:rPr lang="pt-BR" smtClean="0"/>
              <a:t> →d</a:t>
            </a:r>
          </a:p>
          <a:p>
            <a:pPr marL="0" indent="0">
              <a:buFont typeface="Arial" charset="0"/>
              <a:buNone/>
            </a:pPr>
            <a:r>
              <a:rPr lang="pt-BR" smtClean="0"/>
              <a:t>X →C</a:t>
            </a:r>
            <a:r>
              <a:rPr lang="pt-BR" smtClean="0">
                <a:solidFill>
                  <a:srgbClr val="FF0000"/>
                </a:solidFill>
              </a:rPr>
              <a:t>D</a:t>
            </a:r>
          </a:p>
          <a:p>
            <a:pPr marL="0" indent="0">
              <a:buFont typeface="Arial" charset="0"/>
              <a:buNone/>
            </a:pPr>
            <a:r>
              <a:rPr lang="pt-BR" smtClean="0"/>
              <a:t>C →cX</a:t>
            </a:r>
          </a:p>
        </p:txBody>
      </p:sp>
      <p:sp>
        <p:nvSpPr>
          <p:cNvPr id="47107" name="Espaço Reservado para Conteúdo 2"/>
          <p:cNvSpPr txBox="1">
            <a:spLocks/>
          </p:cNvSpPr>
          <p:nvPr/>
        </p:nvSpPr>
        <p:spPr bwMode="auto">
          <a:xfrm>
            <a:off x="4427538" y="1628775"/>
            <a:ext cx="331311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pt-BR" sz="3200">
                <a:solidFill>
                  <a:srgbClr val="FF0000"/>
                </a:solidFill>
                <a:latin typeface="Calibri" pitchFamily="34" charset="0"/>
              </a:rPr>
              <a:t>Variáveis geradoras de Sentenças: 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pt-BR" sz="3200">
                <a:solidFill>
                  <a:srgbClr val="FF0000"/>
                </a:solidFill>
                <a:latin typeface="Calibri" pitchFamily="34" charset="0"/>
              </a:rPr>
              <a:t>D, Y, B...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202BF-19E1-473A-BA05-861804EE7C4F}" type="slidenum">
              <a:rPr lang="pt-BR"/>
              <a:pPr>
                <a:defRPr/>
              </a:pPr>
              <a:t>33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Eliminação de Símbolos Inúteis (exemplo)</a:t>
            </a:r>
            <a:endParaRPr lang="pt-BR" dirty="0"/>
          </a:p>
        </p:txBody>
      </p:sp>
      <p:sp>
        <p:nvSpPr>
          <p:cNvPr id="48130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3178175" cy="45259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pt-BR" smtClean="0">
                <a:solidFill>
                  <a:srgbClr val="FF0000"/>
                </a:solidFill>
              </a:rPr>
              <a:t>S</a:t>
            </a:r>
            <a:r>
              <a:rPr lang="pt-BR" smtClean="0"/>
              <a:t> → a</a:t>
            </a:r>
            <a:r>
              <a:rPr lang="pt-BR" smtClean="0">
                <a:solidFill>
                  <a:srgbClr val="FF0000"/>
                </a:solidFill>
              </a:rPr>
              <a:t>A</a:t>
            </a:r>
            <a:r>
              <a:rPr lang="pt-BR" smtClean="0"/>
              <a:t>|</a:t>
            </a:r>
            <a:r>
              <a:rPr lang="pt-BR" smtClean="0">
                <a:solidFill>
                  <a:srgbClr val="FF0000"/>
                </a:solidFill>
              </a:rPr>
              <a:t>B</a:t>
            </a:r>
            <a:r>
              <a:rPr lang="pt-BR" smtClean="0"/>
              <a:t>b|CX</a:t>
            </a:r>
          </a:p>
          <a:p>
            <a:pPr marL="0" indent="0">
              <a:buFont typeface="Arial" charset="0"/>
              <a:buNone/>
            </a:pPr>
            <a:r>
              <a:rPr lang="pt-BR" smtClean="0">
                <a:solidFill>
                  <a:srgbClr val="FF0000"/>
                </a:solidFill>
              </a:rPr>
              <a:t>Y</a:t>
            </a:r>
            <a:r>
              <a:rPr lang="pt-BR" smtClean="0"/>
              <a:t> →</a:t>
            </a:r>
            <a:r>
              <a:rPr lang="pt-BR" smtClean="0">
                <a:solidFill>
                  <a:srgbClr val="FF0000"/>
                </a:solidFill>
              </a:rPr>
              <a:t>D</a:t>
            </a:r>
            <a:r>
              <a:rPr lang="pt-BR" smtClean="0"/>
              <a:t>e</a:t>
            </a:r>
          </a:p>
          <a:p>
            <a:pPr marL="0" indent="0">
              <a:buFont typeface="Arial" charset="0"/>
              <a:buNone/>
            </a:pPr>
            <a:r>
              <a:rPr lang="pt-BR" smtClean="0">
                <a:solidFill>
                  <a:srgbClr val="FF0000"/>
                </a:solidFill>
              </a:rPr>
              <a:t>A</a:t>
            </a:r>
            <a:r>
              <a:rPr lang="pt-BR" smtClean="0"/>
              <a:t> →</a:t>
            </a:r>
            <a:r>
              <a:rPr lang="pt-BR" smtClean="0">
                <a:solidFill>
                  <a:srgbClr val="FF0000"/>
                </a:solidFill>
              </a:rPr>
              <a:t>DB</a:t>
            </a:r>
          </a:p>
          <a:p>
            <a:pPr marL="0" indent="0">
              <a:buFont typeface="Arial" charset="0"/>
              <a:buNone/>
            </a:pPr>
            <a:r>
              <a:rPr lang="pt-BR" smtClean="0">
                <a:solidFill>
                  <a:srgbClr val="FF0000"/>
                </a:solidFill>
              </a:rPr>
              <a:t>B</a:t>
            </a:r>
            <a:r>
              <a:rPr lang="pt-BR" smtClean="0"/>
              <a:t> →</a:t>
            </a:r>
            <a:r>
              <a:rPr lang="pt-BR" smtClean="0">
                <a:solidFill>
                  <a:srgbClr val="FF0000"/>
                </a:solidFill>
              </a:rPr>
              <a:t>DD</a:t>
            </a:r>
          </a:p>
          <a:p>
            <a:pPr marL="0" indent="0">
              <a:buFont typeface="Arial" charset="0"/>
              <a:buNone/>
            </a:pPr>
            <a:r>
              <a:rPr lang="pt-BR" smtClean="0">
                <a:solidFill>
                  <a:srgbClr val="FF0000"/>
                </a:solidFill>
              </a:rPr>
              <a:t>D</a:t>
            </a:r>
            <a:r>
              <a:rPr lang="pt-BR" smtClean="0"/>
              <a:t> →d</a:t>
            </a:r>
          </a:p>
          <a:p>
            <a:pPr marL="0" indent="0">
              <a:buFont typeface="Arial" charset="0"/>
              <a:buNone/>
            </a:pPr>
            <a:r>
              <a:rPr lang="pt-BR" smtClean="0"/>
              <a:t>X →C</a:t>
            </a:r>
            <a:r>
              <a:rPr lang="pt-BR" smtClean="0">
                <a:solidFill>
                  <a:srgbClr val="FF0000"/>
                </a:solidFill>
              </a:rPr>
              <a:t>D</a:t>
            </a:r>
          </a:p>
          <a:p>
            <a:pPr marL="0" indent="0">
              <a:buFont typeface="Arial" charset="0"/>
              <a:buNone/>
            </a:pPr>
            <a:r>
              <a:rPr lang="pt-BR" smtClean="0"/>
              <a:t>C →cX</a:t>
            </a:r>
          </a:p>
        </p:txBody>
      </p:sp>
      <p:sp>
        <p:nvSpPr>
          <p:cNvPr id="48131" name="Espaço Reservado para Conteúdo 2"/>
          <p:cNvSpPr txBox="1">
            <a:spLocks/>
          </p:cNvSpPr>
          <p:nvPr/>
        </p:nvSpPr>
        <p:spPr bwMode="auto">
          <a:xfrm>
            <a:off x="4427538" y="1628775"/>
            <a:ext cx="331311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pt-BR" sz="3200">
                <a:solidFill>
                  <a:srgbClr val="FF0000"/>
                </a:solidFill>
                <a:latin typeface="Calibri" pitchFamily="34" charset="0"/>
              </a:rPr>
              <a:t>Variáveis geradoras de Sentenças: 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pt-BR" sz="3200">
                <a:solidFill>
                  <a:srgbClr val="FF0000"/>
                </a:solidFill>
                <a:latin typeface="Calibri" pitchFamily="34" charset="0"/>
              </a:rPr>
              <a:t>D, Y, B, A e S.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3846E-A4B5-4858-A44F-B10CC78B90AA}" type="slidenum">
              <a:rPr lang="pt-BR"/>
              <a:pPr>
                <a:defRPr/>
              </a:pPr>
              <a:t>34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Eliminação de Símbolos Inúteis (exemplo)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3178696" cy="4525963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solidFill>
                  <a:srgbClr val="FF0000"/>
                </a:solidFill>
              </a:rPr>
              <a:t>S</a:t>
            </a:r>
            <a:r>
              <a:rPr lang="pt-BR" dirty="0" smtClean="0"/>
              <a:t> → </a:t>
            </a:r>
            <a:r>
              <a:rPr lang="pt-BR" dirty="0" err="1" smtClean="0"/>
              <a:t>a</a:t>
            </a:r>
            <a:r>
              <a:rPr lang="pt-BR" dirty="0" err="1" smtClean="0">
                <a:solidFill>
                  <a:srgbClr val="FF0000"/>
                </a:solidFill>
              </a:rPr>
              <a:t>A</a:t>
            </a:r>
            <a:r>
              <a:rPr lang="pt-BR" dirty="0" err="1" smtClean="0"/>
              <a:t>|</a:t>
            </a:r>
            <a:r>
              <a:rPr lang="pt-BR" dirty="0" err="1" smtClean="0">
                <a:solidFill>
                  <a:srgbClr val="FF0000"/>
                </a:solidFill>
              </a:rPr>
              <a:t>B</a:t>
            </a:r>
            <a:r>
              <a:rPr lang="pt-BR" dirty="0" err="1" smtClean="0"/>
              <a:t>b</a:t>
            </a:r>
            <a:r>
              <a:rPr lang="pt-B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|CX</a:t>
            </a:r>
            <a:endParaRPr lang="pt-BR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solidFill>
                  <a:srgbClr val="FF0000"/>
                </a:solidFill>
              </a:rPr>
              <a:t>Y</a:t>
            </a:r>
            <a:r>
              <a:rPr lang="pt-BR" dirty="0" smtClean="0"/>
              <a:t> →</a:t>
            </a:r>
            <a:r>
              <a:rPr lang="pt-BR" dirty="0" smtClean="0">
                <a:solidFill>
                  <a:srgbClr val="FF0000"/>
                </a:solidFill>
              </a:rPr>
              <a:t>D</a:t>
            </a:r>
            <a:r>
              <a:rPr lang="pt-BR" dirty="0" smtClean="0"/>
              <a:t>e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solidFill>
                  <a:srgbClr val="FF0000"/>
                </a:solidFill>
              </a:rPr>
              <a:t>A</a:t>
            </a:r>
            <a:r>
              <a:rPr lang="pt-BR" dirty="0" smtClean="0"/>
              <a:t> →</a:t>
            </a:r>
            <a:r>
              <a:rPr lang="pt-BR" dirty="0" smtClean="0">
                <a:solidFill>
                  <a:srgbClr val="FF0000"/>
                </a:solidFill>
              </a:rPr>
              <a:t>DB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solidFill>
                  <a:srgbClr val="FF0000"/>
                </a:solidFill>
              </a:rPr>
              <a:t>B</a:t>
            </a:r>
            <a:r>
              <a:rPr lang="pt-BR" dirty="0" smtClean="0"/>
              <a:t> →</a:t>
            </a:r>
            <a:r>
              <a:rPr lang="pt-BR" dirty="0" smtClean="0">
                <a:solidFill>
                  <a:srgbClr val="FF0000"/>
                </a:solidFill>
              </a:rPr>
              <a:t>DD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solidFill>
                  <a:srgbClr val="FF0000"/>
                </a:solidFill>
              </a:rPr>
              <a:t>D</a:t>
            </a:r>
            <a:r>
              <a:rPr lang="pt-BR" dirty="0" smtClean="0"/>
              <a:t> →d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 →CD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→</a:t>
            </a:r>
            <a:r>
              <a:rPr lang="pt-B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cX</a:t>
            </a:r>
            <a:endParaRPr lang="pt-B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427538" y="1628775"/>
            <a:ext cx="3313112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Remover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produções com variáveis que não geram terminais.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45F6E-0195-4F85-BD3C-1F5A99F5D531}" type="slidenum">
              <a:rPr lang="pt-BR"/>
              <a:pPr>
                <a:defRPr/>
              </a:pPr>
              <a:t>35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Eliminação de Símbolos Inúteis (exemplo)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3178696" cy="4525963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solidFill>
                  <a:srgbClr val="00B050"/>
                </a:solidFill>
              </a:rPr>
              <a:t>S</a:t>
            </a:r>
            <a:r>
              <a:rPr lang="pt-BR" dirty="0" smtClean="0"/>
              <a:t> → </a:t>
            </a:r>
            <a:r>
              <a:rPr lang="pt-BR" dirty="0" err="1" smtClean="0"/>
              <a:t>a</a:t>
            </a:r>
            <a:r>
              <a:rPr lang="pt-BR" dirty="0" err="1" smtClean="0">
                <a:solidFill>
                  <a:srgbClr val="00B050"/>
                </a:solidFill>
              </a:rPr>
              <a:t>A</a:t>
            </a:r>
            <a:r>
              <a:rPr lang="pt-BR" dirty="0" err="1" smtClean="0"/>
              <a:t>|</a:t>
            </a:r>
            <a:r>
              <a:rPr lang="pt-BR" dirty="0" err="1" smtClean="0">
                <a:solidFill>
                  <a:srgbClr val="00B050"/>
                </a:solidFill>
              </a:rPr>
              <a:t>B</a:t>
            </a:r>
            <a:r>
              <a:rPr lang="pt-BR" dirty="0" err="1" smtClean="0"/>
              <a:t>b</a:t>
            </a:r>
            <a:endParaRPr lang="pt-BR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Y →De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solidFill>
                  <a:srgbClr val="00B050"/>
                </a:solidFill>
              </a:rPr>
              <a:t>A</a:t>
            </a:r>
            <a:r>
              <a:rPr lang="pt-BR" dirty="0" smtClean="0"/>
              <a:t> →D</a:t>
            </a:r>
            <a:r>
              <a:rPr lang="pt-BR" dirty="0" smtClean="0">
                <a:solidFill>
                  <a:srgbClr val="00B050"/>
                </a:solidFill>
              </a:rPr>
              <a:t>B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solidFill>
                  <a:srgbClr val="00B050"/>
                </a:solidFill>
              </a:rPr>
              <a:t>B</a:t>
            </a:r>
            <a:r>
              <a:rPr lang="pt-BR" dirty="0" smtClean="0"/>
              <a:t> →DD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D →d</a:t>
            </a:r>
          </a:p>
        </p:txBody>
      </p:sp>
      <p:sp>
        <p:nvSpPr>
          <p:cNvPr id="50179" name="Espaço Reservado para Conteúdo 2"/>
          <p:cNvSpPr txBox="1">
            <a:spLocks/>
          </p:cNvSpPr>
          <p:nvPr/>
        </p:nvSpPr>
        <p:spPr bwMode="auto">
          <a:xfrm>
            <a:off x="4427538" y="1628775"/>
            <a:ext cx="331311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pt-BR" sz="3200">
                <a:solidFill>
                  <a:srgbClr val="00B050"/>
                </a:solidFill>
                <a:latin typeface="Calibri" pitchFamily="34" charset="0"/>
              </a:rPr>
              <a:t>Alcançáveis a partir de S: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pt-BR" sz="3200">
                <a:solidFill>
                  <a:srgbClr val="00B050"/>
                </a:solidFill>
                <a:latin typeface="Calibri" pitchFamily="34" charset="0"/>
              </a:rPr>
              <a:t>S, A, B...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1F004A-7DA4-49AF-B8A4-9A68C1564D36}" type="slidenum">
              <a:rPr lang="pt-BR"/>
              <a:pPr>
                <a:defRPr/>
              </a:pPr>
              <a:t>36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Eliminação de Símbolos Inúteis (exemplo)</a:t>
            </a:r>
            <a:endParaRPr lang="pt-BR" dirty="0"/>
          </a:p>
        </p:txBody>
      </p:sp>
      <p:sp>
        <p:nvSpPr>
          <p:cNvPr id="5120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3178175" cy="45259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pt-BR" smtClean="0">
                <a:solidFill>
                  <a:srgbClr val="00B050"/>
                </a:solidFill>
              </a:rPr>
              <a:t>S</a:t>
            </a:r>
            <a:r>
              <a:rPr lang="pt-BR" smtClean="0"/>
              <a:t> → a</a:t>
            </a:r>
            <a:r>
              <a:rPr lang="pt-BR" smtClean="0">
                <a:solidFill>
                  <a:srgbClr val="00B050"/>
                </a:solidFill>
              </a:rPr>
              <a:t>A</a:t>
            </a:r>
            <a:r>
              <a:rPr lang="pt-BR" smtClean="0"/>
              <a:t>|</a:t>
            </a:r>
            <a:r>
              <a:rPr lang="pt-BR" smtClean="0">
                <a:solidFill>
                  <a:srgbClr val="00B050"/>
                </a:solidFill>
              </a:rPr>
              <a:t>B</a:t>
            </a:r>
            <a:r>
              <a:rPr lang="pt-BR" smtClean="0"/>
              <a:t>b</a:t>
            </a:r>
          </a:p>
          <a:p>
            <a:pPr marL="0" indent="0">
              <a:buFont typeface="Arial" charset="0"/>
              <a:buNone/>
            </a:pPr>
            <a:r>
              <a:rPr lang="pt-BR" smtClean="0"/>
              <a:t>Y →De</a:t>
            </a:r>
          </a:p>
          <a:p>
            <a:pPr marL="0" indent="0">
              <a:buFont typeface="Arial" charset="0"/>
              <a:buNone/>
            </a:pPr>
            <a:r>
              <a:rPr lang="pt-BR" smtClean="0">
                <a:solidFill>
                  <a:srgbClr val="00B050"/>
                </a:solidFill>
              </a:rPr>
              <a:t>A</a:t>
            </a:r>
            <a:r>
              <a:rPr lang="pt-BR" smtClean="0"/>
              <a:t> →</a:t>
            </a:r>
            <a:r>
              <a:rPr lang="pt-BR" smtClean="0">
                <a:solidFill>
                  <a:srgbClr val="00B050"/>
                </a:solidFill>
              </a:rPr>
              <a:t>DB</a:t>
            </a:r>
          </a:p>
          <a:p>
            <a:pPr marL="0" indent="0">
              <a:buFont typeface="Arial" charset="0"/>
              <a:buNone/>
            </a:pPr>
            <a:r>
              <a:rPr lang="pt-BR" smtClean="0">
                <a:solidFill>
                  <a:srgbClr val="00B050"/>
                </a:solidFill>
              </a:rPr>
              <a:t>B</a:t>
            </a:r>
            <a:r>
              <a:rPr lang="pt-BR" smtClean="0"/>
              <a:t> →</a:t>
            </a:r>
            <a:r>
              <a:rPr lang="pt-BR" smtClean="0">
                <a:solidFill>
                  <a:srgbClr val="00B050"/>
                </a:solidFill>
              </a:rPr>
              <a:t>DD</a:t>
            </a:r>
          </a:p>
          <a:p>
            <a:pPr marL="0" indent="0">
              <a:buFont typeface="Arial" charset="0"/>
              <a:buNone/>
            </a:pPr>
            <a:r>
              <a:rPr lang="pt-BR" smtClean="0">
                <a:solidFill>
                  <a:srgbClr val="00B050"/>
                </a:solidFill>
              </a:rPr>
              <a:t>D</a:t>
            </a:r>
            <a:r>
              <a:rPr lang="pt-BR" smtClean="0"/>
              <a:t> →d</a:t>
            </a:r>
          </a:p>
        </p:txBody>
      </p:sp>
      <p:sp>
        <p:nvSpPr>
          <p:cNvPr id="51203" name="Espaço Reservado para Conteúdo 2"/>
          <p:cNvSpPr txBox="1">
            <a:spLocks/>
          </p:cNvSpPr>
          <p:nvPr/>
        </p:nvSpPr>
        <p:spPr bwMode="auto">
          <a:xfrm>
            <a:off x="4427538" y="1628775"/>
            <a:ext cx="331311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pt-BR" sz="3200">
                <a:solidFill>
                  <a:srgbClr val="00B050"/>
                </a:solidFill>
                <a:latin typeface="Calibri" pitchFamily="34" charset="0"/>
              </a:rPr>
              <a:t>Alcançáveis a partir de S: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pt-BR" sz="3200">
                <a:solidFill>
                  <a:srgbClr val="00B050"/>
                </a:solidFill>
                <a:latin typeface="Calibri" pitchFamily="34" charset="0"/>
              </a:rPr>
              <a:t>S, A, B e D.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6DBCB2-956E-430F-9E6E-2424B368C499}" type="slidenum">
              <a:rPr lang="pt-BR"/>
              <a:pPr>
                <a:defRPr/>
              </a:pPr>
              <a:t>37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Eliminação de Símbolos Inúteis (exemplo)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3178696" cy="4525963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solidFill>
                  <a:srgbClr val="00B050"/>
                </a:solidFill>
              </a:rPr>
              <a:t>S</a:t>
            </a:r>
            <a:r>
              <a:rPr lang="pt-BR" dirty="0" smtClean="0"/>
              <a:t> → </a:t>
            </a:r>
            <a:r>
              <a:rPr lang="pt-BR" dirty="0" err="1" smtClean="0"/>
              <a:t>a</a:t>
            </a:r>
            <a:r>
              <a:rPr lang="pt-BR" dirty="0" err="1" smtClean="0">
                <a:solidFill>
                  <a:srgbClr val="00B050"/>
                </a:solidFill>
              </a:rPr>
              <a:t>A</a:t>
            </a:r>
            <a:r>
              <a:rPr lang="pt-BR" dirty="0" err="1" smtClean="0"/>
              <a:t>|</a:t>
            </a:r>
            <a:r>
              <a:rPr lang="pt-BR" dirty="0" err="1" smtClean="0">
                <a:solidFill>
                  <a:srgbClr val="00B050"/>
                </a:solidFill>
              </a:rPr>
              <a:t>B</a:t>
            </a:r>
            <a:r>
              <a:rPr lang="pt-BR" dirty="0" err="1" smtClean="0"/>
              <a:t>b</a:t>
            </a:r>
            <a:endParaRPr lang="pt-BR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Y →De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solidFill>
                  <a:srgbClr val="00B050"/>
                </a:solidFill>
              </a:rPr>
              <a:t>A</a:t>
            </a:r>
            <a:r>
              <a:rPr lang="pt-BR" dirty="0" smtClean="0"/>
              <a:t> →</a:t>
            </a:r>
            <a:r>
              <a:rPr lang="pt-BR" dirty="0" smtClean="0">
                <a:solidFill>
                  <a:srgbClr val="00B050"/>
                </a:solidFill>
              </a:rPr>
              <a:t>DB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solidFill>
                  <a:srgbClr val="00B050"/>
                </a:solidFill>
              </a:rPr>
              <a:t>B</a:t>
            </a:r>
            <a:r>
              <a:rPr lang="pt-BR" dirty="0" smtClean="0"/>
              <a:t> →</a:t>
            </a:r>
            <a:r>
              <a:rPr lang="pt-BR" dirty="0" smtClean="0">
                <a:solidFill>
                  <a:srgbClr val="00B050"/>
                </a:solidFill>
              </a:rPr>
              <a:t>DD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solidFill>
                  <a:srgbClr val="00B050"/>
                </a:solidFill>
              </a:rPr>
              <a:t>D</a:t>
            </a:r>
            <a:r>
              <a:rPr lang="pt-BR" dirty="0" smtClean="0"/>
              <a:t> →d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427538" y="1628775"/>
            <a:ext cx="3313112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Remover produções não alcançáveis.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15A5-4A53-4057-AA3E-23DFC2602817}" type="slidenum">
              <a:rPr lang="pt-BR"/>
              <a:pPr>
                <a:defRPr/>
              </a:pPr>
              <a:t>38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Eliminação de Símbolos Inúteis (exemplo)</a:t>
            </a:r>
            <a:endParaRPr lang="pt-BR" dirty="0"/>
          </a:p>
        </p:txBody>
      </p:sp>
      <p:sp>
        <p:nvSpPr>
          <p:cNvPr id="53250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3178175" cy="45259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pt-BR" smtClean="0"/>
              <a:t>S → aA|Bb</a:t>
            </a:r>
          </a:p>
          <a:p>
            <a:pPr marL="0" indent="0">
              <a:buFont typeface="Arial" charset="0"/>
              <a:buNone/>
            </a:pPr>
            <a:r>
              <a:rPr lang="pt-BR" smtClean="0"/>
              <a:t>A →DB</a:t>
            </a:r>
          </a:p>
          <a:p>
            <a:pPr marL="0" indent="0">
              <a:buFont typeface="Arial" charset="0"/>
              <a:buNone/>
            </a:pPr>
            <a:r>
              <a:rPr lang="pt-BR" smtClean="0"/>
              <a:t>B →DD</a:t>
            </a:r>
          </a:p>
          <a:p>
            <a:pPr marL="0" indent="0">
              <a:buFont typeface="Arial" charset="0"/>
              <a:buNone/>
            </a:pPr>
            <a:r>
              <a:rPr lang="pt-BR" smtClean="0"/>
              <a:t>D →d</a:t>
            </a:r>
          </a:p>
          <a:p>
            <a:pPr marL="0" indent="0">
              <a:buFont typeface="Arial" charset="0"/>
              <a:buNone/>
            </a:pPr>
            <a:endParaRPr lang="pt-BR" smtClean="0"/>
          </a:p>
          <a:p>
            <a:pPr marL="0" indent="0">
              <a:buFont typeface="Arial" charset="0"/>
              <a:buNone/>
            </a:pPr>
            <a:r>
              <a:rPr lang="pt-BR" smtClean="0"/>
              <a:t>Resultado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DE94D3-9F16-471F-A0B1-D7753F1711D3}" type="slidenum">
              <a:rPr lang="pt-BR"/>
              <a:pPr>
                <a:defRPr/>
              </a:pPr>
              <a:t>39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Eliminação Regras – </a:t>
            </a:r>
            <a:r>
              <a:rPr lang="el-GR" smtClean="0"/>
              <a:t>ε</a:t>
            </a:r>
            <a:endParaRPr lang="pt-BR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dirty="0" smtClean="0"/>
              <a:t>Determinar o conjunto de variáveis anuláveis.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endParaRPr lang="pt-BR" dirty="0" smtClean="0"/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dirty="0" smtClean="0"/>
              <a:t>Adição de regras em que ocorrências de variáveis são omitidas.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endParaRPr lang="pt-BR" dirty="0" smtClean="0"/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dirty="0" smtClean="0"/>
              <a:t>Deleção das regras-</a:t>
            </a:r>
            <a:r>
              <a:rPr lang="el-GR" dirty="0"/>
              <a:t> </a:t>
            </a:r>
            <a:r>
              <a:rPr lang="el-GR" dirty="0" smtClean="0"/>
              <a:t>ε</a:t>
            </a:r>
            <a:r>
              <a:rPr lang="pt-BR" dirty="0" smtClean="0"/>
              <a:t>.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endParaRPr lang="pt-BR" dirty="0" smtClean="0"/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solidFill>
                  <a:srgbClr val="0070C0"/>
                </a:solidFill>
              </a:rPr>
              <a:t>A</a:t>
            </a:r>
            <a:r>
              <a:rPr lang="pt-BR" dirty="0">
                <a:solidFill>
                  <a:srgbClr val="0070C0"/>
                </a:solidFill>
              </a:rPr>
              <a:t> →</a:t>
            </a:r>
            <a:r>
              <a:rPr lang="el-GR" dirty="0" smtClean="0">
                <a:solidFill>
                  <a:srgbClr val="0070C0"/>
                </a:solidFill>
              </a:rPr>
              <a:t> ε</a:t>
            </a:r>
            <a:endParaRPr lang="pt-BR" dirty="0" smtClean="0">
              <a:solidFill>
                <a:srgbClr val="0070C0"/>
              </a:solidFill>
            </a:endParaRP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solidFill>
                  <a:srgbClr val="0070C0"/>
                </a:solidFill>
              </a:rPr>
              <a:t>B</a:t>
            </a:r>
            <a:r>
              <a:rPr lang="pt-BR" dirty="0">
                <a:solidFill>
                  <a:srgbClr val="0070C0"/>
                </a:solidFill>
              </a:rPr>
              <a:t> → </a:t>
            </a:r>
            <a:r>
              <a:rPr lang="pt-BR" dirty="0" smtClean="0">
                <a:solidFill>
                  <a:srgbClr val="0070C0"/>
                </a:solidFill>
              </a:rPr>
              <a:t>A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solidFill>
                  <a:srgbClr val="0070C0"/>
                </a:solidFill>
              </a:rPr>
              <a:t>C</a:t>
            </a:r>
            <a:r>
              <a:rPr lang="pt-BR" dirty="0">
                <a:solidFill>
                  <a:srgbClr val="0070C0"/>
                </a:solidFill>
              </a:rPr>
              <a:t> → </a:t>
            </a:r>
            <a:r>
              <a:rPr lang="pt-BR" dirty="0" smtClean="0">
                <a:solidFill>
                  <a:srgbClr val="0070C0"/>
                </a:solidFill>
              </a:rPr>
              <a:t>AB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 smtClean="0">
              <a:solidFill>
                <a:srgbClr val="0070C0"/>
              </a:solidFill>
            </a:endParaRP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solidFill>
                  <a:srgbClr val="0070C0"/>
                </a:solidFill>
              </a:rPr>
              <a:t>(A, B e C são anuláveis)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A3E9C-58BE-4663-A066-719BBC9DCC69}" type="slidenum">
              <a:rPr lang="pt-BR"/>
              <a:pPr>
                <a:defRPr/>
              </a:pPr>
              <a:t>4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Formas Normais</a:t>
            </a:r>
          </a:p>
        </p:txBody>
      </p:sp>
      <p:sp>
        <p:nvSpPr>
          <p:cNvPr id="54274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pt-BR" smtClean="0"/>
              <a:t>Forma de Chomsky</a:t>
            </a:r>
          </a:p>
          <a:p>
            <a:pPr marL="0" indent="0">
              <a:buFont typeface="Arial" charset="0"/>
              <a:buNone/>
            </a:pPr>
            <a:r>
              <a:rPr lang="pt-BR" smtClean="0"/>
              <a:t>A → </a:t>
            </a:r>
            <a:r>
              <a:rPr lang="el-GR" smtClean="0"/>
              <a:t>ε</a:t>
            </a:r>
            <a:endParaRPr lang="pt-BR" smtClean="0"/>
          </a:p>
          <a:p>
            <a:pPr marL="0" indent="0">
              <a:buFont typeface="Arial" charset="0"/>
              <a:buNone/>
            </a:pPr>
            <a:r>
              <a:rPr lang="pt-BR" smtClean="0"/>
              <a:t>A → a</a:t>
            </a:r>
          </a:p>
          <a:p>
            <a:pPr marL="0" indent="0">
              <a:buFont typeface="Arial" charset="0"/>
              <a:buNone/>
            </a:pPr>
            <a:r>
              <a:rPr lang="pt-BR" smtClean="0"/>
              <a:t>A → BC</a:t>
            </a:r>
          </a:p>
        </p:txBody>
      </p:sp>
      <p:sp>
        <p:nvSpPr>
          <p:cNvPr id="54275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pt-BR" smtClean="0"/>
              <a:t>Forma de Greibach</a:t>
            </a:r>
          </a:p>
          <a:p>
            <a:pPr marL="0" indent="0">
              <a:buFont typeface="Arial" charset="0"/>
              <a:buNone/>
            </a:pPr>
            <a:r>
              <a:rPr lang="pt-BR" smtClean="0"/>
              <a:t>A → </a:t>
            </a:r>
            <a:r>
              <a:rPr lang="el-GR" smtClean="0"/>
              <a:t>ε</a:t>
            </a:r>
            <a:endParaRPr lang="pt-BR" smtClean="0"/>
          </a:p>
          <a:p>
            <a:pPr marL="0" indent="0">
              <a:buFont typeface="Arial" charset="0"/>
              <a:buNone/>
            </a:pPr>
            <a:r>
              <a:rPr lang="pt-BR" smtClean="0"/>
              <a:t>A → a</a:t>
            </a:r>
          </a:p>
          <a:p>
            <a:pPr marL="0" indent="0">
              <a:buFont typeface="Arial" charset="0"/>
              <a:buNone/>
            </a:pPr>
            <a:r>
              <a:rPr lang="pt-BR" smtClean="0"/>
              <a:t>A → aBCDF...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85EDCA-3BDE-47F7-AE74-9D9CEF351C5A}" type="slidenum">
              <a:rPr lang="pt-BR"/>
              <a:pPr>
                <a:defRPr/>
              </a:pPr>
              <a:t>40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Forma de Chomsky (exemplo)</a:t>
            </a:r>
          </a:p>
        </p:txBody>
      </p:sp>
      <p:sp>
        <p:nvSpPr>
          <p:cNvPr id="55298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pt-BR" smtClean="0"/>
              <a:t>A → bDcF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3DE741-54F6-410F-A371-A7E266F068A4}" type="slidenum">
              <a:rPr lang="pt-BR"/>
              <a:pPr>
                <a:defRPr/>
              </a:pPr>
              <a:t>41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Forma de Chomsky (exemplo)</a:t>
            </a:r>
          </a:p>
        </p:txBody>
      </p:sp>
      <p:sp>
        <p:nvSpPr>
          <p:cNvPr id="5632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pt-BR" smtClean="0"/>
              <a:t>A → </a:t>
            </a:r>
            <a:r>
              <a:rPr lang="pt-BR" smtClean="0">
                <a:solidFill>
                  <a:srgbClr val="0070C0"/>
                </a:solidFill>
              </a:rPr>
              <a:t>B’</a:t>
            </a:r>
            <a:r>
              <a:rPr lang="pt-BR" smtClean="0"/>
              <a:t>D</a:t>
            </a:r>
            <a:r>
              <a:rPr lang="pt-BR" smtClean="0">
                <a:solidFill>
                  <a:srgbClr val="0070C0"/>
                </a:solidFill>
              </a:rPr>
              <a:t>C’</a:t>
            </a:r>
            <a:r>
              <a:rPr lang="pt-BR" smtClean="0"/>
              <a:t>F</a:t>
            </a:r>
          </a:p>
          <a:p>
            <a:pPr marL="0" indent="0">
              <a:buFont typeface="Arial" charset="0"/>
              <a:buNone/>
            </a:pPr>
            <a:r>
              <a:rPr lang="pt-BR" smtClean="0">
                <a:solidFill>
                  <a:srgbClr val="0070C0"/>
                </a:solidFill>
              </a:rPr>
              <a:t>B’ → </a:t>
            </a:r>
            <a:r>
              <a:rPr lang="pt-BR" smtClean="0"/>
              <a:t>b</a:t>
            </a:r>
          </a:p>
          <a:p>
            <a:pPr marL="0" indent="0">
              <a:buFont typeface="Arial" charset="0"/>
              <a:buNone/>
            </a:pPr>
            <a:r>
              <a:rPr lang="pt-BR" smtClean="0">
                <a:solidFill>
                  <a:srgbClr val="0070C0"/>
                </a:solidFill>
              </a:rPr>
              <a:t>C’ → </a:t>
            </a:r>
            <a:r>
              <a:rPr lang="pt-BR" smtClean="0"/>
              <a:t>c</a:t>
            </a:r>
          </a:p>
          <a:p>
            <a:pPr marL="0" indent="0">
              <a:buFont typeface="Arial" charset="0"/>
              <a:buNone/>
            </a:pPr>
            <a:endParaRPr lang="pt-BR" smtClean="0"/>
          </a:p>
          <a:p>
            <a:pPr marL="0" indent="0">
              <a:buFont typeface="Arial" charset="0"/>
              <a:buNone/>
            </a:pPr>
            <a:r>
              <a:rPr lang="pt-BR" smtClean="0">
                <a:solidFill>
                  <a:srgbClr val="0070C0"/>
                </a:solidFill>
              </a:rPr>
              <a:t>Criar variáveis para os terminais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749AD4-2876-4362-B46E-B5E85173C69B}" type="slidenum">
              <a:rPr lang="pt-BR"/>
              <a:pPr>
                <a:defRPr/>
              </a:pPr>
              <a:t>42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Forma de Chomsky (exemplo)</a:t>
            </a:r>
          </a:p>
        </p:txBody>
      </p:sp>
      <p:sp>
        <p:nvSpPr>
          <p:cNvPr id="57346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pt-BR" smtClean="0"/>
              <a:t>A → </a:t>
            </a:r>
            <a:r>
              <a:rPr lang="pt-BR" smtClean="0">
                <a:solidFill>
                  <a:srgbClr val="0070C0"/>
                </a:solidFill>
              </a:rPr>
              <a:t>B’</a:t>
            </a:r>
            <a:r>
              <a:rPr lang="pt-BR" smtClean="0">
                <a:solidFill>
                  <a:srgbClr val="00B050"/>
                </a:solidFill>
              </a:rPr>
              <a:t>T</a:t>
            </a:r>
            <a:r>
              <a:rPr lang="pt-BR" baseline="-25000" smtClean="0">
                <a:solidFill>
                  <a:srgbClr val="00B050"/>
                </a:solidFill>
              </a:rPr>
              <a:t>1</a:t>
            </a:r>
            <a:endParaRPr lang="pt-BR" smtClean="0">
              <a:solidFill>
                <a:srgbClr val="00B050"/>
              </a:solidFill>
            </a:endParaRPr>
          </a:p>
          <a:p>
            <a:pPr marL="0" indent="0">
              <a:buFont typeface="Arial" charset="0"/>
              <a:buNone/>
            </a:pPr>
            <a:r>
              <a:rPr lang="pt-BR" smtClean="0">
                <a:solidFill>
                  <a:srgbClr val="0070C0"/>
                </a:solidFill>
              </a:rPr>
              <a:t>B’ → </a:t>
            </a:r>
            <a:r>
              <a:rPr lang="pt-BR" smtClean="0"/>
              <a:t>b</a:t>
            </a:r>
          </a:p>
          <a:p>
            <a:pPr marL="0" indent="0">
              <a:buFont typeface="Arial" charset="0"/>
              <a:buNone/>
            </a:pPr>
            <a:r>
              <a:rPr lang="pt-BR" smtClean="0">
                <a:solidFill>
                  <a:srgbClr val="0070C0"/>
                </a:solidFill>
              </a:rPr>
              <a:t>C’ → </a:t>
            </a:r>
            <a:r>
              <a:rPr lang="pt-BR" smtClean="0"/>
              <a:t>c</a:t>
            </a:r>
          </a:p>
          <a:p>
            <a:pPr marL="0" indent="0">
              <a:buFont typeface="Arial" charset="0"/>
              <a:buNone/>
            </a:pPr>
            <a:r>
              <a:rPr lang="pt-BR" smtClean="0">
                <a:solidFill>
                  <a:srgbClr val="00B050"/>
                </a:solidFill>
              </a:rPr>
              <a:t>T</a:t>
            </a:r>
            <a:r>
              <a:rPr lang="pt-BR" baseline="-25000" smtClean="0">
                <a:solidFill>
                  <a:srgbClr val="00B050"/>
                </a:solidFill>
              </a:rPr>
              <a:t>1</a:t>
            </a:r>
            <a:r>
              <a:rPr lang="pt-BR" smtClean="0">
                <a:solidFill>
                  <a:srgbClr val="0070C0"/>
                </a:solidFill>
              </a:rPr>
              <a:t> </a:t>
            </a:r>
            <a:r>
              <a:rPr lang="pt-BR" smtClean="0">
                <a:solidFill>
                  <a:srgbClr val="00B050"/>
                </a:solidFill>
              </a:rPr>
              <a:t>→</a:t>
            </a:r>
            <a:r>
              <a:rPr lang="pt-BR" smtClean="0"/>
              <a:t>D</a:t>
            </a:r>
            <a:r>
              <a:rPr lang="pt-BR" smtClean="0">
                <a:solidFill>
                  <a:srgbClr val="0070C0"/>
                </a:solidFill>
              </a:rPr>
              <a:t>C’</a:t>
            </a:r>
            <a:r>
              <a:rPr lang="pt-BR" smtClean="0"/>
              <a:t>F</a:t>
            </a:r>
          </a:p>
          <a:p>
            <a:pPr marL="0" indent="0">
              <a:buFont typeface="Arial" charset="0"/>
              <a:buNone/>
            </a:pPr>
            <a:endParaRPr lang="pt-BR" baseline="-25000" smtClean="0">
              <a:solidFill>
                <a:srgbClr val="0070C0"/>
              </a:solidFill>
            </a:endParaRPr>
          </a:p>
          <a:p>
            <a:pPr marL="0" indent="0">
              <a:buFont typeface="Arial" charset="0"/>
              <a:buNone/>
            </a:pPr>
            <a:endParaRPr lang="pt-BR" smtClean="0"/>
          </a:p>
          <a:p>
            <a:pPr marL="0" indent="0">
              <a:buFont typeface="Arial" charset="0"/>
              <a:buNone/>
            </a:pPr>
            <a:r>
              <a:rPr lang="pt-BR" smtClean="0">
                <a:solidFill>
                  <a:srgbClr val="00B050"/>
                </a:solidFill>
              </a:rPr>
              <a:t>Transformar em dicotomias...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2F6B0A-1687-44D8-952B-32FBC65E6CBA}" type="slidenum">
              <a:rPr lang="pt-BR"/>
              <a:pPr>
                <a:defRPr/>
              </a:pPr>
              <a:t>43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Forma de Chomsky (exemplo)</a:t>
            </a:r>
          </a:p>
        </p:txBody>
      </p:sp>
      <p:sp>
        <p:nvSpPr>
          <p:cNvPr id="58370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pt-BR" smtClean="0"/>
              <a:t>A → </a:t>
            </a:r>
            <a:r>
              <a:rPr lang="pt-BR" smtClean="0">
                <a:solidFill>
                  <a:srgbClr val="0070C0"/>
                </a:solidFill>
              </a:rPr>
              <a:t>B’</a:t>
            </a:r>
            <a:r>
              <a:rPr lang="pt-BR" smtClean="0">
                <a:solidFill>
                  <a:srgbClr val="00B050"/>
                </a:solidFill>
              </a:rPr>
              <a:t>T</a:t>
            </a:r>
            <a:r>
              <a:rPr lang="pt-BR" baseline="-25000" smtClean="0">
                <a:solidFill>
                  <a:srgbClr val="00B050"/>
                </a:solidFill>
              </a:rPr>
              <a:t>1</a:t>
            </a:r>
            <a:endParaRPr lang="pt-BR" smtClean="0">
              <a:solidFill>
                <a:srgbClr val="00B050"/>
              </a:solidFill>
            </a:endParaRPr>
          </a:p>
          <a:p>
            <a:pPr marL="0" indent="0">
              <a:buFont typeface="Arial" charset="0"/>
              <a:buNone/>
            </a:pPr>
            <a:r>
              <a:rPr lang="pt-BR" smtClean="0">
                <a:solidFill>
                  <a:srgbClr val="0070C0"/>
                </a:solidFill>
              </a:rPr>
              <a:t>B’ → </a:t>
            </a:r>
            <a:r>
              <a:rPr lang="pt-BR" smtClean="0"/>
              <a:t>b</a:t>
            </a:r>
          </a:p>
          <a:p>
            <a:pPr marL="0" indent="0">
              <a:buFont typeface="Arial" charset="0"/>
              <a:buNone/>
            </a:pPr>
            <a:r>
              <a:rPr lang="pt-BR" smtClean="0">
                <a:solidFill>
                  <a:srgbClr val="0070C0"/>
                </a:solidFill>
              </a:rPr>
              <a:t>C’ → </a:t>
            </a:r>
            <a:r>
              <a:rPr lang="pt-BR" smtClean="0"/>
              <a:t>c</a:t>
            </a:r>
          </a:p>
          <a:p>
            <a:pPr marL="0" indent="0">
              <a:buFont typeface="Arial" charset="0"/>
              <a:buNone/>
            </a:pPr>
            <a:r>
              <a:rPr lang="pt-BR" smtClean="0">
                <a:solidFill>
                  <a:srgbClr val="00B050"/>
                </a:solidFill>
              </a:rPr>
              <a:t>T</a:t>
            </a:r>
            <a:r>
              <a:rPr lang="pt-BR" baseline="-25000" smtClean="0">
                <a:solidFill>
                  <a:srgbClr val="00B050"/>
                </a:solidFill>
              </a:rPr>
              <a:t>1</a:t>
            </a:r>
            <a:r>
              <a:rPr lang="pt-BR" smtClean="0">
                <a:solidFill>
                  <a:srgbClr val="0070C0"/>
                </a:solidFill>
              </a:rPr>
              <a:t> </a:t>
            </a:r>
            <a:r>
              <a:rPr lang="pt-BR" smtClean="0">
                <a:solidFill>
                  <a:srgbClr val="00B050"/>
                </a:solidFill>
              </a:rPr>
              <a:t>→</a:t>
            </a:r>
            <a:r>
              <a:rPr lang="pt-BR" smtClean="0"/>
              <a:t>D</a:t>
            </a:r>
            <a:r>
              <a:rPr lang="pt-BR" smtClean="0">
                <a:solidFill>
                  <a:srgbClr val="00B050"/>
                </a:solidFill>
              </a:rPr>
              <a:t>T</a:t>
            </a:r>
            <a:r>
              <a:rPr lang="pt-BR" baseline="-25000" smtClean="0">
                <a:solidFill>
                  <a:srgbClr val="00B050"/>
                </a:solidFill>
              </a:rPr>
              <a:t>2</a:t>
            </a:r>
            <a:endParaRPr lang="pt-BR" smtClean="0">
              <a:solidFill>
                <a:srgbClr val="0070C0"/>
              </a:solidFill>
            </a:endParaRPr>
          </a:p>
          <a:p>
            <a:pPr marL="0" indent="0">
              <a:buFont typeface="Arial" charset="0"/>
              <a:buNone/>
            </a:pPr>
            <a:r>
              <a:rPr lang="pt-BR" smtClean="0">
                <a:solidFill>
                  <a:srgbClr val="00B050"/>
                </a:solidFill>
              </a:rPr>
              <a:t>T</a:t>
            </a:r>
            <a:r>
              <a:rPr lang="pt-BR" baseline="-25000" smtClean="0">
                <a:solidFill>
                  <a:srgbClr val="00B050"/>
                </a:solidFill>
              </a:rPr>
              <a:t>2</a:t>
            </a:r>
            <a:r>
              <a:rPr lang="pt-BR" smtClean="0">
                <a:solidFill>
                  <a:srgbClr val="0070C0"/>
                </a:solidFill>
              </a:rPr>
              <a:t> </a:t>
            </a:r>
            <a:r>
              <a:rPr lang="pt-BR" smtClean="0">
                <a:solidFill>
                  <a:srgbClr val="00B050"/>
                </a:solidFill>
              </a:rPr>
              <a:t>→</a:t>
            </a:r>
            <a:r>
              <a:rPr lang="pt-BR" smtClean="0">
                <a:solidFill>
                  <a:srgbClr val="0070C0"/>
                </a:solidFill>
              </a:rPr>
              <a:t>C’</a:t>
            </a:r>
            <a:r>
              <a:rPr lang="pt-BR" smtClean="0"/>
              <a:t>F</a:t>
            </a:r>
          </a:p>
          <a:p>
            <a:pPr marL="0" indent="0">
              <a:buFont typeface="Arial" charset="0"/>
              <a:buNone/>
            </a:pPr>
            <a:endParaRPr lang="pt-BR" smtClean="0"/>
          </a:p>
          <a:p>
            <a:pPr marL="0" indent="0">
              <a:buFont typeface="Arial" charset="0"/>
              <a:buNone/>
            </a:pPr>
            <a:r>
              <a:rPr lang="pt-BR" smtClean="0"/>
              <a:t>Resultado</a:t>
            </a:r>
          </a:p>
          <a:p>
            <a:pPr marL="0" indent="0">
              <a:buFont typeface="Arial" charset="0"/>
              <a:buNone/>
            </a:pPr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83562F-0630-43A5-952E-E07179CDC936}" type="slidenum">
              <a:rPr lang="pt-BR"/>
              <a:pPr>
                <a:defRPr/>
              </a:pPr>
              <a:t>44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/>
              <a:t>Remoção da recursão a esquerda </a:t>
            </a:r>
            <a:r>
              <a:rPr lang="pt-BR" dirty="0" smtClean="0"/>
              <a:t>Direta</a:t>
            </a:r>
            <a:endParaRPr lang="pt-BR" dirty="0"/>
          </a:p>
        </p:txBody>
      </p:sp>
      <p:sp>
        <p:nvSpPr>
          <p:cNvPr id="59394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Arial" charset="0"/>
              <a:buNone/>
            </a:pPr>
            <a:r>
              <a:rPr lang="pt-BR" smtClean="0"/>
              <a:t>A → Aa|b</a:t>
            </a:r>
          </a:p>
          <a:p>
            <a:pPr marL="0" indent="0" algn="ctr">
              <a:buFont typeface="Arial" charset="0"/>
              <a:buNone/>
            </a:pPr>
            <a:endParaRPr lang="pt-BR" smtClean="0"/>
          </a:p>
          <a:p>
            <a:pPr marL="0" indent="0" algn="ctr">
              <a:buFont typeface="Arial" charset="0"/>
              <a:buNone/>
            </a:pPr>
            <a:endParaRPr lang="pt-BR" smtClean="0"/>
          </a:p>
          <a:p>
            <a:pPr marL="0" indent="0" algn="ctr">
              <a:buFont typeface="Arial" charset="0"/>
              <a:buNone/>
            </a:pPr>
            <a:r>
              <a:rPr lang="pt-BR" smtClean="0"/>
              <a:t>A → bZ|b</a:t>
            </a:r>
          </a:p>
          <a:p>
            <a:pPr marL="0" indent="0" algn="ctr">
              <a:buFont typeface="Arial" charset="0"/>
              <a:buNone/>
            </a:pPr>
            <a:r>
              <a:rPr lang="pt-BR" smtClean="0"/>
              <a:t>Z → aZ|a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841CFA-7562-4C98-88BA-38A4B5733CEE}" type="slidenum">
              <a:rPr lang="pt-BR"/>
              <a:pPr>
                <a:defRPr/>
              </a:pPr>
              <a:t>45</a:t>
            </a:fld>
            <a:endParaRPr lang="pt-BR" dirty="0"/>
          </a:p>
        </p:txBody>
      </p:sp>
      <p:sp>
        <p:nvSpPr>
          <p:cNvPr id="5" name="Seta para baixo 4"/>
          <p:cNvSpPr/>
          <p:nvPr/>
        </p:nvSpPr>
        <p:spPr>
          <a:xfrm>
            <a:off x="4284663" y="2349500"/>
            <a:ext cx="647700" cy="71913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/>
              <a:t>Remoção da recursão a esquerda </a:t>
            </a:r>
            <a:r>
              <a:rPr lang="pt-BR" dirty="0" smtClean="0"/>
              <a:t>Direta </a:t>
            </a:r>
            <a:r>
              <a:rPr lang="pt-BR" dirty="0"/>
              <a:t>(exemplo)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A</a:t>
            </a:r>
            <a:r>
              <a:rPr lang="pt-BR" dirty="0"/>
              <a:t> </a:t>
            </a:r>
            <a:r>
              <a:rPr lang="pt-BR" dirty="0" smtClean="0"/>
              <a:t>→ </a:t>
            </a:r>
            <a:r>
              <a:rPr lang="pt-BR" dirty="0" err="1" smtClean="0"/>
              <a:t>A</a:t>
            </a:r>
            <a:r>
              <a:rPr lang="pt-BR" dirty="0" err="1" smtClean="0">
                <a:solidFill>
                  <a:srgbClr val="FF0000"/>
                </a:solidFill>
              </a:rPr>
              <a:t>aaa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|</a:t>
            </a:r>
            <a:r>
              <a:rPr lang="pt-BR" dirty="0" err="1" smtClean="0"/>
              <a:t>A</a:t>
            </a:r>
            <a:r>
              <a:rPr lang="pt-BR" dirty="0" err="1" smtClean="0">
                <a:solidFill>
                  <a:srgbClr val="FF0000"/>
                </a:solidFill>
              </a:rPr>
              <a:t>bbb</a:t>
            </a:r>
            <a:r>
              <a:rPr lang="pt-BR" dirty="0" smtClean="0">
                <a:solidFill>
                  <a:srgbClr val="FF0000"/>
                </a:solidFill>
              </a:rPr>
              <a:t>  </a:t>
            </a:r>
            <a:r>
              <a:rPr lang="pt-BR" dirty="0" smtClean="0"/>
              <a:t>|</a:t>
            </a:r>
            <a:r>
              <a:rPr lang="pt-BR" dirty="0" err="1" smtClean="0"/>
              <a:t>A</a:t>
            </a:r>
            <a:r>
              <a:rPr lang="pt-BR" dirty="0" err="1" smtClean="0">
                <a:solidFill>
                  <a:srgbClr val="FF0000"/>
                </a:solidFill>
              </a:rPr>
              <a:t>ccc</a:t>
            </a:r>
            <a:endParaRPr lang="pt-BR" dirty="0" smtClean="0">
              <a:solidFill>
                <a:srgbClr val="FF0000"/>
              </a:solidFill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>
              <a:solidFill>
                <a:srgbClr val="FF0000"/>
              </a:solidFill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 smtClean="0">
              <a:solidFill>
                <a:srgbClr val="FF0000"/>
              </a:solidFill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/>
              <a:t>A → </a:t>
            </a:r>
            <a:r>
              <a:rPr lang="pt-BR" dirty="0" err="1">
                <a:solidFill>
                  <a:schemeClr val="accent6"/>
                </a:solidFill>
              </a:rPr>
              <a:t>xxx</a:t>
            </a:r>
            <a:r>
              <a:rPr lang="pt-BR" dirty="0">
                <a:solidFill>
                  <a:schemeClr val="accent6"/>
                </a:solidFill>
              </a:rPr>
              <a:t>  </a:t>
            </a:r>
            <a:r>
              <a:rPr lang="pt-BR" dirty="0"/>
              <a:t>|</a:t>
            </a:r>
            <a:r>
              <a:rPr lang="pt-BR" dirty="0" err="1">
                <a:solidFill>
                  <a:schemeClr val="accent6"/>
                </a:solidFill>
              </a:rPr>
              <a:t>yyy</a:t>
            </a:r>
            <a:r>
              <a:rPr lang="pt-BR" dirty="0">
                <a:solidFill>
                  <a:schemeClr val="accent6"/>
                </a:solidFill>
              </a:rPr>
              <a:t>  </a:t>
            </a:r>
            <a:r>
              <a:rPr lang="pt-BR" dirty="0"/>
              <a:t>|</a:t>
            </a:r>
            <a:r>
              <a:rPr lang="pt-BR" dirty="0" err="1">
                <a:solidFill>
                  <a:schemeClr val="accent6"/>
                </a:solidFill>
              </a:rPr>
              <a:t>zzz</a:t>
            </a:r>
            <a:r>
              <a:rPr lang="pt-BR" dirty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D0CC0F-81B4-43D5-BC76-5BC3698F094D}" type="slidenum">
              <a:rPr lang="pt-BR"/>
              <a:pPr>
                <a:defRPr/>
              </a:pPr>
              <a:t>46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/>
              <a:t>Remoção da recursão a esquerda </a:t>
            </a:r>
            <a:r>
              <a:rPr lang="pt-BR" dirty="0" smtClean="0"/>
              <a:t>Direta </a:t>
            </a:r>
            <a:r>
              <a:rPr lang="pt-BR" dirty="0"/>
              <a:t>(exemplo)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9737" y="1597025"/>
            <a:ext cx="8229601" cy="4525963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  <a:r>
              <a:rPr lang="pt-B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→ </a:t>
            </a:r>
            <a:r>
              <a:rPr lang="pt-B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Aaaa</a:t>
            </a:r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|</a:t>
            </a:r>
            <a:r>
              <a:rPr lang="pt-B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Abbb</a:t>
            </a:r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|</a:t>
            </a:r>
            <a:r>
              <a:rPr lang="pt-B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Accc</a:t>
            </a:r>
            <a:endParaRPr lang="pt-BR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Z →</a:t>
            </a:r>
            <a:r>
              <a:rPr lang="pt-B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pt-BR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  <a:r>
              <a:rPr lang="pt-BR" dirty="0" err="1">
                <a:solidFill>
                  <a:srgbClr val="FF0000"/>
                </a:solidFill>
              </a:rPr>
              <a:t>aaa</a:t>
            </a:r>
            <a:r>
              <a:rPr lang="pt-BR" dirty="0">
                <a:solidFill>
                  <a:srgbClr val="FF0000"/>
                </a:solidFill>
              </a:rPr>
              <a:t>  </a:t>
            </a:r>
            <a:r>
              <a:rPr lang="pt-BR" dirty="0"/>
              <a:t>|</a:t>
            </a:r>
            <a:r>
              <a:rPr lang="pt-BR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  <a:r>
              <a:rPr lang="pt-BR" dirty="0" err="1">
                <a:solidFill>
                  <a:srgbClr val="FF0000"/>
                </a:solidFill>
              </a:rPr>
              <a:t>bbb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|</a:t>
            </a:r>
            <a:r>
              <a:rPr lang="pt-BR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  <a:r>
              <a:rPr lang="pt-BR" dirty="0" err="1">
                <a:solidFill>
                  <a:srgbClr val="FF0000"/>
                </a:solidFill>
              </a:rPr>
              <a:t>ccc</a:t>
            </a:r>
            <a:endParaRPr lang="pt-BR" dirty="0">
              <a:solidFill>
                <a:srgbClr val="FF0000"/>
              </a:solidFill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solidFill>
                  <a:srgbClr val="0070C0"/>
                </a:solidFill>
              </a:rPr>
              <a:t>Z </a:t>
            </a:r>
            <a:r>
              <a:rPr lang="pt-BR" dirty="0">
                <a:solidFill>
                  <a:srgbClr val="0070C0"/>
                </a:solidFill>
              </a:rPr>
              <a:t>→ </a:t>
            </a:r>
            <a:r>
              <a:rPr lang="pt-B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  <a:r>
              <a:rPr lang="pt-BR" dirty="0" err="1" smtClean="0">
                <a:solidFill>
                  <a:srgbClr val="FF0000"/>
                </a:solidFill>
              </a:rPr>
              <a:t>aaa</a:t>
            </a:r>
            <a:r>
              <a:rPr lang="pt-BR" dirty="0" err="1" smtClean="0">
                <a:solidFill>
                  <a:srgbClr val="0070C0"/>
                </a:solidFill>
              </a:rPr>
              <a:t>Z</a:t>
            </a:r>
            <a:r>
              <a:rPr lang="pt-BR" dirty="0" err="1" smtClean="0"/>
              <a:t>|</a:t>
            </a:r>
            <a:r>
              <a:rPr lang="pt-B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  <a:r>
              <a:rPr lang="pt-BR" dirty="0" err="1" smtClean="0">
                <a:solidFill>
                  <a:srgbClr val="FF0000"/>
                </a:solidFill>
              </a:rPr>
              <a:t>bbb</a:t>
            </a:r>
            <a:r>
              <a:rPr lang="pt-BR" dirty="0" err="1" smtClean="0">
                <a:solidFill>
                  <a:srgbClr val="0070C0"/>
                </a:solidFill>
              </a:rPr>
              <a:t>Z</a:t>
            </a:r>
            <a:r>
              <a:rPr lang="pt-BR" dirty="0" err="1" smtClean="0"/>
              <a:t>|</a:t>
            </a:r>
            <a:r>
              <a:rPr lang="pt-B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  <a:r>
              <a:rPr lang="pt-BR" dirty="0" err="1" smtClean="0">
                <a:solidFill>
                  <a:srgbClr val="FF0000"/>
                </a:solidFill>
              </a:rPr>
              <a:t>ccc</a:t>
            </a:r>
            <a:r>
              <a:rPr lang="pt-BR" dirty="0" err="1" smtClean="0">
                <a:solidFill>
                  <a:srgbClr val="0070C0"/>
                </a:solidFill>
              </a:rPr>
              <a:t>Z</a:t>
            </a:r>
            <a:endParaRPr lang="pt-BR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A </a:t>
            </a:r>
            <a:r>
              <a:rPr lang="pt-BR" dirty="0"/>
              <a:t>→ </a:t>
            </a:r>
            <a:r>
              <a:rPr lang="pt-BR" dirty="0" err="1" smtClean="0">
                <a:solidFill>
                  <a:schemeClr val="accent6"/>
                </a:solidFill>
              </a:rPr>
              <a:t>xxx</a:t>
            </a:r>
            <a:r>
              <a:rPr lang="pt-BR" dirty="0" smtClean="0">
                <a:solidFill>
                  <a:schemeClr val="accent6"/>
                </a:solidFill>
              </a:rPr>
              <a:t>  </a:t>
            </a:r>
            <a:r>
              <a:rPr lang="pt-BR" dirty="0" smtClean="0"/>
              <a:t>|</a:t>
            </a:r>
            <a:r>
              <a:rPr lang="pt-BR" dirty="0" err="1" smtClean="0">
                <a:solidFill>
                  <a:schemeClr val="accent6"/>
                </a:solidFill>
              </a:rPr>
              <a:t>yyy</a:t>
            </a:r>
            <a:r>
              <a:rPr lang="pt-BR" dirty="0" smtClean="0">
                <a:solidFill>
                  <a:schemeClr val="accent6"/>
                </a:solidFill>
              </a:rPr>
              <a:t>  </a:t>
            </a:r>
            <a:r>
              <a:rPr lang="pt-BR" dirty="0" smtClean="0"/>
              <a:t>|</a:t>
            </a:r>
            <a:r>
              <a:rPr lang="pt-BR" dirty="0" err="1">
                <a:solidFill>
                  <a:schemeClr val="accent6"/>
                </a:solidFill>
              </a:rPr>
              <a:t>zzz</a:t>
            </a:r>
            <a:r>
              <a:rPr lang="pt-BR" dirty="0"/>
              <a:t> 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/>
              <a:t>A → </a:t>
            </a:r>
            <a:r>
              <a:rPr lang="pt-BR" dirty="0" err="1" smtClean="0">
                <a:solidFill>
                  <a:schemeClr val="accent6"/>
                </a:solidFill>
              </a:rPr>
              <a:t>xxx</a:t>
            </a:r>
            <a:r>
              <a:rPr lang="pt-BR" dirty="0" err="1" smtClean="0">
                <a:solidFill>
                  <a:srgbClr val="0070C0"/>
                </a:solidFill>
              </a:rPr>
              <a:t>Z</a:t>
            </a:r>
            <a:r>
              <a:rPr lang="pt-BR" dirty="0" err="1" smtClean="0"/>
              <a:t>|</a:t>
            </a:r>
            <a:r>
              <a:rPr lang="pt-BR" dirty="0" err="1" smtClean="0">
                <a:solidFill>
                  <a:schemeClr val="accent6"/>
                </a:solidFill>
              </a:rPr>
              <a:t>yyy</a:t>
            </a:r>
            <a:r>
              <a:rPr lang="pt-BR" dirty="0" err="1" smtClean="0">
                <a:solidFill>
                  <a:srgbClr val="0070C0"/>
                </a:solidFill>
              </a:rPr>
              <a:t>Z</a:t>
            </a:r>
            <a:r>
              <a:rPr lang="pt-BR" dirty="0" err="1" smtClean="0"/>
              <a:t>|</a:t>
            </a:r>
            <a:r>
              <a:rPr lang="pt-BR" dirty="0" err="1" smtClean="0">
                <a:solidFill>
                  <a:schemeClr val="accent6"/>
                </a:solidFill>
              </a:rPr>
              <a:t>zzz</a:t>
            </a:r>
            <a:r>
              <a:rPr lang="pt-BR" dirty="0" err="1" smtClean="0">
                <a:solidFill>
                  <a:srgbClr val="0070C0"/>
                </a:solidFill>
              </a:rPr>
              <a:t>Z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991AF1-BC2F-4791-81A9-A560713B598E}" type="slidenum">
              <a:rPr lang="pt-BR"/>
              <a:pPr>
                <a:defRPr/>
              </a:pPr>
              <a:t>47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/>
              <a:t>Remoção da recursão a esquerda </a:t>
            </a:r>
            <a:r>
              <a:rPr lang="pt-BR" dirty="0" smtClean="0"/>
              <a:t>Direta </a:t>
            </a:r>
            <a:r>
              <a:rPr lang="pt-BR" dirty="0"/>
              <a:t>(exemplo)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2600" y="1631950"/>
            <a:ext cx="8229600" cy="4525963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 smtClean="0">
              <a:solidFill>
                <a:srgbClr val="0070C0"/>
              </a:solidFill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Z </a:t>
            </a:r>
            <a:r>
              <a:rPr lang="pt-BR" dirty="0"/>
              <a:t>→</a:t>
            </a:r>
            <a:r>
              <a:rPr lang="pt-BR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pt-BR" dirty="0" err="1" smtClean="0"/>
              <a:t>aaa</a:t>
            </a:r>
            <a:r>
              <a:rPr lang="pt-BR" dirty="0" smtClean="0"/>
              <a:t>  | </a:t>
            </a:r>
            <a:r>
              <a:rPr lang="pt-BR" dirty="0" err="1" smtClean="0"/>
              <a:t>bbb</a:t>
            </a:r>
            <a:r>
              <a:rPr lang="pt-BR" dirty="0" smtClean="0"/>
              <a:t> | </a:t>
            </a:r>
            <a:r>
              <a:rPr lang="pt-BR" dirty="0" err="1" smtClean="0"/>
              <a:t>ccc</a:t>
            </a:r>
            <a:endParaRPr lang="pt-BR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Z </a:t>
            </a:r>
            <a:r>
              <a:rPr lang="pt-BR" dirty="0"/>
              <a:t>→ </a:t>
            </a:r>
            <a:r>
              <a:rPr lang="pt-BR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pt-BR" dirty="0" err="1" smtClean="0"/>
              <a:t>aaaZ</a:t>
            </a:r>
            <a:r>
              <a:rPr lang="pt-BR" dirty="0" smtClean="0"/>
              <a:t>| </a:t>
            </a:r>
            <a:r>
              <a:rPr lang="pt-BR" dirty="0" err="1" smtClean="0"/>
              <a:t>bbbZ|cccZ</a:t>
            </a:r>
            <a:endParaRPr lang="pt-BR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A </a:t>
            </a:r>
            <a:r>
              <a:rPr lang="pt-BR" dirty="0"/>
              <a:t>→ </a:t>
            </a:r>
            <a:r>
              <a:rPr lang="pt-BR" dirty="0" err="1" smtClean="0"/>
              <a:t>xxx</a:t>
            </a:r>
            <a:r>
              <a:rPr lang="pt-BR" dirty="0" smtClean="0"/>
              <a:t>  |</a:t>
            </a:r>
            <a:r>
              <a:rPr lang="pt-BR" dirty="0" err="1" smtClean="0"/>
              <a:t>yyy</a:t>
            </a:r>
            <a:r>
              <a:rPr lang="pt-BR" dirty="0" smtClean="0"/>
              <a:t>  |</a:t>
            </a:r>
            <a:r>
              <a:rPr lang="pt-BR" dirty="0" err="1"/>
              <a:t>zzz</a:t>
            </a:r>
            <a:r>
              <a:rPr lang="pt-BR" dirty="0"/>
              <a:t> 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/>
              <a:t>A → </a:t>
            </a:r>
            <a:r>
              <a:rPr lang="pt-BR" dirty="0" err="1" smtClean="0"/>
              <a:t>xxxZ|yyyZ|zzzZ</a:t>
            </a:r>
            <a:endParaRPr lang="pt-BR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Resultado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2DECDD-1FD8-4E26-B11D-052220C10469}" type="slidenum">
              <a:rPr lang="pt-BR"/>
              <a:pPr>
                <a:defRPr/>
              </a:pPr>
              <a:t>48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/>
              <a:t>Remoção da recursão a esquerda </a:t>
            </a:r>
            <a:r>
              <a:rPr lang="pt-BR" dirty="0" smtClean="0"/>
              <a:t>Direta </a:t>
            </a:r>
            <a:r>
              <a:rPr lang="pt-BR" dirty="0"/>
              <a:t>(exemplo)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(antes)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A </a:t>
            </a:r>
            <a:r>
              <a:rPr lang="pt-BR" dirty="0"/>
              <a:t>→ </a:t>
            </a:r>
            <a:r>
              <a:rPr lang="pt-BR" dirty="0" err="1"/>
              <a:t>A</a:t>
            </a:r>
            <a:r>
              <a:rPr lang="pt-BR" dirty="0" err="1">
                <a:solidFill>
                  <a:srgbClr val="FF0000"/>
                </a:solidFill>
              </a:rPr>
              <a:t>aaa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|</a:t>
            </a:r>
            <a:r>
              <a:rPr lang="pt-BR" dirty="0" err="1"/>
              <a:t>A</a:t>
            </a:r>
            <a:r>
              <a:rPr lang="pt-BR" dirty="0" err="1">
                <a:solidFill>
                  <a:srgbClr val="FF0000"/>
                </a:solidFill>
              </a:rPr>
              <a:t>bbb</a:t>
            </a:r>
            <a:r>
              <a:rPr lang="pt-BR" dirty="0">
                <a:solidFill>
                  <a:srgbClr val="FF0000"/>
                </a:solidFill>
              </a:rPr>
              <a:t>  </a:t>
            </a:r>
            <a:r>
              <a:rPr lang="pt-BR" dirty="0"/>
              <a:t>|</a:t>
            </a:r>
            <a:r>
              <a:rPr lang="pt-BR" dirty="0" err="1"/>
              <a:t>A</a:t>
            </a:r>
            <a:r>
              <a:rPr lang="pt-BR" dirty="0" err="1">
                <a:solidFill>
                  <a:srgbClr val="FF0000"/>
                </a:solidFill>
              </a:rPr>
              <a:t>ccc</a:t>
            </a:r>
            <a:r>
              <a:rPr lang="pt-BR" dirty="0">
                <a:solidFill>
                  <a:schemeClr val="accent6"/>
                </a:solidFill>
              </a:rPr>
              <a:t> </a:t>
            </a:r>
            <a:r>
              <a:rPr lang="pt-BR" dirty="0"/>
              <a:t>|</a:t>
            </a:r>
            <a:r>
              <a:rPr lang="pt-BR" dirty="0" err="1">
                <a:solidFill>
                  <a:schemeClr val="accent6"/>
                </a:solidFill>
              </a:rPr>
              <a:t>xxx</a:t>
            </a:r>
            <a:r>
              <a:rPr lang="pt-BR" dirty="0">
                <a:solidFill>
                  <a:schemeClr val="accent6"/>
                </a:solidFill>
              </a:rPr>
              <a:t>  </a:t>
            </a:r>
            <a:r>
              <a:rPr lang="pt-BR" dirty="0"/>
              <a:t>|</a:t>
            </a:r>
            <a:r>
              <a:rPr lang="pt-BR" dirty="0" err="1">
                <a:solidFill>
                  <a:schemeClr val="accent6"/>
                </a:solidFill>
              </a:rPr>
              <a:t>yyy</a:t>
            </a:r>
            <a:r>
              <a:rPr lang="pt-BR" dirty="0">
                <a:solidFill>
                  <a:schemeClr val="accent6"/>
                </a:solidFill>
              </a:rPr>
              <a:t>  </a:t>
            </a:r>
            <a:r>
              <a:rPr lang="pt-BR" dirty="0"/>
              <a:t>|</a:t>
            </a:r>
            <a:r>
              <a:rPr lang="pt-BR" dirty="0" err="1">
                <a:solidFill>
                  <a:schemeClr val="accent6"/>
                </a:solidFill>
              </a:rPr>
              <a:t>zzz</a:t>
            </a:r>
            <a:r>
              <a:rPr lang="pt-BR" dirty="0"/>
              <a:t> 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 smtClean="0">
              <a:solidFill>
                <a:srgbClr val="0070C0"/>
              </a:solidFill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/>
              <a:t>(depois)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solidFill>
                  <a:srgbClr val="0070C0"/>
                </a:solidFill>
              </a:rPr>
              <a:t>Z </a:t>
            </a:r>
            <a:r>
              <a:rPr lang="pt-BR" dirty="0">
                <a:solidFill>
                  <a:srgbClr val="0070C0"/>
                </a:solidFill>
              </a:rPr>
              <a:t>→</a:t>
            </a:r>
            <a:r>
              <a:rPr lang="pt-B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aaa</a:t>
            </a:r>
            <a:r>
              <a:rPr lang="pt-BR" dirty="0" err="1" smtClean="0"/>
              <a:t>|</a:t>
            </a:r>
            <a:r>
              <a:rPr lang="pt-BR" dirty="0" err="1" smtClean="0">
                <a:solidFill>
                  <a:srgbClr val="FF0000"/>
                </a:solidFill>
              </a:rPr>
              <a:t>bbb</a:t>
            </a:r>
            <a:r>
              <a:rPr lang="pt-BR" dirty="0" err="1" smtClean="0"/>
              <a:t>|</a:t>
            </a:r>
            <a:r>
              <a:rPr lang="pt-BR" dirty="0" err="1" smtClean="0">
                <a:solidFill>
                  <a:srgbClr val="FF0000"/>
                </a:solidFill>
              </a:rPr>
              <a:t>ccc</a:t>
            </a:r>
            <a:r>
              <a:rPr lang="pt-BR" dirty="0" err="1" smtClean="0"/>
              <a:t>|</a:t>
            </a:r>
            <a:r>
              <a:rPr lang="pt-BR" dirty="0" err="1" smtClean="0">
                <a:solidFill>
                  <a:srgbClr val="FF0000"/>
                </a:solidFill>
              </a:rPr>
              <a:t>aaa</a:t>
            </a:r>
            <a:r>
              <a:rPr lang="pt-BR" dirty="0" err="1" smtClean="0">
                <a:solidFill>
                  <a:srgbClr val="0070C0"/>
                </a:solidFill>
              </a:rPr>
              <a:t>Z</a:t>
            </a:r>
            <a:r>
              <a:rPr lang="pt-BR" dirty="0" err="1" smtClean="0"/>
              <a:t>|</a:t>
            </a:r>
            <a:r>
              <a:rPr lang="pt-BR" dirty="0" err="1" smtClean="0">
                <a:solidFill>
                  <a:srgbClr val="FF0000"/>
                </a:solidFill>
              </a:rPr>
              <a:t>bbb</a:t>
            </a:r>
            <a:r>
              <a:rPr lang="pt-BR" dirty="0" err="1" smtClean="0">
                <a:solidFill>
                  <a:srgbClr val="0070C0"/>
                </a:solidFill>
              </a:rPr>
              <a:t>Z</a:t>
            </a:r>
            <a:r>
              <a:rPr lang="pt-BR" dirty="0" err="1" smtClean="0"/>
              <a:t>|</a:t>
            </a:r>
            <a:r>
              <a:rPr lang="pt-BR" dirty="0" err="1" smtClean="0">
                <a:solidFill>
                  <a:srgbClr val="FF0000"/>
                </a:solidFill>
              </a:rPr>
              <a:t>ccc</a:t>
            </a:r>
            <a:r>
              <a:rPr lang="pt-BR" dirty="0" err="1" smtClean="0">
                <a:solidFill>
                  <a:srgbClr val="0070C0"/>
                </a:solidFill>
              </a:rPr>
              <a:t>Z</a:t>
            </a:r>
            <a:endParaRPr lang="pt-BR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A </a:t>
            </a:r>
            <a:r>
              <a:rPr lang="pt-BR" dirty="0"/>
              <a:t>→ </a:t>
            </a:r>
            <a:r>
              <a:rPr lang="pt-BR" dirty="0" err="1" smtClean="0">
                <a:solidFill>
                  <a:schemeClr val="accent6"/>
                </a:solidFill>
              </a:rPr>
              <a:t>xxx</a:t>
            </a:r>
            <a:r>
              <a:rPr lang="pt-BR" dirty="0" err="1" smtClean="0"/>
              <a:t>|</a:t>
            </a:r>
            <a:r>
              <a:rPr lang="pt-BR" dirty="0" err="1" smtClean="0">
                <a:solidFill>
                  <a:schemeClr val="accent6"/>
                </a:solidFill>
              </a:rPr>
              <a:t>yyy</a:t>
            </a:r>
            <a:r>
              <a:rPr lang="pt-BR" dirty="0" err="1" smtClean="0"/>
              <a:t>|</a:t>
            </a:r>
            <a:r>
              <a:rPr lang="pt-BR" dirty="0" err="1" smtClean="0">
                <a:solidFill>
                  <a:schemeClr val="accent6"/>
                </a:solidFill>
              </a:rPr>
              <a:t>zzz</a:t>
            </a:r>
            <a:r>
              <a:rPr lang="pt-BR" dirty="0" err="1" smtClean="0"/>
              <a:t>|</a:t>
            </a:r>
            <a:r>
              <a:rPr lang="pt-BR" dirty="0" err="1" smtClean="0">
                <a:solidFill>
                  <a:schemeClr val="accent6"/>
                </a:solidFill>
              </a:rPr>
              <a:t>xxx</a:t>
            </a:r>
            <a:r>
              <a:rPr lang="pt-BR" dirty="0" err="1" smtClean="0">
                <a:solidFill>
                  <a:srgbClr val="0070C0"/>
                </a:solidFill>
              </a:rPr>
              <a:t>Z</a:t>
            </a:r>
            <a:r>
              <a:rPr lang="pt-BR" dirty="0" err="1" smtClean="0"/>
              <a:t>|</a:t>
            </a:r>
            <a:r>
              <a:rPr lang="pt-BR" dirty="0" err="1" smtClean="0">
                <a:solidFill>
                  <a:schemeClr val="accent6"/>
                </a:solidFill>
              </a:rPr>
              <a:t>yyy</a:t>
            </a:r>
            <a:r>
              <a:rPr lang="pt-BR" dirty="0" err="1" smtClean="0">
                <a:solidFill>
                  <a:srgbClr val="0070C0"/>
                </a:solidFill>
              </a:rPr>
              <a:t>Z</a:t>
            </a:r>
            <a:r>
              <a:rPr lang="pt-BR" dirty="0" err="1" smtClean="0"/>
              <a:t>|</a:t>
            </a:r>
            <a:r>
              <a:rPr lang="pt-BR" dirty="0" err="1" smtClean="0">
                <a:solidFill>
                  <a:schemeClr val="accent6"/>
                </a:solidFill>
              </a:rPr>
              <a:t>zzz</a:t>
            </a:r>
            <a:r>
              <a:rPr lang="pt-BR" dirty="0" err="1" smtClean="0">
                <a:solidFill>
                  <a:srgbClr val="0070C0"/>
                </a:solidFill>
              </a:rPr>
              <a:t>Z</a:t>
            </a:r>
            <a:endParaRPr lang="pt-BR" dirty="0" smtClean="0">
              <a:solidFill>
                <a:srgbClr val="0070C0"/>
              </a:solidFill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>
              <a:solidFill>
                <a:srgbClr val="0070C0"/>
              </a:solidFill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CA8AB4-8A32-44B9-B170-18834C60AE9A}" type="slidenum">
              <a:rPr lang="pt-BR"/>
              <a:pPr>
                <a:defRPr/>
              </a:pPr>
              <a:t>49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/>
              <a:t>Determinar o conjunto de variáveis anuláveis</a:t>
            </a:r>
          </a:p>
        </p:txBody>
      </p:sp>
      <p:sp>
        <p:nvSpPr>
          <p:cNvPr id="3" name="Espaço Reservado para Conteúdo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1481"/>
            </a:stretch>
          </a:blipFill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59632-56EE-4988-AEFB-8F6CA68FA5E8}" type="slidenum">
              <a:rPr lang="pt-BR"/>
              <a:pPr>
                <a:defRPr/>
              </a:pPr>
              <a:t>5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Remoção da recursão a esquerda indireta (exemplo)</a:t>
            </a:r>
            <a:endParaRPr lang="pt-BR" dirty="0"/>
          </a:p>
        </p:txBody>
      </p:sp>
      <p:sp>
        <p:nvSpPr>
          <p:cNvPr id="64514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pt-BR" smtClean="0"/>
              <a:t>A → a|Bb</a:t>
            </a:r>
          </a:p>
          <a:p>
            <a:pPr marL="0" indent="0">
              <a:buFont typeface="Arial" charset="0"/>
              <a:buNone/>
            </a:pPr>
            <a:r>
              <a:rPr lang="pt-BR" smtClean="0"/>
              <a:t>B →bb|Cx</a:t>
            </a:r>
          </a:p>
          <a:p>
            <a:pPr marL="0" indent="0">
              <a:buFont typeface="Arial" charset="0"/>
              <a:buNone/>
            </a:pPr>
            <a:r>
              <a:rPr lang="pt-BR" smtClean="0"/>
              <a:t>C →x|Aaa</a:t>
            </a:r>
          </a:p>
          <a:p>
            <a:pPr marL="0" indent="0">
              <a:buFont typeface="Arial" charset="0"/>
              <a:buNone/>
            </a:pPr>
            <a:endParaRPr lang="pt-BR" smtClean="0"/>
          </a:p>
          <a:p>
            <a:pPr marL="0" indent="0">
              <a:buFont typeface="Arial" charset="0"/>
              <a:buNone/>
            </a:pPr>
            <a:r>
              <a:rPr lang="pt-BR" smtClean="0"/>
              <a:t>Atribui-se números as variáveis:</a:t>
            </a:r>
          </a:p>
          <a:p>
            <a:pPr marL="0" indent="0">
              <a:buFont typeface="Arial" charset="0"/>
              <a:buNone/>
            </a:pPr>
            <a:r>
              <a:rPr lang="pt-BR" smtClean="0"/>
              <a:t>#A=1		#B=2		#C=3 </a:t>
            </a:r>
          </a:p>
          <a:p>
            <a:pPr marL="0" indent="0">
              <a:buFont typeface="Arial" charset="0"/>
              <a:buNone/>
            </a:pPr>
            <a:r>
              <a:rPr lang="pt-BR" smtClean="0"/>
              <a:t> (ordem alfabética)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28403-3FBB-4CEA-BDC7-BA87563B31F2}" type="slidenum">
              <a:rPr lang="pt-BR"/>
              <a:pPr>
                <a:defRPr/>
              </a:pPr>
              <a:t>50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Remoção da recursão a esquerda indireta (exemplo)</a:t>
            </a:r>
            <a:endParaRPr lang="pt-BR" dirty="0"/>
          </a:p>
        </p:txBody>
      </p:sp>
      <p:sp>
        <p:nvSpPr>
          <p:cNvPr id="65538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pt-BR" smtClean="0"/>
              <a:t>A → a|Bb</a:t>
            </a:r>
          </a:p>
          <a:p>
            <a:pPr marL="0" indent="0">
              <a:buFont typeface="Arial" charset="0"/>
              <a:buNone/>
            </a:pPr>
            <a:r>
              <a:rPr lang="pt-BR" smtClean="0"/>
              <a:t>B →bb|Cx</a:t>
            </a:r>
          </a:p>
          <a:p>
            <a:pPr marL="0" indent="0">
              <a:buFont typeface="Arial" charset="0"/>
              <a:buNone/>
            </a:pPr>
            <a:r>
              <a:rPr lang="pt-BR" smtClean="0"/>
              <a:t>C →x|</a:t>
            </a:r>
            <a:r>
              <a:rPr lang="pt-BR" smtClean="0">
                <a:solidFill>
                  <a:srgbClr val="C00000"/>
                </a:solidFill>
              </a:rPr>
              <a:t>Aaa</a:t>
            </a:r>
          </a:p>
          <a:p>
            <a:pPr marL="0" indent="0">
              <a:buFont typeface="Arial" charset="0"/>
              <a:buNone/>
            </a:pPr>
            <a:endParaRPr lang="pt-BR" smtClean="0"/>
          </a:p>
          <a:p>
            <a:pPr marL="0" indent="0">
              <a:buFont typeface="Arial" charset="0"/>
              <a:buNone/>
            </a:pPr>
            <a:r>
              <a:rPr lang="pt-BR" smtClean="0">
                <a:solidFill>
                  <a:srgbClr val="C00000"/>
                </a:solidFill>
              </a:rPr>
              <a:t>Identificar produções V</a:t>
            </a:r>
            <a:r>
              <a:rPr lang="pt-BR" baseline="-25000" smtClean="0">
                <a:solidFill>
                  <a:srgbClr val="C00000"/>
                </a:solidFill>
              </a:rPr>
              <a:t>2</a:t>
            </a:r>
            <a:r>
              <a:rPr lang="pt-BR" smtClean="0">
                <a:solidFill>
                  <a:srgbClr val="C00000"/>
                </a:solidFill>
              </a:rPr>
              <a:t> →V</a:t>
            </a:r>
            <a:r>
              <a:rPr lang="pt-BR" baseline="-25000" smtClean="0">
                <a:solidFill>
                  <a:srgbClr val="C00000"/>
                </a:solidFill>
              </a:rPr>
              <a:t>1 </a:t>
            </a:r>
            <a:r>
              <a:rPr lang="pt-BR" smtClean="0">
                <a:solidFill>
                  <a:srgbClr val="C00000"/>
                </a:solidFill>
              </a:rPr>
              <a:t>onde #V</a:t>
            </a:r>
            <a:r>
              <a:rPr lang="pt-BR" baseline="-25000" smtClean="0">
                <a:solidFill>
                  <a:srgbClr val="C00000"/>
                </a:solidFill>
              </a:rPr>
              <a:t>2</a:t>
            </a:r>
            <a:r>
              <a:rPr lang="pt-BR" smtClean="0">
                <a:solidFill>
                  <a:srgbClr val="C00000"/>
                </a:solidFill>
              </a:rPr>
              <a:t> &gt;= #V</a:t>
            </a:r>
            <a:r>
              <a:rPr lang="pt-BR" baseline="-25000" smtClean="0">
                <a:solidFill>
                  <a:srgbClr val="C00000"/>
                </a:solidFill>
              </a:rPr>
              <a:t>1 </a:t>
            </a:r>
            <a:endParaRPr lang="pt-BR" smtClean="0">
              <a:solidFill>
                <a:srgbClr val="C00000"/>
              </a:solidFill>
            </a:endParaRPr>
          </a:p>
          <a:p>
            <a:pPr marL="0" indent="0">
              <a:buFont typeface="Arial" charset="0"/>
              <a:buNone/>
            </a:pPr>
            <a:r>
              <a:rPr lang="pt-BR" smtClean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93498D-2607-4BF6-8203-C216A9F06D3E}" type="slidenum">
              <a:rPr lang="pt-BR"/>
              <a:pPr>
                <a:defRPr/>
              </a:pPr>
              <a:t>51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Remoção da recursão a esquerda indireta (exemplo)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A → </a:t>
            </a:r>
            <a:r>
              <a:rPr lang="pt-BR" dirty="0" err="1" smtClean="0"/>
              <a:t>a|Bb</a:t>
            </a:r>
            <a:endParaRPr lang="pt-BR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B →</a:t>
            </a:r>
            <a:r>
              <a:rPr lang="pt-BR" dirty="0" err="1" smtClean="0"/>
              <a:t>bb|Cx</a:t>
            </a:r>
            <a:endParaRPr lang="pt-BR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/>
              <a:t>C </a:t>
            </a:r>
            <a:r>
              <a:rPr lang="pt-BR" dirty="0" smtClean="0"/>
              <a:t>→</a:t>
            </a:r>
            <a:r>
              <a:rPr lang="pt-BR" dirty="0" err="1" smtClean="0"/>
              <a:t>x</a:t>
            </a:r>
            <a:r>
              <a:rPr lang="pt-B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|Aaa</a:t>
            </a:r>
            <a:r>
              <a:rPr lang="pt-BR" dirty="0" err="1" smtClean="0">
                <a:solidFill>
                  <a:srgbClr val="0070C0"/>
                </a:solidFill>
              </a:rPr>
              <a:t>|aaa|Bbaa</a:t>
            </a:r>
            <a:endParaRPr lang="pt-BR" dirty="0">
              <a:solidFill>
                <a:srgbClr val="0070C0"/>
              </a:solidFill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 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Usar lema 413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80A50-88ED-4C28-8C36-84F378A5B445}" type="slidenum">
              <a:rPr lang="pt-BR"/>
              <a:pPr>
                <a:defRPr/>
              </a:pPr>
              <a:t>52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Remoção da recursão a esquerda indireta (exemplo)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A → </a:t>
            </a:r>
            <a:r>
              <a:rPr lang="pt-BR" dirty="0" err="1" smtClean="0"/>
              <a:t>a|Bb</a:t>
            </a:r>
            <a:endParaRPr lang="pt-BR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B →</a:t>
            </a:r>
            <a:r>
              <a:rPr lang="pt-BR" dirty="0" err="1" smtClean="0"/>
              <a:t>bb|Cx</a:t>
            </a:r>
            <a:endParaRPr lang="pt-BR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/>
              <a:t>C </a:t>
            </a:r>
            <a:r>
              <a:rPr lang="pt-BR" dirty="0" smtClean="0"/>
              <a:t>→</a:t>
            </a:r>
            <a:r>
              <a:rPr lang="pt-BR" dirty="0" err="1" smtClean="0"/>
              <a:t>x</a:t>
            </a:r>
            <a:r>
              <a:rPr lang="pt-B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|Aaa</a:t>
            </a:r>
            <a:r>
              <a:rPr lang="pt-BR" dirty="0" err="1" smtClean="0">
                <a:solidFill>
                  <a:srgbClr val="0070C0"/>
                </a:solidFill>
              </a:rPr>
              <a:t>|aaa|</a:t>
            </a:r>
            <a:r>
              <a:rPr lang="pt-BR" dirty="0" err="1" smtClean="0">
                <a:solidFill>
                  <a:srgbClr val="C00000"/>
                </a:solidFill>
              </a:rPr>
              <a:t>Bbaa</a:t>
            </a:r>
            <a:endParaRPr lang="pt-BR" dirty="0">
              <a:solidFill>
                <a:srgbClr val="C00000"/>
              </a:solidFill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A33BFB-68DB-4EF7-87E5-786A54A6F968}" type="slidenum">
              <a:rPr lang="pt-BR"/>
              <a:pPr>
                <a:defRPr/>
              </a:pPr>
              <a:t>53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Remoção da recursão a esquerda indireta (exemplo)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A → </a:t>
            </a:r>
            <a:r>
              <a:rPr lang="pt-BR" dirty="0" err="1" smtClean="0"/>
              <a:t>a|Bb</a:t>
            </a:r>
            <a:endParaRPr lang="pt-BR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B →</a:t>
            </a:r>
            <a:r>
              <a:rPr lang="pt-BR" dirty="0" err="1" smtClean="0"/>
              <a:t>bb|Cx</a:t>
            </a:r>
            <a:endParaRPr lang="pt-BR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/>
              <a:t>C </a:t>
            </a:r>
            <a:r>
              <a:rPr lang="pt-BR" dirty="0" smtClean="0"/>
              <a:t>→</a:t>
            </a:r>
            <a:r>
              <a:rPr lang="pt-BR" dirty="0" err="1" smtClean="0"/>
              <a:t>x</a:t>
            </a:r>
            <a:r>
              <a:rPr lang="pt-B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|Aaa</a:t>
            </a:r>
            <a:r>
              <a:rPr lang="pt-BR" dirty="0" err="1" smtClean="0">
                <a:solidFill>
                  <a:srgbClr val="0070C0"/>
                </a:solidFill>
              </a:rPr>
              <a:t>|aaa</a:t>
            </a:r>
            <a:r>
              <a:rPr lang="pt-BR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|</a:t>
            </a:r>
            <a:r>
              <a:rPr lang="pt-B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Bbaa</a:t>
            </a:r>
            <a:r>
              <a:rPr lang="pt-BR" dirty="0" err="1" smtClean="0">
                <a:solidFill>
                  <a:srgbClr val="0070C0"/>
                </a:solidFill>
              </a:rPr>
              <a:t>|bbbaa|Cxbaa</a:t>
            </a:r>
            <a:endParaRPr lang="pt-BR" dirty="0">
              <a:solidFill>
                <a:srgbClr val="0070C0"/>
              </a:solidFill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B0187-BCA3-49D5-8E4E-E66AFCB9869A}" type="slidenum">
              <a:rPr lang="pt-BR"/>
              <a:pPr>
                <a:defRPr/>
              </a:pPr>
              <a:t>54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Remoção da recursão a esquerda indireta (exemplo)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A → </a:t>
            </a:r>
            <a:r>
              <a:rPr lang="pt-BR" dirty="0" err="1" smtClean="0"/>
              <a:t>a|Bb</a:t>
            </a:r>
            <a:endParaRPr lang="pt-BR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B →</a:t>
            </a:r>
            <a:r>
              <a:rPr lang="pt-BR" dirty="0" err="1" smtClean="0"/>
              <a:t>bb|Cx</a:t>
            </a:r>
            <a:endParaRPr lang="pt-BR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/>
              <a:t>C </a:t>
            </a:r>
            <a:r>
              <a:rPr lang="pt-BR" dirty="0" smtClean="0"/>
              <a:t>→</a:t>
            </a:r>
            <a:r>
              <a:rPr lang="pt-BR" dirty="0" err="1" smtClean="0"/>
              <a:t>x</a:t>
            </a:r>
            <a:r>
              <a:rPr lang="pt-B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|Aaa</a:t>
            </a:r>
            <a:r>
              <a:rPr lang="pt-BR" dirty="0" err="1" smtClean="0">
                <a:solidFill>
                  <a:srgbClr val="0070C0"/>
                </a:solidFill>
              </a:rPr>
              <a:t>|aaa</a:t>
            </a:r>
            <a:r>
              <a:rPr lang="pt-B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|Bbaa</a:t>
            </a:r>
            <a:r>
              <a:rPr lang="pt-BR" dirty="0" err="1" smtClean="0">
                <a:solidFill>
                  <a:srgbClr val="0070C0"/>
                </a:solidFill>
              </a:rPr>
              <a:t>|bbbaa|</a:t>
            </a:r>
            <a:r>
              <a:rPr lang="pt-BR" dirty="0" err="1" smtClean="0">
                <a:solidFill>
                  <a:srgbClr val="C00000"/>
                </a:solidFill>
              </a:rPr>
              <a:t>Cxbaa</a:t>
            </a:r>
            <a:endParaRPr lang="pt-BR" dirty="0" smtClean="0">
              <a:solidFill>
                <a:srgbClr val="C00000"/>
              </a:solidFill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>
              <a:solidFill>
                <a:srgbClr val="C00000"/>
              </a:solidFill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solidFill>
                  <a:srgbClr val="C00000"/>
                </a:solidFill>
              </a:rPr>
              <a:t>Recursão a esquerda direta</a:t>
            </a:r>
            <a:endParaRPr lang="pt-BR" dirty="0">
              <a:solidFill>
                <a:srgbClr val="C00000"/>
              </a:solidFill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675C9-40BE-426C-972C-EE451DA2E645}" type="slidenum">
              <a:rPr lang="pt-BR"/>
              <a:pPr>
                <a:defRPr/>
              </a:pPr>
              <a:t>55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Remoção da recursão a esquerda indireta (exemplo)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A → </a:t>
            </a:r>
            <a:r>
              <a:rPr lang="pt-BR" dirty="0" err="1" smtClean="0"/>
              <a:t>a|Bb</a:t>
            </a:r>
            <a:endParaRPr lang="pt-BR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B →</a:t>
            </a:r>
            <a:r>
              <a:rPr lang="pt-BR" dirty="0" err="1" smtClean="0"/>
              <a:t>bb|Cx</a:t>
            </a:r>
            <a:endParaRPr lang="pt-BR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/>
              <a:t>C </a:t>
            </a:r>
            <a:r>
              <a:rPr lang="pt-BR" dirty="0" smtClean="0"/>
              <a:t>→</a:t>
            </a:r>
            <a:r>
              <a:rPr lang="pt-BR" dirty="0" err="1" smtClean="0"/>
              <a:t>x</a:t>
            </a:r>
            <a:r>
              <a:rPr lang="pt-B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|Aaa</a:t>
            </a:r>
            <a:r>
              <a:rPr lang="pt-BR" dirty="0" err="1" smtClean="0">
                <a:solidFill>
                  <a:srgbClr val="0070C0"/>
                </a:solidFill>
              </a:rPr>
              <a:t>|aaa</a:t>
            </a:r>
            <a:r>
              <a:rPr lang="pt-B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|Bbaa</a:t>
            </a:r>
            <a:r>
              <a:rPr lang="pt-BR" dirty="0" err="1" smtClean="0">
                <a:solidFill>
                  <a:srgbClr val="0070C0"/>
                </a:solidFill>
              </a:rPr>
              <a:t>|bbbaa</a:t>
            </a:r>
            <a:r>
              <a:rPr lang="pt-B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|Cxbaa</a:t>
            </a:r>
            <a:r>
              <a:rPr lang="pt-BR" dirty="0" err="1" smtClean="0">
                <a:solidFill>
                  <a:srgbClr val="0070C0"/>
                </a:solidFill>
              </a:rPr>
              <a:t>|xZ|aaaZ</a:t>
            </a:r>
            <a:r>
              <a:rPr lang="pt-BR" dirty="0" smtClean="0">
                <a:solidFill>
                  <a:srgbClr val="0070C0"/>
                </a:solidFill>
              </a:rPr>
              <a:t> |</a:t>
            </a:r>
            <a:r>
              <a:rPr lang="pt-BR" dirty="0" err="1" smtClean="0">
                <a:solidFill>
                  <a:srgbClr val="0070C0"/>
                </a:solidFill>
              </a:rPr>
              <a:t>bbbaaZ</a:t>
            </a:r>
            <a:endParaRPr lang="pt-BR" dirty="0" smtClean="0">
              <a:solidFill>
                <a:srgbClr val="0070C0"/>
              </a:solidFill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Z →</a:t>
            </a:r>
            <a:r>
              <a:rPr lang="pt-BR" dirty="0" err="1">
                <a:solidFill>
                  <a:srgbClr val="0070C0"/>
                </a:solidFill>
              </a:rPr>
              <a:t>xbaa|xbaaZ</a:t>
            </a:r>
            <a:endParaRPr lang="pt-BR" dirty="0">
              <a:solidFill>
                <a:srgbClr val="0070C0"/>
              </a:solidFill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02688-9500-4B56-B38D-7006A90A1DA6}" type="slidenum">
              <a:rPr lang="pt-BR"/>
              <a:pPr>
                <a:defRPr/>
              </a:pPr>
              <a:t>56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Remoção da recursão a esquerda indireta (exemplo)</a:t>
            </a:r>
            <a:endParaRPr lang="pt-BR" dirty="0"/>
          </a:p>
        </p:txBody>
      </p:sp>
      <p:sp>
        <p:nvSpPr>
          <p:cNvPr id="7168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pt-BR" smtClean="0"/>
              <a:t>A → a|Bb</a:t>
            </a:r>
          </a:p>
          <a:p>
            <a:pPr marL="0" indent="0">
              <a:buFont typeface="Arial" charset="0"/>
              <a:buNone/>
            </a:pPr>
            <a:r>
              <a:rPr lang="pt-BR" smtClean="0"/>
              <a:t>B →bb|Cx</a:t>
            </a:r>
          </a:p>
          <a:p>
            <a:pPr marL="0" indent="0">
              <a:buFont typeface="Arial" charset="0"/>
              <a:buNone/>
            </a:pPr>
            <a:r>
              <a:rPr lang="pt-BR" smtClean="0"/>
              <a:t>C →x|aaa|bbbaa|xZ|aaaZ|bbbaaZ</a:t>
            </a:r>
          </a:p>
          <a:p>
            <a:pPr marL="0" indent="0">
              <a:buFont typeface="Arial" charset="0"/>
              <a:buNone/>
            </a:pPr>
            <a:r>
              <a:rPr lang="pt-BR" smtClean="0"/>
              <a:t>Z →xbaa|xbaaZ</a:t>
            </a:r>
          </a:p>
          <a:p>
            <a:pPr marL="0" indent="0">
              <a:buFont typeface="Arial" charset="0"/>
              <a:buNone/>
            </a:pPr>
            <a:endParaRPr lang="pt-BR" smtClean="0"/>
          </a:p>
          <a:p>
            <a:pPr marL="0" indent="0">
              <a:buFont typeface="Arial" charset="0"/>
              <a:buNone/>
            </a:pPr>
            <a:r>
              <a:rPr lang="pt-BR" smtClean="0"/>
              <a:t>Resultado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534986-3E79-4DF0-A017-AEC0DA6D47FA}" type="slidenum">
              <a:rPr lang="pt-BR"/>
              <a:pPr>
                <a:defRPr/>
              </a:pPr>
              <a:t>57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smtClean="0"/>
              <a:t>Eliminação Regras – </a:t>
            </a:r>
            <a:r>
              <a:rPr lang="el-GR" sz="4000" smtClean="0"/>
              <a:t>ε</a:t>
            </a:r>
            <a:endParaRPr lang="pt-BR" sz="4000" smtClean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Para cada regra A →</a:t>
            </a:r>
            <a:r>
              <a:rPr lang="el-GR" smtClean="0"/>
              <a:t> </a:t>
            </a:r>
            <a:r>
              <a:rPr lang="pt-BR" i="1" smtClean="0"/>
              <a:t>w</a:t>
            </a:r>
          </a:p>
          <a:p>
            <a:pPr marL="457200" lvl="1" indent="0">
              <a:buFont typeface="Arial" charset="0"/>
              <a:buNone/>
            </a:pPr>
            <a:r>
              <a:rPr lang="pt-BR" i="1" smtClean="0"/>
              <a:t>		w= w</a:t>
            </a:r>
            <a:r>
              <a:rPr lang="pt-BR" i="1" baseline="-25000" smtClean="0"/>
              <a:t>1</a:t>
            </a:r>
            <a:r>
              <a:rPr lang="pt-BR" smtClean="0"/>
              <a:t>A</a:t>
            </a:r>
            <a:r>
              <a:rPr lang="pt-BR" i="1" baseline="-25000" smtClean="0"/>
              <a:t>1</a:t>
            </a:r>
            <a:r>
              <a:rPr lang="pt-BR" i="1" smtClean="0"/>
              <a:t>w</a:t>
            </a:r>
            <a:r>
              <a:rPr lang="pt-BR" i="1" baseline="-25000" smtClean="0"/>
              <a:t>2</a:t>
            </a:r>
            <a:r>
              <a:rPr lang="pt-BR" smtClean="0"/>
              <a:t>A</a:t>
            </a:r>
            <a:r>
              <a:rPr lang="pt-BR" i="1" baseline="-25000" smtClean="0"/>
              <a:t>2</a:t>
            </a:r>
            <a:r>
              <a:rPr lang="pt-BR" i="1" smtClean="0"/>
              <a:t>... w</a:t>
            </a:r>
            <a:r>
              <a:rPr lang="pt-BR" i="1" baseline="-25000" smtClean="0"/>
              <a:t>r</a:t>
            </a:r>
            <a:r>
              <a:rPr lang="pt-BR" smtClean="0"/>
              <a:t>A</a:t>
            </a:r>
            <a:r>
              <a:rPr lang="pt-BR" i="1" baseline="-25000" smtClean="0"/>
              <a:t>x</a:t>
            </a:r>
            <a:r>
              <a:rPr lang="pt-BR" i="1" smtClean="0"/>
              <a:t>w</a:t>
            </a:r>
            <a:r>
              <a:rPr lang="pt-BR" i="1" baseline="-25000" smtClean="0"/>
              <a:t>r+1</a:t>
            </a:r>
          </a:p>
          <a:p>
            <a:pPr>
              <a:buFont typeface="Arial" charset="0"/>
              <a:buNone/>
            </a:pPr>
            <a:r>
              <a:rPr lang="pt-BR" smtClean="0"/>
              <a:t>	Se A</a:t>
            </a:r>
            <a:r>
              <a:rPr lang="pt-BR" i="1" baseline="-25000" smtClean="0"/>
              <a:t>1</a:t>
            </a:r>
            <a:r>
              <a:rPr lang="pt-BR" smtClean="0"/>
              <a:t>...A</a:t>
            </a:r>
            <a:r>
              <a:rPr lang="pt-BR" i="1" baseline="-25000" smtClean="0"/>
              <a:t>X</a:t>
            </a:r>
            <a:r>
              <a:rPr lang="pt-BR" smtClean="0"/>
              <a:t> forem anuláveis (todas as 	possibilidades) acrescentar a regra:</a:t>
            </a:r>
          </a:p>
          <a:p>
            <a:pPr>
              <a:buFont typeface="Arial" charset="0"/>
              <a:buNone/>
            </a:pPr>
            <a:r>
              <a:rPr lang="pt-BR" smtClean="0"/>
              <a:t>		A →</a:t>
            </a:r>
            <a:r>
              <a:rPr lang="el-GR" smtClean="0"/>
              <a:t> </a:t>
            </a:r>
            <a:r>
              <a:rPr lang="pt-BR" i="1" smtClean="0"/>
              <a:t>w</a:t>
            </a:r>
            <a:r>
              <a:rPr lang="pt-BR" i="1" baseline="-25000" smtClean="0"/>
              <a:t>1</a:t>
            </a:r>
            <a:r>
              <a:rPr lang="pt-BR" i="1" smtClean="0"/>
              <a:t>w</a:t>
            </a:r>
            <a:r>
              <a:rPr lang="pt-BR" i="1" baseline="-25000" smtClean="0"/>
              <a:t>2</a:t>
            </a:r>
            <a:r>
              <a:rPr lang="pt-BR" i="1" smtClean="0"/>
              <a:t>... w</a:t>
            </a:r>
            <a:r>
              <a:rPr lang="pt-BR" i="1" baseline="-25000" smtClean="0"/>
              <a:t>r</a:t>
            </a:r>
            <a:r>
              <a:rPr lang="pt-BR" i="1" smtClean="0"/>
              <a:t>w</a:t>
            </a:r>
            <a:r>
              <a:rPr lang="pt-BR" i="1" baseline="-25000" smtClean="0"/>
              <a:t>r+1</a:t>
            </a:r>
            <a:endParaRPr lang="pt-BR" smtClean="0"/>
          </a:p>
          <a:p>
            <a:endParaRPr lang="pt-BR" smtClean="0"/>
          </a:p>
          <a:p>
            <a:r>
              <a:rPr lang="pt-BR" smtClean="0"/>
              <a:t>Remover todas regras – </a:t>
            </a:r>
            <a:r>
              <a:rPr lang="el-GR" smtClean="0"/>
              <a:t>ε</a:t>
            </a:r>
            <a:r>
              <a:rPr lang="pt-BR" smtClean="0"/>
              <a:t> menos S →</a:t>
            </a:r>
            <a:r>
              <a:rPr lang="el-GR" smtClean="0"/>
              <a:t> ε</a:t>
            </a:r>
            <a:r>
              <a:rPr lang="pt-BR" smtClean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70F06-F9FD-470E-9935-7F6A567DCADE}" type="slidenum">
              <a:rPr lang="pt-BR"/>
              <a:pPr>
                <a:defRPr/>
              </a:pPr>
              <a:t>6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Eliminação Regras – </a:t>
            </a:r>
            <a:r>
              <a:rPr lang="el-GR" smtClean="0"/>
              <a:t>ε</a:t>
            </a:r>
            <a:r>
              <a:rPr lang="pt-BR" smtClean="0"/>
              <a:t> (exemplo 1)</a:t>
            </a:r>
          </a:p>
        </p:txBody>
      </p:sp>
      <p:sp>
        <p:nvSpPr>
          <p:cNvPr id="2048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pt-BR" smtClean="0"/>
              <a:t>S → ACA</a:t>
            </a:r>
          </a:p>
          <a:p>
            <a:pPr marL="0" indent="0">
              <a:buFont typeface="Arial" charset="0"/>
              <a:buNone/>
            </a:pPr>
            <a:r>
              <a:rPr lang="pt-BR" smtClean="0"/>
              <a:t>A → aAa|B|C</a:t>
            </a:r>
          </a:p>
          <a:p>
            <a:pPr marL="0" indent="0">
              <a:buFont typeface="Arial" charset="0"/>
              <a:buNone/>
            </a:pPr>
            <a:r>
              <a:rPr lang="pt-BR" smtClean="0"/>
              <a:t>B → bB|b</a:t>
            </a:r>
          </a:p>
          <a:p>
            <a:pPr marL="0" indent="0">
              <a:buFont typeface="Arial" charset="0"/>
              <a:buNone/>
            </a:pPr>
            <a:r>
              <a:rPr lang="pt-BR" smtClean="0"/>
              <a:t>C → cC|</a:t>
            </a:r>
            <a:r>
              <a:rPr lang="el-GR" smtClean="0"/>
              <a:t>ε</a:t>
            </a:r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F69A9-D23E-4748-B9F4-3D1F253C11DD}" type="slidenum">
              <a:rPr lang="pt-BR"/>
              <a:pPr>
                <a:defRPr/>
              </a:pPr>
              <a:t>7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Eliminação Regras – </a:t>
            </a:r>
            <a:r>
              <a:rPr lang="el-GR" smtClean="0"/>
              <a:t>ε</a:t>
            </a:r>
            <a:r>
              <a:rPr lang="pt-BR" smtClean="0"/>
              <a:t> (exemplo 1)</a:t>
            </a:r>
          </a:p>
        </p:txBody>
      </p:sp>
      <p:sp>
        <p:nvSpPr>
          <p:cNvPr id="21506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pt-BR" smtClean="0"/>
              <a:t>S → A</a:t>
            </a:r>
            <a:r>
              <a:rPr lang="pt-BR" smtClean="0">
                <a:solidFill>
                  <a:srgbClr val="C00000"/>
                </a:solidFill>
              </a:rPr>
              <a:t>C</a:t>
            </a:r>
            <a:r>
              <a:rPr lang="pt-BR" smtClean="0"/>
              <a:t>A</a:t>
            </a:r>
          </a:p>
          <a:p>
            <a:pPr marL="0" indent="0">
              <a:buFont typeface="Arial" charset="0"/>
              <a:buNone/>
            </a:pPr>
            <a:r>
              <a:rPr lang="pt-BR" smtClean="0"/>
              <a:t>A → aAa|B|</a:t>
            </a:r>
            <a:r>
              <a:rPr lang="pt-BR" smtClean="0">
                <a:solidFill>
                  <a:srgbClr val="C00000"/>
                </a:solidFill>
              </a:rPr>
              <a:t>C</a:t>
            </a:r>
          </a:p>
          <a:p>
            <a:pPr marL="0" indent="0">
              <a:buFont typeface="Arial" charset="0"/>
              <a:buNone/>
            </a:pPr>
            <a:r>
              <a:rPr lang="pt-BR" smtClean="0"/>
              <a:t>B → bB|b</a:t>
            </a:r>
          </a:p>
          <a:p>
            <a:pPr marL="0" indent="0">
              <a:buFont typeface="Arial" charset="0"/>
              <a:buNone/>
            </a:pPr>
            <a:r>
              <a:rPr lang="pt-BR" smtClean="0">
                <a:solidFill>
                  <a:srgbClr val="C00000"/>
                </a:solidFill>
              </a:rPr>
              <a:t>C</a:t>
            </a:r>
            <a:r>
              <a:rPr lang="pt-BR" smtClean="0"/>
              <a:t> → c</a:t>
            </a:r>
            <a:r>
              <a:rPr lang="pt-BR" smtClean="0">
                <a:solidFill>
                  <a:srgbClr val="C00000"/>
                </a:solidFill>
              </a:rPr>
              <a:t>C</a:t>
            </a:r>
            <a:r>
              <a:rPr lang="pt-BR" smtClean="0"/>
              <a:t>|</a:t>
            </a:r>
            <a:r>
              <a:rPr lang="el-GR" smtClean="0"/>
              <a:t>ε</a:t>
            </a:r>
            <a:endParaRPr lang="pt-BR" smtClean="0"/>
          </a:p>
          <a:p>
            <a:pPr marL="0" indent="0">
              <a:buFont typeface="Arial" charset="0"/>
              <a:buNone/>
            </a:pPr>
            <a:endParaRPr lang="pt-BR" smtClean="0"/>
          </a:p>
          <a:p>
            <a:pPr marL="0" indent="0">
              <a:buFont typeface="Arial" charset="0"/>
              <a:buNone/>
            </a:pPr>
            <a:r>
              <a:rPr lang="pt-BR" smtClean="0">
                <a:solidFill>
                  <a:srgbClr val="C00000"/>
                </a:solidFill>
              </a:rPr>
              <a:t>Variáveis Anuláveis: NULL={C...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235A27-06B6-4368-8379-5B8C6B87B2DE}" type="slidenum">
              <a:rPr lang="pt-BR"/>
              <a:pPr>
                <a:defRPr/>
              </a:pPr>
              <a:t>8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Eliminação Regras – </a:t>
            </a:r>
            <a:r>
              <a:rPr lang="el-GR" smtClean="0"/>
              <a:t>ε</a:t>
            </a:r>
            <a:r>
              <a:rPr lang="pt-BR" smtClean="0"/>
              <a:t> (exemplo 1)</a:t>
            </a:r>
          </a:p>
        </p:txBody>
      </p:sp>
      <p:sp>
        <p:nvSpPr>
          <p:cNvPr id="22530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pt-BR" smtClean="0"/>
              <a:t>S → </a:t>
            </a:r>
            <a:r>
              <a:rPr lang="pt-BR" smtClean="0">
                <a:solidFill>
                  <a:srgbClr val="C00000"/>
                </a:solidFill>
              </a:rPr>
              <a:t>ACA</a:t>
            </a:r>
          </a:p>
          <a:p>
            <a:pPr marL="0" indent="0">
              <a:buFont typeface="Arial" charset="0"/>
              <a:buNone/>
            </a:pPr>
            <a:r>
              <a:rPr lang="pt-BR" smtClean="0">
                <a:solidFill>
                  <a:srgbClr val="C00000"/>
                </a:solidFill>
              </a:rPr>
              <a:t>A</a:t>
            </a:r>
            <a:r>
              <a:rPr lang="pt-BR" smtClean="0"/>
              <a:t> → a</a:t>
            </a:r>
            <a:r>
              <a:rPr lang="pt-BR" smtClean="0">
                <a:solidFill>
                  <a:srgbClr val="C00000"/>
                </a:solidFill>
              </a:rPr>
              <a:t>A</a:t>
            </a:r>
            <a:r>
              <a:rPr lang="pt-BR" smtClean="0"/>
              <a:t>a|B|</a:t>
            </a:r>
            <a:r>
              <a:rPr lang="pt-BR" smtClean="0">
                <a:solidFill>
                  <a:srgbClr val="C00000"/>
                </a:solidFill>
              </a:rPr>
              <a:t>C</a:t>
            </a:r>
          </a:p>
          <a:p>
            <a:pPr marL="0" indent="0">
              <a:buFont typeface="Arial" charset="0"/>
              <a:buNone/>
            </a:pPr>
            <a:r>
              <a:rPr lang="pt-BR" smtClean="0"/>
              <a:t>B → bB|b</a:t>
            </a:r>
          </a:p>
          <a:p>
            <a:pPr marL="0" indent="0">
              <a:buFont typeface="Arial" charset="0"/>
              <a:buNone/>
            </a:pPr>
            <a:r>
              <a:rPr lang="pt-BR" smtClean="0">
                <a:solidFill>
                  <a:srgbClr val="C00000"/>
                </a:solidFill>
              </a:rPr>
              <a:t>C</a:t>
            </a:r>
            <a:r>
              <a:rPr lang="pt-BR" smtClean="0"/>
              <a:t> → c</a:t>
            </a:r>
            <a:r>
              <a:rPr lang="pt-BR" smtClean="0">
                <a:solidFill>
                  <a:srgbClr val="C00000"/>
                </a:solidFill>
              </a:rPr>
              <a:t>C</a:t>
            </a:r>
            <a:r>
              <a:rPr lang="pt-BR" smtClean="0"/>
              <a:t>|</a:t>
            </a:r>
            <a:r>
              <a:rPr lang="el-GR" smtClean="0"/>
              <a:t>ε</a:t>
            </a:r>
            <a:endParaRPr lang="pt-BR" smtClean="0"/>
          </a:p>
          <a:p>
            <a:pPr marL="0" indent="0">
              <a:buFont typeface="Arial" charset="0"/>
              <a:buNone/>
            </a:pPr>
            <a:endParaRPr lang="pt-BR" smtClean="0"/>
          </a:p>
          <a:p>
            <a:pPr marL="0" indent="0">
              <a:buFont typeface="Arial" charset="0"/>
              <a:buNone/>
            </a:pPr>
            <a:r>
              <a:rPr lang="pt-BR" smtClean="0">
                <a:solidFill>
                  <a:srgbClr val="C00000"/>
                </a:solidFill>
              </a:rPr>
              <a:t>Variáveis Anuláveis: NULL={C, A...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01EBE7-5097-4BF5-A1C7-44155A7163B0}" type="slidenum">
              <a:rPr lang="pt-BR"/>
              <a:pPr>
                <a:defRPr/>
              </a:pPr>
              <a:t>9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834</Words>
  <Application>Microsoft Office PowerPoint</Application>
  <PresentationFormat>On-screen Show (4:3)</PresentationFormat>
  <Paragraphs>293</Paragraphs>
  <Slides>57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Modelo de design</vt:lpstr>
      </vt:variant>
      <vt:variant>
        <vt:i4>1</vt:i4>
      </vt:variant>
      <vt:variant>
        <vt:lpstr>Títulos de slides</vt:lpstr>
      </vt:variant>
      <vt:variant>
        <vt:i4>57</vt:i4>
      </vt:variant>
    </vt:vector>
  </HeadingPairs>
  <TitlesOfParts>
    <vt:vector size="60" baseType="lpstr">
      <vt:lpstr>Calibri</vt:lpstr>
      <vt:lpstr>Arial</vt:lpstr>
      <vt:lpstr>Tema do Office</vt:lpstr>
      <vt:lpstr>Lemas (Sudkamp)</vt:lpstr>
      <vt:lpstr>Eliminação da Recursão sobre S (exemplo)</vt:lpstr>
      <vt:lpstr>Eliminação da Recursão sobre S (exemplo)</vt:lpstr>
      <vt:lpstr>Eliminação Regras – ε</vt:lpstr>
      <vt:lpstr>Determinar o conjunto de variáveis anuláveis</vt:lpstr>
      <vt:lpstr>Eliminação Regras – ε</vt:lpstr>
      <vt:lpstr>Eliminação Regras – ε (exemplo 1)</vt:lpstr>
      <vt:lpstr>Eliminação Regras – ε (exemplo 1)</vt:lpstr>
      <vt:lpstr>Eliminação Regras – ε (exemplo 1)</vt:lpstr>
      <vt:lpstr>Eliminação Regras – ε (exemplo 1)</vt:lpstr>
      <vt:lpstr>Eliminação Regras – ε (exemplo 1)</vt:lpstr>
      <vt:lpstr>Eliminação Regras – ε (exemplo 1)</vt:lpstr>
      <vt:lpstr>Eliminação Regras – ε (exemplo 1)</vt:lpstr>
      <vt:lpstr>Eliminação Regras – ε (exemplo 1)</vt:lpstr>
      <vt:lpstr>Eliminação Regras – ε (exemplo 2)</vt:lpstr>
      <vt:lpstr>Eliminação Regras – ε (exemplo 2)</vt:lpstr>
      <vt:lpstr>Eliminação Regras – ε (exemplo 2)</vt:lpstr>
      <vt:lpstr>Eliminação Regras – ε (exemplo 2)</vt:lpstr>
      <vt:lpstr>Eliminação Regras – ε (exemplo 2)</vt:lpstr>
      <vt:lpstr>Eliminação Regras – ε (exemplo 2)</vt:lpstr>
      <vt:lpstr>Regra Unitária</vt:lpstr>
      <vt:lpstr>Regra Unitária em Cadeia</vt:lpstr>
      <vt:lpstr>Eliminação de Regras em cadeia (exemplo 1)</vt:lpstr>
      <vt:lpstr>Eliminação de Regras em cadeia (exemplo 1)</vt:lpstr>
      <vt:lpstr>Eliminação de Regras em cadeia (exemplo 1)</vt:lpstr>
      <vt:lpstr>Eliminação de Regras em cadeia (exemplo 2)</vt:lpstr>
      <vt:lpstr>Eliminação de Regras em cadeia (exemplo 2)</vt:lpstr>
      <vt:lpstr>Eliminação de Regras em cadeia (exemplo 2)</vt:lpstr>
      <vt:lpstr>Remoção de Símbolos Inúteis</vt:lpstr>
      <vt:lpstr>Remoção de Símbolos Inúteis</vt:lpstr>
      <vt:lpstr>Eliminação de Símbolos Inúteis (exemplo)</vt:lpstr>
      <vt:lpstr>Eliminação de Símbolos Inúteis (exemplo)</vt:lpstr>
      <vt:lpstr>Eliminação de Símbolos Inúteis (exemplo)</vt:lpstr>
      <vt:lpstr>Eliminação de Símbolos Inúteis (exemplo)</vt:lpstr>
      <vt:lpstr>Eliminação de Símbolos Inúteis (exemplo)</vt:lpstr>
      <vt:lpstr>Eliminação de Símbolos Inúteis (exemplo)</vt:lpstr>
      <vt:lpstr>Eliminação de Símbolos Inúteis (exemplo)</vt:lpstr>
      <vt:lpstr>Eliminação de Símbolos Inúteis (exemplo)</vt:lpstr>
      <vt:lpstr>Eliminação de Símbolos Inúteis (exemplo)</vt:lpstr>
      <vt:lpstr>Formas Normais</vt:lpstr>
      <vt:lpstr>Forma de Chomsky (exemplo)</vt:lpstr>
      <vt:lpstr>Forma de Chomsky (exemplo)</vt:lpstr>
      <vt:lpstr>Forma de Chomsky (exemplo)</vt:lpstr>
      <vt:lpstr>Forma de Chomsky (exemplo)</vt:lpstr>
      <vt:lpstr>Remoção da recursão a esquerda Direta</vt:lpstr>
      <vt:lpstr>Remoção da recursão a esquerda Direta (exemplo)</vt:lpstr>
      <vt:lpstr>Remoção da recursão a esquerda Direta (exemplo)</vt:lpstr>
      <vt:lpstr>Remoção da recursão a esquerda Direta (exemplo)</vt:lpstr>
      <vt:lpstr>Remoção da recursão a esquerda Direta (exemplo)</vt:lpstr>
      <vt:lpstr>Remoção da recursão a esquerda indireta (exemplo)</vt:lpstr>
      <vt:lpstr>Remoção da recursão a esquerda indireta (exemplo)</vt:lpstr>
      <vt:lpstr>Remoção da recursão a esquerda indireta (exemplo)</vt:lpstr>
      <vt:lpstr>Remoção da recursão a esquerda indireta (exemplo)</vt:lpstr>
      <vt:lpstr>Remoção da recursão a esquerda indireta (exemplo)</vt:lpstr>
      <vt:lpstr>Remoção da recursão a esquerda indireta (exemplo)</vt:lpstr>
      <vt:lpstr>Remoção da recursão a esquerda indireta (exemplo)</vt:lpstr>
      <vt:lpstr>Remoção da recursão a esquerda indireta (exemplo)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Particular</cp:lastModifiedBy>
  <cp:revision>55</cp:revision>
  <dcterms:created xsi:type="dcterms:W3CDTF">2010-10-18T22:04:02Z</dcterms:created>
  <dcterms:modified xsi:type="dcterms:W3CDTF">2010-10-30T18:35:50Z</dcterms:modified>
</cp:coreProperties>
</file>