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87" d="100"/>
          <a:sy n="87" d="100"/>
        </p:scale>
        <p:origin x="-14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0FCC9-9C3C-4D7C-A639-C64A33962C66}"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CFF4841A-2665-41A6-964A-5367A41AACBD}">
      <dgm:prSet phldrT="[Texto]"/>
      <dgm:spPr/>
      <dgm:t>
        <a:bodyPr/>
        <a:lstStyle/>
        <a:p>
          <a:r>
            <a:rPr lang="es-CO" dirty="0" smtClean="0"/>
            <a:t>Administración interna</a:t>
          </a:r>
          <a:endParaRPr lang="en-US" dirty="0"/>
        </a:p>
      </dgm:t>
    </dgm:pt>
    <dgm:pt modelId="{DDCBA406-5B7F-4F86-B2DB-96942E3EB80C}" type="parTrans" cxnId="{0B1D08F4-95BC-4E32-85EE-E7D1060D7AE3}">
      <dgm:prSet/>
      <dgm:spPr/>
      <dgm:t>
        <a:bodyPr/>
        <a:lstStyle/>
        <a:p>
          <a:endParaRPr lang="en-US"/>
        </a:p>
      </dgm:t>
    </dgm:pt>
    <dgm:pt modelId="{65A286FD-D526-4A95-B798-DA56A3EB4C27}" type="sibTrans" cxnId="{0B1D08F4-95BC-4E32-85EE-E7D1060D7AE3}">
      <dgm:prSet/>
      <dgm:spPr/>
      <dgm:t>
        <a:bodyPr/>
        <a:lstStyle/>
        <a:p>
          <a:endParaRPr lang="en-US"/>
        </a:p>
      </dgm:t>
    </dgm:pt>
    <dgm:pt modelId="{FE7EF43E-7BBA-43AC-8A73-0C01EA74B3FE}">
      <dgm:prSet phldrT="[Texto]"/>
      <dgm:spPr/>
      <dgm:t>
        <a:bodyPr/>
        <a:lstStyle/>
        <a:p>
          <a:r>
            <a:rPr lang="es-CO" dirty="0" smtClean="0"/>
            <a:t>Inversionista</a:t>
          </a:r>
          <a:endParaRPr lang="en-US" dirty="0"/>
        </a:p>
      </dgm:t>
    </dgm:pt>
    <dgm:pt modelId="{778BFAB9-458B-4EF7-B1F6-847AC0BDCAD1}" type="parTrans" cxnId="{DBF7BB13-8C00-4C02-9E90-F7F59EF557B8}">
      <dgm:prSet/>
      <dgm:spPr/>
      <dgm:t>
        <a:bodyPr/>
        <a:lstStyle/>
        <a:p>
          <a:endParaRPr lang="en-US"/>
        </a:p>
      </dgm:t>
    </dgm:pt>
    <dgm:pt modelId="{1C891743-F136-4BFD-8016-AEB2AAF135C6}" type="sibTrans" cxnId="{DBF7BB13-8C00-4C02-9E90-F7F59EF557B8}">
      <dgm:prSet/>
      <dgm:spPr/>
      <dgm:t>
        <a:bodyPr/>
        <a:lstStyle/>
        <a:p>
          <a:endParaRPr lang="en-US"/>
        </a:p>
      </dgm:t>
    </dgm:pt>
    <dgm:pt modelId="{813753E2-E1FE-486E-BA3F-5F28A6F8AFB8}">
      <dgm:prSet phldrT="[Texto]"/>
      <dgm:spPr/>
      <dgm:t>
        <a:bodyPr/>
        <a:lstStyle/>
        <a:p>
          <a:r>
            <a:rPr lang="es-CO" dirty="0" smtClean="0"/>
            <a:t>Reguladores</a:t>
          </a:r>
          <a:endParaRPr lang="en-US" dirty="0"/>
        </a:p>
      </dgm:t>
    </dgm:pt>
    <dgm:pt modelId="{3F39E082-83D8-438F-8A9E-C350B9709EF1}" type="parTrans" cxnId="{971C0B20-B899-4F8D-AC25-4195B0B0B2E2}">
      <dgm:prSet/>
      <dgm:spPr/>
      <dgm:t>
        <a:bodyPr/>
        <a:lstStyle/>
        <a:p>
          <a:endParaRPr lang="en-US"/>
        </a:p>
      </dgm:t>
    </dgm:pt>
    <dgm:pt modelId="{C13D963B-4C29-4A6C-89B5-A202D77BC49A}" type="sibTrans" cxnId="{971C0B20-B899-4F8D-AC25-4195B0B0B2E2}">
      <dgm:prSet/>
      <dgm:spPr/>
      <dgm:t>
        <a:bodyPr/>
        <a:lstStyle/>
        <a:p>
          <a:endParaRPr lang="en-US"/>
        </a:p>
      </dgm:t>
    </dgm:pt>
    <dgm:pt modelId="{79D2B0E4-6027-4715-9D65-A936AD73E243}">
      <dgm:prSet/>
      <dgm:spPr/>
      <dgm:t>
        <a:bodyPr/>
        <a:lstStyle/>
        <a:p>
          <a:r>
            <a:rPr lang="es-CO" dirty="0" smtClean="0"/>
            <a:t>Esencial para la toma de decisiones (</a:t>
          </a:r>
          <a:r>
            <a:rPr lang="es-CO" dirty="0" err="1" smtClean="0"/>
            <a:t>pricing</a:t>
          </a:r>
          <a:r>
            <a:rPr lang="es-CO" dirty="0" smtClean="0"/>
            <a:t> - suscripción – estratégicos – financieros)</a:t>
          </a:r>
          <a:endParaRPr lang="en-US" dirty="0"/>
        </a:p>
      </dgm:t>
    </dgm:pt>
    <dgm:pt modelId="{AFFD4B82-04CD-4C93-AFB6-A72C76CEF5E9}" type="parTrans" cxnId="{62849492-8843-4349-8FC2-1F7F5F3FAA1A}">
      <dgm:prSet/>
      <dgm:spPr/>
      <dgm:t>
        <a:bodyPr/>
        <a:lstStyle/>
        <a:p>
          <a:endParaRPr lang="en-US"/>
        </a:p>
      </dgm:t>
    </dgm:pt>
    <dgm:pt modelId="{E4A361E8-1C5E-475C-B14E-F0929D06959C}" type="sibTrans" cxnId="{62849492-8843-4349-8FC2-1F7F5F3FAA1A}">
      <dgm:prSet/>
      <dgm:spPr/>
      <dgm:t>
        <a:bodyPr/>
        <a:lstStyle/>
        <a:p>
          <a:endParaRPr lang="en-US"/>
        </a:p>
      </dgm:t>
    </dgm:pt>
    <dgm:pt modelId="{B9E4FABF-6670-4848-9DA1-C8C93AAC6D56}">
      <dgm:prSet/>
      <dgm:spPr/>
      <dgm:t>
        <a:bodyPr/>
        <a:lstStyle/>
        <a:p>
          <a:r>
            <a:rPr lang="es-CO" dirty="0" smtClean="0"/>
            <a:t>Errores en la estimación de </a:t>
          </a:r>
          <a:r>
            <a:rPr lang="es-CO" dirty="0" err="1" smtClean="0"/>
            <a:t>ultimate</a:t>
          </a:r>
          <a:r>
            <a:rPr lang="es-CO" dirty="0" smtClean="0"/>
            <a:t> por parte del área de </a:t>
          </a:r>
          <a:r>
            <a:rPr lang="es-CO" dirty="0" err="1" smtClean="0"/>
            <a:t>pricing</a:t>
          </a:r>
          <a:r>
            <a:rPr lang="es-CO" dirty="0" smtClean="0"/>
            <a:t> generaría problema de solvencia en la compañía</a:t>
          </a:r>
          <a:endParaRPr lang="en-US" dirty="0"/>
        </a:p>
      </dgm:t>
    </dgm:pt>
    <dgm:pt modelId="{6E2C172D-EE4D-4D75-AD7E-9A8FB1B9C9BB}" type="parTrans" cxnId="{63BDDD47-41A0-4FE8-9ED4-72ACB50E827D}">
      <dgm:prSet/>
      <dgm:spPr/>
      <dgm:t>
        <a:bodyPr/>
        <a:lstStyle/>
        <a:p>
          <a:endParaRPr lang="en-US"/>
        </a:p>
      </dgm:t>
    </dgm:pt>
    <dgm:pt modelId="{D98D02B7-65DB-49AB-98EC-465ED7C023B8}" type="sibTrans" cxnId="{63BDDD47-41A0-4FE8-9ED4-72ACB50E827D}">
      <dgm:prSet/>
      <dgm:spPr/>
      <dgm:t>
        <a:bodyPr/>
        <a:lstStyle/>
        <a:p>
          <a:endParaRPr lang="en-US"/>
        </a:p>
      </dgm:t>
    </dgm:pt>
    <dgm:pt modelId="{FC57EF36-65CC-4C96-9AF3-5920448E421C}">
      <dgm:prSet/>
      <dgm:spPr/>
      <dgm:t>
        <a:bodyPr/>
        <a:lstStyle/>
        <a:p>
          <a:r>
            <a:rPr lang="es-CO" dirty="0" smtClean="0"/>
            <a:t>Inexactitud en la reserva, genera confusión en las métricas financiera, mostrando pasivos mas grandes o inferiores a los reales  </a:t>
          </a:r>
          <a:endParaRPr lang="en-US" dirty="0"/>
        </a:p>
      </dgm:t>
    </dgm:pt>
    <dgm:pt modelId="{8BD83319-D89D-4EB7-B6A9-2A49104BEA8E}" type="parTrans" cxnId="{D4FAEFB1-28BF-4155-A751-42612C4F495D}">
      <dgm:prSet/>
      <dgm:spPr/>
      <dgm:t>
        <a:bodyPr/>
        <a:lstStyle/>
        <a:p>
          <a:endParaRPr lang="en-US"/>
        </a:p>
      </dgm:t>
    </dgm:pt>
    <dgm:pt modelId="{7E4FCC4A-4EE6-45C9-83DB-798662655628}" type="sibTrans" cxnId="{D4FAEFB1-28BF-4155-A751-42612C4F495D}">
      <dgm:prSet/>
      <dgm:spPr/>
      <dgm:t>
        <a:bodyPr/>
        <a:lstStyle/>
        <a:p>
          <a:endParaRPr lang="en-US"/>
        </a:p>
      </dgm:t>
    </dgm:pt>
    <dgm:pt modelId="{412B922C-FA7E-4BCF-80D8-EA1522D7DAB4}">
      <dgm:prSet/>
      <dgm:spPr/>
      <dgm:t>
        <a:bodyPr/>
        <a:lstStyle/>
        <a:p>
          <a:r>
            <a:rPr lang="es-CO" dirty="0" smtClean="0"/>
            <a:t>Reserva inexacta puede resultar en errores de posicionamiento financiero, impidiendo una ayuda oportuna en caso de crisis </a:t>
          </a:r>
          <a:endParaRPr lang="en-US" dirty="0"/>
        </a:p>
      </dgm:t>
    </dgm:pt>
    <dgm:pt modelId="{90A7CD6C-D297-4C95-9CBC-0E45B2683048}" type="parTrans" cxnId="{6FEE06C3-8977-426B-93A6-B3F51EFD88CC}">
      <dgm:prSet/>
      <dgm:spPr/>
      <dgm:t>
        <a:bodyPr/>
        <a:lstStyle/>
        <a:p>
          <a:endParaRPr lang="en-US"/>
        </a:p>
      </dgm:t>
    </dgm:pt>
    <dgm:pt modelId="{1CF9A6C6-E332-4F87-B860-A100DAE41B29}" type="sibTrans" cxnId="{6FEE06C3-8977-426B-93A6-B3F51EFD88CC}">
      <dgm:prSet/>
      <dgm:spPr/>
      <dgm:t>
        <a:bodyPr/>
        <a:lstStyle/>
        <a:p>
          <a:endParaRPr lang="en-US"/>
        </a:p>
      </dgm:t>
    </dgm:pt>
    <dgm:pt modelId="{94513B19-2CA6-4ED1-90ED-D8A799B4FC8B}" type="pres">
      <dgm:prSet presAssocID="{2D40FCC9-9C3C-4D7C-A639-C64A33962C66}" presName="linear" presStyleCnt="0">
        <dgm:presLayoutVars>
          <dgm:dir/>
          <dgm:animLvl val="lvl"/>
          <dgm:resizeHandles val="exact"/>
        </dgm:presLayoutVars>
      </dgm:prSet>
      <dgm:spPr/>
      <dgm:t>
        <a:bodyPr/>
        <a:lstStyle/>
        <a:p>
          <a:endParaRPr lang="en-US"/>
        </a:p>
      </dgm:t>
    </dgm:pt>
    <dgm:pt modelId="{B589B869-8813-4940-89EC-0C319B26C423}" type="pres">
      <dgm:prSet presAssocID="{CFF4841A-2665-41A6-964A-5367A41AACBD}" presName="parentLin" presStyleCnt="0"/>
      <dgm:spPr/>
    </dgm:pt>
    <dgm:pt modelId="{A98A8398-2EFC-4608-920D-818E44F53F49}" type="pres">
      <dgm:prSet presAssocID="{CFF4841A-2665-41A6-964A-5367A41AACBD}" presName="parentLeftMargin" presStyleLbl="node1" presStyleIdx="0" presStyleCnt="3"/>
      <dgm:spPr/>
      <dgm:t>
        <a:bodyPr/>
        <a:lstStyle/>
        <a:p>
          <a:endParaRPr lang="en-US"/>
        </a:p>
      </dgm:t>
    </dgm:pt>
    <dgm:pt modelId="{F3B75AA6-F600-4EB5-AAD2-31340DBE003C}" type="pres">
      <dgm:prSet presAssocID="{CFF4841A-2665-41A6-964A-5367A41AACBD}" presName="parentText" presStyleLbl="node1" presStyleIdx="0" presStyleCnt="3">
        <dgm:presLayoutVars>
          <dgm:chMax val="0"/>
          <dgm:bulletEnabled val="1"/>
        </dgm:presLayoutVars>
      </dgm:prSet>
      <dgm:spPr/>
      <dgm:t>
        <a:bodyPr/>
        <a:lstStyle/>
        <a:p>
          <a:endParaRPr lang="en-US"/>
        </a:p>
      </dgm:t>
    </dgm:pt>
    <dgm:pt modelId="{8CC8A060-302E-4279-8308-29C1292C6CCB}" type="pres">
      <dgm:prSet presAssocID="{CFF4841A-2665-41A6-964A-5367A41AACBD}" presName="negativeSpace" presStyleCnt="0"/>
      <dgm:spPr/>
    </dgm:pt>
    <dgm:pt modelId="{6C581C1A-8C56-4656-AFFD-07ECB3F3232C}" type="pres">
      <dgm:prSet presAssocID="{CFF4841A-2665-41A6-964A-5367A41AACBD}" presName="childText" presStyleLbl="conFgAcc1" presStyleIdx="0" presStyleCnt="3">
        <dgm:presLayoutVars>
          <dgm:bulletEnabled val="1"/>
        </dgm:presLayoutVars>
      </dgm:prSet>
      <dgm:spPr/>
      <dgm:t>
        <a:bodyPr/>
        <a:lstStyle/>
        <a:p>
          <a:endParaRPr lang="en-US"/>
        </a:p>
      </dgm:t>
    </dgm:pt>
    <dgm:pt modelId="{311911B7-2AE3-432C-9E32-9C592EEEF2A8}" type="pres">
      <dgm:prSet presAssocID="{65A286FD-D526-4A95-B798-DA56A3EB4C27}" presName="spaceBetweenRectangles" presStyleCnt="0"/>
      <dgm:spPr/>
    </dgm:pt>
    <dgm:pt modelId="{251CD6BA-FE5E-4E31-9D5A-BF3AD521FA42}" type="pres">
      <dgm:prSet presAssocID="{FE7EF43E-7BBA-43AC-8A73-0C01EA74B3FE}" presName="parentLin" presStyleCnt="0"/>
      <dgm:spPr/>
    </dgm:pt>
    <dgm:pt modelId="{538EF6D5-BB9B-44E0-8338-E1E5070A6CB8}" type="pres">
      <dgm:prSet presAssocID="{FE7EF43E-7BBA-43AC-8A73-0C01EA74B3FE}" presName="parentLeftMargin" presStyleLbl="node1" presStyleIdx="0" presStyleCnt="3"/>
      <dgm:spPr/>
      <dgm:t>
        <a:bodyPr/>
        <a:lstStyle/>
        <a:p>
          <a:endParaRPr lang="en-US"/>
        </a:p>
      </dgm:t>
    </dgm:pt>
    <dgm:pt modelId="{2F0784BC-51FB-4E08-A7E8-3820A0AC573C}" type="pres">
      <dgm:prSet presAssocID="{FE7EF43E-7BBA-43AC-8A73-0C01EA74B3FE}" presName="parentText" presStyleLbl="node1" presStyleIdx="1" presStyleCnt="3">
        <dgm:presLayoutVars>
          <dgm:chMax val="0"/>
          <dgm:bulletEnabled val="1"/>
        </dgm:presLayoutVars>
      </dgm:prSet>
      <dgm:spPr/>
      <dgm:t>
        <a:bodyPr/>
        <a:lstStyle/>
        <a:p>
          <a:endParaRPr lang="en-US"/>
        </a:p>
      </dgm:t>
    </dgm:pt>
    <dgm:pt modelId="{8B39BB6A-1142-419B-9F44-57516B6C3D28}" type="pres">
      <dgm:prSet presAssocID="{FE7EF43E-7BBA-43AC-8A73-0C01EA74B3FE}" presName="negativeSpace" presStyleCnt="0"/>
      <dgm:spPr/>
    </dgm:pt>
    <dgm:pt modelId="{245616F5-4B2F-4480-8251-A995DFFD06E9}" type="pres">
      <dgm:prSet presAssocID="{FE7EF43E-7BBA-43AC-8A73-0C01EA74B3FE}" presName="childText" presStyleLbl="conFgAcc1" presStyleIdx="1" presStyleCnt="3">
        <dgm:presLayoutVars>
          <dgm:bulletEnabled val="1"/>
        </dgm:presLayoutVars>
      </dgm:prSet>
      <dgm:spPr/>
      <dgm:t>
        <a:bodyPr/>
        <a:lstStyle/>
        <a:p>
          <a:endParaRPr lang="en-US"/>
        </a:p>
      </dgm:t>
    </dgm:pt>
    <dgm:pt modelId="{0BCF686B-69C2-45FA-8098-4A002496639E}" type="pres">
      <dgm:prSet presAssocID="{1C891743-F136-4BFD-8016-AEB2AAF135C6}" presName="spaceBetweenRectangles" presStyleCnt="0"/>
      <dgm:spPr/>
    </dgm:pt>
    <dgm:pt modelId="{E91E731A-9C30-4EA6-ABC2-6F9C27ECD794}" type="pres">
      <dgm:prSet presAssocID="{813753E2-E1FE-486E-BA3F-5F28A6F8AFB8}" presName="parentLin" presStyleCnt="0"/>
      <dgm:spPr/>
    </dgm:pt>
    <dgm:pt modelId="{B4750C50-FA1A-4443-9F69-156DD1391642}" type="pres">
      <dgm:prSet presAssocID="{813753E2-E1FE-486E-BA3F-5F28A6F8AFB8}" presName="parentLeftMargin" presStyleLbl="node1" presStyleIdx="1" presStyleCnt="3"/>
      <dgm:spPr/>
      <dgm:t>
        <a:bodyPr/>
        <a:lstStyle/>
        <a:p>
          <a:endParaRPr lang="en-US"/>
        </a:p>
      </dgm:t>
    </dgm:pt>
    <dgm:pt modelId="{97C828E3-14F3-43D7-8DDA-FF1631C495B7}" type="pres">
      <dgm:prSet presAssocID="{813753E2-E1FE-486E-BA3F-5F28A6F8AFB8}" presName="parentText" presStyleLbl="node1" presStyleIdx="2" presStyleCnt="3">
        <dgm:presLayoutVars>
          <dgm:chMax val="0"/>
          <dgm:bulletEnabled val="1"/>
        </dgm:presLayoutVars>
      </dgm:prSet>
      <dgm:spPr/>
      <dgm:t>
        <a:bodyPr/>
        <a:lstStyle/>
        <a:p>
          <a:endParaRPr lang="en-US"/>
        </a:p>
      </dgm:t>
    </dgm:pt>
    <dgm:pt modelId="{A3475B9B-662D-4656-9E2F-5A405B403A18}" type="pres">
      <dgm:prSet presAssocID="{813753E2-E1FE-486E-BA3F-5F28A6F8AFB8}" presName="negativeSpace" presStyleCnt="0"/>
      <dgm:spPr/>
    </dgm:pt>
    <dgm:pt modelId="{3C5D842E-36B9-4EFA-97CC-769683639192}" type="pres">
      <dgm:prSet presAssocID="{813753E2-E1FE-486E-BA3F-5F28A6F8AFB8}" presName="childText" presStyleLbl="conFgAcc1" presStyleIdx="2" presStyleCnt="3">
        <dgm:presLayoutVars>
          <dgm:bulletEnabled val="1"/>
        </dgm:presLayoutVars>
      </dgm:prSet>
      <dgm:spPr/>
      <dgm:t>
        <a:bodyPr/>
        <a:lstStyle/>
        <a:p>
          <a:endParaRPr lang="en-US"/>
        </a:p>
      </dgm:t>
    </dgm:pt>
  </dgm:ptLst>
  <dgm:cxnLst>
    <dgm:cxn modelId="{891ACF75-D8A2-4BBB-8C0C-C9F434725DA8}" type="presOf" srcId="{FC57EF36-65CC-4C96-9AF3-5920448E421C}" destId="{245616F5-4B2F-4480-8251-A995DFFD06E9}" srcOrd="0" destOrd="0" presId="urn:microsoft.com/office/officeart/2005/8/layout/list1"/>
    <dgm:cxn modelId="{D05D31C6-ED4F-4F77-9AB4-3B46043DC5F3}" type="presOf" srcId="{2D40FCC9-9C3C-4D7C-A639-C64A33962C66}" destId="{94513B19-2CA6-4ED1-90ED-D8A799B4FC8B}" srcOrd="0" destOrd="0" presId="urn:microsoft.com/office/officeart/2005/8/layout/list1"/>
    <dgm:cxn modelId="{D78F3195-7A2C-413E-828E-4DB5468934B6}" type="presOf" srcId="{412B922C-FA7E-4BCF-80D8-EA1522D7DAB4}" destId="{3C5D842E-36B9-4EFA-97CC-769683639192}" srcOrd="0" destOrd="0" presId="urn:microsoft.com/office/officeart/2005/8/layout/list1"/>
    <dgm:cxn modelId="{63BDDD47-41A0-4FE8-9ED4-72ACB50E827D}" srcId="{CFF4841A-2665-41A6-964A-5367A41AACBD}" destId="{B9E4FABF-6670-4848-9DA1-C8C93AAC6D56}" srcOrd="1" destOrd="0" parTransId="{6E2C172D-EE4D-4D75-AD7E-9A8FB1B9C9BB}" sibTransId="{D98D02B7-65DB-49AB-98EC-465ED7C023B8}"/>
    <dgm:cxn modelId="{2F92DFAF-C569-433C-8B6B-F7AD74DA8BEA}" type="presOf" srcId="{CFF4841A-2665-41A6-964A-5367A41AACBD}" destId="{F3B75AA6-F600-4EB5-AAD2-31340DBE003C}" srcOrd="1" destOrd="0" presId="urn:microsoft.com/office/officeart/2005/8/layout/list1"/>
    <dgm:cxn modelId="{62849492-8843-4349-8FC2-1F7F5F3FAA1A}" srcId="{CFF4841A-2665-41A6-964A-5367A41AACBD}" destId="{79D2B0E4-6027-4715-9D65-A936AD73E243}" srcOrd="0" destOrd="0" parTransId="{AFFD4B82-04CD-4C93-AFB6-A72C76CEF5E9}" sibTransId="{E4A361E8-1C5E-475C-B14E-F0929D06959C}"/>
    <dgm:cxn modelId="{01DFF63F-612F-477F-B2A2-1EA012556272}" type="presOf" srcId="{813753E2-E1FE-486E-BA3F-5F28A6F8AFB8}" destId="{97C828E3-14F3-43D7-8DDA-FF1631C495B7}" srcOrd="1" destOrd="0" presId="urn:microsoft.com/office/officeart/2005/8/layout/list1"/>
    <dgm:cxn modelId="{0AD2AF04-0874-4012-AC7B-C59FE564F364}" type="presOf" srcId="{B9E4FABF-6670-4848-9DA1-C8C93AAC6D56}" destId="{6C581C1A-8C56-4656-AFFD-07ECB3F3232C}" srcOrd="0" destOrd="1" presId="urn:microsoft.com/office/officeart/2005/8/layout/list1"/>
    <dgm:cxn modelId="{DEA41D58-6C40-41A6-855B-65A000598D61}" type="presOf" srcId="{FE7EF43E-7BBA-43AC-8A73-0C01EA74B3FE}" destId="{538EF6D5-BB9B-44E0-8338-E1E5070A6CB8}" srcOrd="0" destOrd="0" presId="urn:microsoft.com/office/officeart/2005/8/layout/list1"/>
    <dgm:cxn modelId="{47A5A790-B2BB-4F5E-B6FB-D64C53F920E5}" type="presOf" srcId="{FE7EF43E-7BBA-43AC-8A73-0C01EA74B3FE}" destId="{2F0784BC-51FB-4E08-A7E8-3820A0AC573C}" srcOrd="1" destOrd="0" presId="urn:microsoft.com/office/officeart/2005/8/layout/list1"/>
    <dgm:cxn modelId="{6FEE06C3-8977-426B-93A6-B3F51EFD88CC}" srcId="{813753E2-E1FE-486E-BA3F-5F28A6F8AFB8}" destId="{412B922C-FA7E-4BCF-80D8-EA1522D7DAB4}" srcOrd="0" destOrd="0" parTransId="{90A7CD6C-D297-4C95-9CBC-0E45B2683048}" sibTransId="{1CF9A6C6-E332-4F87-B860-A100DAE41B29}"/>
    <dgm:cxn modelId="{971C0B20-B899-4F8D-AC25-4195B0B0B2E2}" srcId="{2D40FCC9-9C3C-4D7C-A639-C64A33962C66}" destId="{813753E2-E1FE-486E-BA3F-5F28A6F8AFB8}" srcOrd="2" destOrd="0" parTransId="{3F39E082-83D8-438F-8A9E-C350B9709EF1}" sibTransId="{C13D963B-4C29-4A6C-89B5-A202D77BC49A}"/>
    <dgm:cxn modelId="{B7049B72-900C-44F4-A07C-7DB229C2C919}" type="presOf" srcId="{79D2B0E4-6027-4715-9D65-A936AD73E243}" destId="{6C581C1A-8C56-4656-AFFD-07ECB3F3232C}" srcOrd="0" destOrd="0" presId="urn:microsoft.com/office/officeart/2005/8/layout/list1"/>
    <dgm:cxn modelId="{D4FAEFB1-28BF-4155-A751-42612C4F495D}" srcId="{FE7EF43E-7BBA-43AC-8A73-0C01EA74B3FE}" destId="{FC57EF36-65CC-4C96-9AF3-5920448E421C}" srcOrd="0" destOrd="0" parTransId="{8BD83319-D89D-4EB7-B6A9-2A49104BEA8E}" sibTransId="{7E4FCC4A-4EE6-45C9-83DB-798662655628}"/>
    <dgm:cxn modelId="{FB21D3B9-3890-4491-AE50-F850D9991ABB}" type="presOf" srcId="{813753E2-E1FE-486E-BA3F-5F28A6F8AFB8}" destId="{B4750C50-FA1A-4443-9F69-156DD1391642}" srcOrd="0" destOrd="0" presId="urn:microsoft.com/office/officeart/2005/8/layout/list1"/>
    <dgm:cxn modelId="{0B1D08F4-95BC-4E32-85EE-E7D1060D7AE3}" srcId="{2D40FCC9-9C3C-4D7C-A639-C64A33962C66}" destId="{CFF4841A-2665-41A6-964A-5367A41AACBD}" srcOrd="0" destOrd="0" parTransId="{DDCBA406-5B7F-4F86-B2DB-96942E3EB80C}" sibTransId="{65A286FD-D526-4A95-B798-DA56A3EB4C27}"/>
    <dgm:cxn modelId="{94F807CC-B390-4DCE-88E4-E90582C710DD}" type="presOf" srcId="{CFF4841A-2665-41A6-964A-5367A41AACBD}" destId="{A98A8398-2EFC-4608-920D-818E44F53F49}" srcOrd="0" destOrd="0" presId="urn:microsoft.com/office/officeart/2005/8/layout/list1"/>
    <dgm:cxn modelId="{DBF7BB13-8C00-4C02-9E90-F7F59EF557B8}" srcId="{2D40FCC9-9C3C-4D7C-A639-C64A33962C66}" destId="{FE7EF43E-7BBA-43AC-8A73-0C01EA74B3FE}" srcOrd="1" destOrd="0" parTransId="{778BFAB9-458B-4EF7-B1F6-847AC0BDCAD1}" sibTransId="{1C891743-F136-4BFD-8016-AEB2AAF135C6}"/>
    <dgm:cxn modelId="{C25AAC02-EEF2-42C7-B8A0-4D56ED9CFA40}" type="presParOf" srcId="{94513B19-2CA6-4ED1-90ED-D8A799B4FC8B}" destId="{B589B869-8813-4940-89EC-0C319B26C423}" srcOrd="0" destOrd="0" presId="urn:microsoft.com/office/officeart/2005/8/layout/list1"/>
    <dgm:cxn modelId="{2C66BF28-6448-4890-8AF7-3770762EAB73}" type="presParOf" srcId="{B589B869-8813-4940-89EC-0C319B26C423}" destId="{A98A8398-2EFC-4608-920D-818E44F53F49}" srcOrd="0" destOrd="0" presId="urn:microsoft.com/office/officeart/2005/8/layout/list1"/>
    <dgm:cxn modelId="{A575EFD3-E2A8-43CC-8CDC-0D8623C22105}" type="presParOf" srcId="{B589B869-8813-4940-89EC-0C319B26C423}" destId="{F3B75AA6-F600-4EB5-AAD2-31340DBE003C}" srcOrd="1" destOrd="0" presId="urn:microsoft.com/office/officeart/2005/8/layout/list1"/>
    <dgm:cxn modelId="{18532674-EC3A-440F-94C8-F30DBDAB296F}" type="presParOf" srcId="{94513B19-2CA6-4ED1-90ED-D8A799B4FC8B}" destId="{8CC8A060-302E-4279-8308-29C1292C6CCB}" srcOrd="1" destOrd="0" presId="urn:microsoft.com/office/officeart/2005/8/layout/list1"/>
    <dgm:cxn modelId="{2DBABD97-7301-4D4B-943E-BDA3685E40EA}" type="presParOf" srcId="{94513B19-2CA6-4ED1-90ED-D8A799B4FC8B}" destId="{6C581C1A-8C56-4656-AFFD-07ECB3F3232C}" srcOrd="2" destOrd="0" presId="urn:microsoft.com/office/officeart/2005/8/layout/list1"/>
    <dgm:cxn modelId="{38616B5C-45F5-4CA9-9C67-5A7EED51A7C4}" type="presParOf" srcId="{94513B19-2CA6-4ED1-90ED-D8A799B4FC8B}" destId="{311911B7-2AE3-432C-9E32-9C592EEEF2A8}" srcOrd="3" destOrd="0" presId="urn:microsoft.com/office/officeart/2005/8/layout/list1"/>
    <dgm:cxn modelId="{7A9226D1-FA29-4A21-9E8E-E41E83272256}" type="presParOf" srcId="{94513B19-2CA6-4ED1-90ED-D8A799B4FC8B}" destId="{251CD6BA-FE5E-4E31-9D5A-BF3AD521FA42}" srcOrd="4" destOrd="0" presId="urn:microsoft.com/office/officeart/2005/8/layout/list1"/>
    <dgm:cxn modelId="{CDC632FD-FB5C-44CF-9075-D4652166195F}" type="presParOf" srcId="{251CD6BA-FE5E-4E31-9D5A-BF3AD521FA42}" destId="{538EF6D5-BB9B-44E0-8338-E1E5070A6CB8}" srcOrd="0" destOrd="0" presId="urn:microsoft.com/office/officeart/2005/8/layout/list1"/>
    <dgm:cxn modelId="{F494793C-090F-4C61-A598-B5F9A12CF67F}" type="presParOf" srcId="{251CD6BA-FE5E-4E31-9D5A-BF3AD521FA42}" destId="{2F0784BC-51FB-4E08-A7E8-3820A0AC573C}" srcOrd="1" destOrd="0" presId="urn:microsoft.com/office/officeart/2005/8/layout/list1"/>
    <dgm:cxn modelId="{E430197A-37E2-4D8E-BEA2-BE31D7E6EFAB}" type="presParOf" srcId="{94513B19-2CA6-4ED1-90ED-D8A799B4FC8B}" destId="{8B39BB6A-1142-419B-9F44-57516B6C3D28}" srcOrd="5" destOrd="0" presId="urn:microsoft.com/office/officeart/2005/8/layout/list1"/>
    <dgm:cxn modelId="{DE7EBC49-E142-495E-9D6D-633216AFC080}" type="presParOf" srcId="{94513B19-2CA6-4ED1-90ED-D8A799B4FC8B}" destId="{245616F5-4B2F-4480-8251-A995DFFD06E9}" srcOrd="6" destOrd="0" presId="urn:microsoft.com/office/officeart/2005/8/layout/list1"/>
    <dgm:cxn modelId="{85CE9801-94CD-4EC2-A2F0-3B0CA8DACC8A}" type="presParOf" srcId="{94513B19-2CA6-4ED1-90ED-D8A799B4FC8B}" destId="{0BCF686B-69C2-45FA-8098-4A002496639E}" srcOrd="7" destOrd="0" presId="urn:microsoft.com/office/officeart/2005/8/layout/list1"/>
    <dgm:cxn modelId="{D9FFCD49-B5FF-44B6-B244-9AFAC62D93F1}" type="presParOf" srcId="{94513B19-2CA6-4ED1-90ED-D8A799B4FC8B}" destId="{E91E731A-9C30-4EA6-ABC2-6F9C27ECD794}" srcOrd="8" destOrd="0" presId="urn:microsoft.com/office/officeart/2005/8/layout/list1"/>
    <dgm:cxn modelId="{C4C331CE-C873-4ED4-9841-4A3FEBD286C5}" type="presParOf" srcId="{E91E731A-9C30-4EA6-ABC2-6F9C27ECD794}" destId="{B4750C50-FA1A-4443-9F69-156DD1391642}" srcOrd="0" destOrd="0" presId="urn:microsoft.com/office/officeart/2005/8/layout/list1"/>
    <dgm:cxn modelId="{6A5D7633-64AC-4FD7-8791-4A016AB1C8E9}" type="presParOf" srcId="{E91E731A-9C30-4EA6-ABC2-6F9C27ECD794}" destId="{97C828E3-14F3-43D7-8DDA-FF1631C495B7}" srcOrd="1" destOrd="0" presId="urn:microsoft.com/office/officeart/2005/8/layout/list1"/>
    <dgm:cxn modelId="{ADD4B7D9-3CFD-46E1-94FA-D5E015E8C816}" type="presParOf" srcId="{94513B19-2CA6-4ED1-90ED-D8A799B4FC8B}" destId="{A3475B9B-662D-4656-9E2F-5A405B403A18}" srcOrd="9" destOrd="0" presId="urn:microsoft.com/office/officeart/2005/8/layout/list1"/>
    <dgm:cxn modelId="{6D18D6B0-972C-41C9-AC67-2748EB6A76C0}" type="presParOf" srcId="{94513B19-2CA6-4ED1-90ED-D8A799B4FC8B}" destId="{3C5D842E-36B9-4EFA-97CC-76968363919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B99F4-E369-4D41-A19D-5E351A604733}"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B3DE8B81-F8B8-455A-BCA9-0159C3CFCB1D}">
      <dgm:prSet phldrT="[Texto]"/>
      <dgm:spPr/>
      <dgm:t>
        <a:bodyPr/>
        <a:lstStyle/>
        <a:p>
          <a:r>
            <a:rPr lang="es-CO" dirty="0" smtClean="0"/>
            <a:t>Leyes estatales</a:t>
          </a:r>
          <a:endParaRPr lang="en-US" dirty="0"/>
        </a:p>
      </dgm:t>
    </dgm:pt>
    <dgm:pt modelId="{414893C9-5CF3-4883-948A-86434F526144}" type="parTrans" cxnId="{AF058554-F8D5-4A3B-9C2D-9AE0ED3E81E8}">
      <dgm:prSet/>
      <dgm:spPr/>
      <dgm:t>
        <a:bodyPr/>
        <a:lstStyle/>
        <a:p>
          <a:endParaRPr lang="en-US"/>
        </a:p>
      </dgm:t>
    </dgm:pt>
    <dgm:pt modelId="{6757B869-BFDD-4FB7-B323-8790A0FAF824}" type="sibTrans" cxnId="{AF058554-F8D5-4A3B-9C2D-9AE0ED3E81E8}">
      <dgm:prSet/>
      <dgm:spPr/>
      <dgm:t>
        <a:bodyPr/>
        <a:lstStyle/>
        <a:p>
          <a:endParaRPr lang="en-US"/>
        </a:p>
      </dgm:t>
    </dgm:pt>
    <dgm:pt modelId="{C412E696-5C9A-4DD1-B874-52DF98CD2295}">
      <dgm:prSet phldrT="[Texto]"/>
      <dgm:spPr/>
      <dgm:t>
        <a:bodyPr/>
        <a:lstStyle/>
        <a:p>
          <a:r>
            <a:rPr lang="es-CO" dirty="0" smtClean="0"/>
            <a:t>1960, ley de seguros de Nueva York</a:t>
          </a:r>
          <a:endParaRPr lang="en-US" dirty="0"/>
        </a:p>
      </dgm:t>
    </dgm:pt>
    <dgm:pt modelId="{E68D97D3-9F99-4808-A1DA-1067F60840D1}" type="parTrans" cxnId="{3F22F0ED-B397-489F-8BAB-60E0B07738D8}">
      <dgm:prSet/>
      <dgm:spPr/>
      <dgm:t>
        <a:bodyPr/>
        <a:lstStyle/>
        <a:p>
          <a:endParaRPr lang="en-US"/>
        </a:p>
      </dgm:t>
    </dgm:pt>
    <dgm:pt modelId="{3E994956-53C0-4BFC-98B5-47BCAFB74D09}" type="sibTrans" cxnId="{3F22F0ED-B397-489F-8BAB-60E0B07738D8}">
      <dgm:prSet/>
      <dgm:spPr/>
      <dgm:t>
        <a:bodyPr/>
        <a:lstStyle/>
        <a:p>
          <a:endParaRPr lang="en-US"/>
        </a:p>
      </dgm:t>
    </dgm:pt>
    <dgm:pt modelId="{94CBD7EF-84B8-4795-92CB-AC37B26F60F1}">
      <dgm:prSet phldrT="[Texto]"/>
      <dgm:spPr/>
      <dgm:t>
        <a:bodyPr/>
        <a:lstStyle/>
        <a:p>
          <a:r>
            <a:rPr lang="es-CO" dirty="0" smtClean="0"/>
            <a:t>Adecuada estimación de la reserva de siniestros pendientes de aviso (pasivos) </a:t>
          </a:r>
          <a:endParaRPr lang="en-US" dirty="0"/>
        </a:p>
      </dgm:t>
    </dgm:pt>
    <dgm:pt modelId="{F80B4AAF-F7D5-400C-A88D-379EED128421}" type="parTrans" cxnId="{7256142D-59D9-4044-BEF4-2155601ABFAE}">
      <dgm:prSet/>
      <dgm:spPr/>
      <dgm:t>
        <a:bodyPr/>
        <a:lstStyle/>
        <a:p>
          <a:endParaRPr lang="en-US"/>
        </a:p>
      </dgm:t>
    </dgm:pt>
    <dgm:pt modelId="{F22E6719-FE31-4EF9-AB13-CD21B9D66DD1}" type="sibTrans" cxnId="{7256142D-59D9-4044-BEF4-2155601ABFAE}">
      <dgm:prSet/>
      <dgm:spPr/>
      <dgm:t>
        <a:bodyPr/>
        <a:lstStyle/>
        <a:p>
          <a:endParaRPr lang="en-US"/>
        </a:p>
      </dgm:t>
    </dgm:pt>
    <dgm:pt modelId="{D44EC24D-3DE3-4BE0-A5A1-66728ED32745}">
      <dgm:prSet phldrT="[Texto]"/>
      <dgm:spPr/>
      <dgm:t>
        <a:bodyPr/>
        <a:lstStyle/>
        <a:p>
          <a:r>
            <a:rPr lang="en-US" dirty="0" smtClean="0"/>
            <a:t>National Association of Insurance Commissioners (NAIC)</a:t>
          </a:r>
          <a:endParaRPr lang="en-US" dirty="0"/>
        </a:p>
      </dgm:t>
    </dgm:pt>
    <dgm:pt modelId="{9490CA4F-914C-4A56-88EC-36E983DB76AD}" type="parTrans" cxnId="{7F4F6E71-5432-4F46-A4E1-ABD6E4B86448}">
      <dgm:prSet/>
      <dgm:spPr/>
      <dgm:t>
        <a:bodyPr/>
        <a:lstStyle/>
        <a:p>
          <a:endParaRPr lang="en-US"/>
        </a:p>
      </dgm:t>
    </dgm:pt>
    <dgm:pt modelId="{F61EA024-ECAB-4061-8A83-4AA58A69AB97}" type="sibTrans" cxnId="{7F4F6E71-5432-4F46-A4E1-ABD6E4B86448}">
      <dgm:prSet/>
      <dgm:spPr/>
      <dgm:t>
        <a:bodyPr/>
        <a:lstStyle/>
        <a:p>
          <a:endParaRPr lang="en-US"/>
        </a:p>
      </dgm:t>
    </dgm:pt>
    <dgm:pt modelId="{73C91081-8E63-4943-86A6-2263F7F7C7AB}">
      <dgm:prSet phldrT="[Texto]"/>
      <dgm:spPr/>
      <dgm:t>
        <a:bodyPr/>
        <a:lstStyle/>
        <a:p>
          <a:r>
            <a:rPr lang="es-CO" dirty="0" smtClean="0"/>
            <a:t>1970, </a:t>
          </a:r>
          <a:r>
            <a:rPr lang="en-US" dirty="0" smtClean="0"/>
            <a:t>certification of loss reserves, </a:t>
          </a:r>
          <a:r>
            <a:rPr lang="en-US" dirty="0" err="1" smtClean="0"/>
            <a:t>debido</a:t>
          </a:r>
          <a:r>
            <a:rPr lang="en-US" dirty="0" smtClean="0"/>
            <a:t> a </a:t>
          </a:r>
          <a:r>
            <a:rPr lang="en-US" dirty="0" err="1" smtClean="0"/>
            <a:t>litigios</a:t>
          </a:r>
          <a:r>
            <a:rPr lang="en-US" dirty="0" smtClean="0"/>
            <a:t> y </a:t>
          </a:r>
          <a:r>
            <a:rPr lang="en-US" dirty="0" err="1" smtClean="0"/>
            <a:t>compañias</a:t>
          </a:r>
          <a:r>
            <a:rPr lang="en-US" dirty="0" smtClean="0"/>
            <a:t> de P&amp;C con </a:t>
          </a:r>
          <a:r>
            <a:rPr lang="en-US" dirty="0" err="1" smtClean="0"/>
            <a:t>insolvencia</a:t>
          </a:r>
          <a:r>
            <a:rPr lang="en-US" dirty="0" smtClean="0"/>
            <a:t>  </a:t>
          </a:r>
          <a:endParaRPr lang="en-US" dirty="0"/>
        </a:p>
      </dgm:t>
    </dgm:pt>
    <dgm:pt modelId="{4FC33601-C1BF-4DC0-A018-8B78785CFBB3}" type="parTrans" cxnId="{CC539C80-08E5-4E83-A382-EA533F14C702}">
      <dgm:prSet/>
      <dgm:spPr/>
      <dgm:t>
        <a:bodyPr/>
        <a:lstStyle/>
        <a:p>
          <a:endParaRPr lang="en-US"/>
        </a:p>
      </dgm:t>
    </dgm:pt>
    <dgm:pt modelId="{3BB5C5AB-BF15-4A16-86B4-E85B0F015063}" type="sibTrans" cxnId="{CC539C80-08E5-4E83-A382-EA533F14C702}">
      <dgm:prSet/>
      <dgm:spPr/>
      <dgm:t>
        <a:bodyPr/>
        <a:lstStyle/>
        <a:p>
          <a:endParaRPr lang="en-US"/>
        </a:p>
      </dgm:t>
    </dgm:pt>
    <dgm:pt modelId="{BC10DFE8-CCCE-4514-9D6F-CE41D21186F7}">
      <dgm:prSet phldrT="[Texto]"/>
      <dgm:spPr/>
      <dgm:t>
        <a:bodyPr/>
        <a:lstStyle/>
        <a:p>
          <a:r>
            <a:rPr lang="es-CO" dirty="0" smtClean="0"/>
            <a:t>1990, la certificación debe ser emitida por un actuario calificado </a:t>
          </a:r>
          <a:endParaRPr lang="en-US" dirty="0"/>
        </a:p>
      </dgm:t>
    </dgm:pt>
    <dgm:pt modelId="{CD40DD21-F2DF-4C3A-8D92-77F224164628}" type="parTrans" cxnId="{0A8A020A-E197-4AB8-8638-37E01C0D63E1}">
      <dgm:prSet/>
      <dgm:spPr/>
      <dgm:t>
        <a:bodyPr/>
        <a:lstStyle/>
        <a:p>
          <a:endParaRPr lang="en-US"/>
        </a:p>
      </dgm:t>
    </dgm:pt>
    <dgm:pt modelId="{98EA6702-CA1A-49D5-98A0-E0D0E3F6A89D}" type="sibTrans" cxnId="{0A8A020A-E197-4AB8-8638-37E01C0D63E1}">
      <dgm:prSet/>
      <dgm:spPr/>
      <dgm:t>
        <a:bodyPr/>
        <a:lstStyle/>
        <a:p>
          <a:endParaRPr lang="en-US"/>
        </a:p>
      </dgm:t>
    </dgm:pt>
    <dgm:pt modelId="{4D503CC7-0340-4716-A11F-1D19FB528D24}">
      <dgm:prSet phldrT="[Texto]"/>
      <dgm:spPr/>
      <dgm:t>
        <a:bodyPr/>
        <a:lstStyle/>
        <a:p>
          <a:r>
            <a:rPr lang="en-US" dirty="0" smtClean="0"/>
            <a:t>OtrosU.S.-</a:t>
          </a:r>
          <a:r>
            <a:rPr lang="en-US" dirty="0" err="1" smtClean="0"/>
            <a:t>Entidades</a:t>
          </a:r>
          <a:r>
            <a:rPr lang="en-US" dirty="0" smtClean="0"/>
            <a:t> </a:t>
          </a:r>
          <a:r>
            <a:rPr lang="en-US" dirty="0" err="1" smtClean="0"/>
            <a:t>reguladas</a:t>
          </a:r>
          <a:endParaRPr lang="en-US" dirty="0"/>
        </a:p>
      </dgm:t>
    </dgm:pt>
    <dgm:pt modelId="{7FB4CFC4-2014-47BA-B4A3-792735E446E4}" type="parTrans" cxnId="{2538E7CA-7206-4271-8A71-BB8E72B71190}">
      <dgm:prSet/>
      <dgm:spPr/>
      <dgm:t>
        <a:bodyPr/>
        <a:lstStyle/>
        <a:p>
          <a:endParaRPr lang="en-US"/>
        </a:p>
      </dgm:t>
    </dgm:pt>
    <dgm:pt modelId="{F872C785-477D-4610-B95A-9A45DA3A0DDE}" type="sibTrans" cxnId="{2538E7CA-7206-4271-8A71-BB8E72B71190}">
      <dgm:prSet/>
      <dgm:spPr/>
      <dgm:t>
        <a:bodyPr/>
        <a:lstStyle/>
        <a:p>
          <a:endParaRPr lang="en-US"/>
        </a:p>
      </dgm:t>
    </dgm:pt>
    <dgm:pt modelId="{DDE020D2-06C7-4EC6-85D3-1ACA8308C2EB}">
      <dgm:prSet phldrT="[Texto]"/>
      <dgm:spPr/>
      <dgm:t>
        <a:bodyPr/>
        <a:lstStyle/>
        <a:p>
          <a:r>
            <a:rPr lang="es-CO" dirty="0" smtClean="0"/>
            <a:t>Se requiere opinión de otros actuarios (del mismo pool o con mayor experticia)</a:t>
          </a:r>
          <a:endParaRPr lang="en-US" dirty="0"/>
        </a:p>
      </dgm:t>
    </dgm:pt>
    <dgm:pt modelId="{1AE0AD24-59DF-4E87-967F-75E58F1BB637}" type="parTrans" cxnId="{F3533F19-72AA-4BE2-AB93-B1AB51B887BB}">
      <dgm:prSet/>
      <dgm:spPr/>
      <dgm:t>
        <a:bodyPr/>
        <a:lstStyle/>
        <a:p>
          <a:endParaRPr lang="en-US"/>
        </a:p>
      </dgm:t>
    </dgm:pt>
    <dgm:pt modelId="{3E8E4905-363D-48A2-908B-401B2D0733C6}" type="sibTrans" cxnId="{F3533F19-72AA-4BE2-AB93-B1AB51B887BB}">
      <dgm:prSet/>
      <dgm:spPr/>
      <dgm:t>
        <a:bodyPr/>
        <a:lstStyle/>
        <a:p>
          <a:endParaRPr lang="en-US"/>
        </a:p>
      </dgm:t>
    </dgm:pt>
    <dgm:pt modelId="{7F8E214C-4840-4580-8A56-808AF919DCEB}">
      <dgm:prSet/>
      <dgm:spPr/>
      <dgm:t>
        <a:bodyPr/>
        <a:lstStyle/>
        <a:p>
          <a:r>
            <a:rPr lang="es-CO" smtClean="0"/>
            <a:t>Canadá</a:t>
          </a:r>
          <a:endParaRPr lang="en-US" dirty="0"/>
        </a:p>
      </dgm:t>
    </dgm:pt>
    <dgm:pt modelId="{E9C4BFBC-92D1-46A5-BA56-6A7BF274B62B}" type="parTrans" cxnId="{53E4A7C1-CB4D-4A7A-B835-7C40E68063E0}">
      <dgm:prSet/>
      <dgm:spPr/>
      <dgm:t>
        <a:bodyPr/>
        <a:lstStyle/>
        <a:p>
          <a:endParaRPr lang="en-US"/>
        </a:p>
      </dgm:t>
    </dgm:pt>
    <dgm:pt modelId="{6E37F1E0-E87F-4664-88FE-A20B825E1759}" type="sibTrans" cxnId="{53E4A7C1-CB4D-4A7A-B835-7C40E68063E0}">
      <dgm:prSet/>
      <dgm:spPr/>
      <dgm:t>
        <a:bodyPr/>
        <a:lstStyle/>
        <a:p>
          <a:endParaRPr lang="en-US"/>
        </a:p>
      </dgm:t>
    </dgm:pt>
    <dgm:pt modelId="{D301534D-A117-42E5-AB8C-F5AFB369D77A}">
      <dgm:prSet/>
      <dgm:spPr/>
      <dgm:t>
        <a:bodyPr/>
        <a:lstStyle/>
        <a:p>
          <a:r>
            <a:rPr lang="es-CO" dirty="0" smtClean="0"/>
            <a:t>Actuario designado:  </a:t>
          </a:r>
          <a:endParaRPr lang="en-US" dirty="0"/>
        </a:p>
      </dgm:t>
    </dgm:pt>
    <dgm:pt modelId="{183959A6-6233-43E1-B143-AF301DB5C1F5}" type="parTrans" cxnId="{98702FD6-2E19-43A8-BD35-4557B7BA4B36}">
      <dgm:prSet/>
      <dgm:spPr/>
      <dgm:t>
        <a:bodyPr/>
        <a:lstStyle/>
        <a:p>
          <a:endParaRPr lang="en-US"/>
        </a:p>
      </dgm:t>
    </dgm:pt>
    <dgm:pt modelId="{B5BBD6A6-EE8B-49EA-A2A9-4D6F477A34F6}" type="sibTrans" cxnId="{98702FD6-2E19-43A8-BD35-4557B7BA4B36}">
      <dgm:prSet/>
      <dgm:spPr/>
      <dgm:t>
        <a:bodyPr/>
        <a:lstStyle/>
        <a:p>
          <a:endParaRPr lang="en-US"/>
        </a:p>
      </dgm:t>
    </dgm:pt>
    <dgm:pt modelId="{73FEBCC3-8BD6-4E78-AA82-7C1A71B76B41}">
      <dgm:prSet/>
      <dgm:spPr/>
      <dgm:t>
        <a:bodyPr/>
        <a:lstStyle/>
        <a:p>
          <a:r>
            <a:rPr lang="en-US" dirty="0" err="1" smtClean="0"/>
            <a:t>Otro</a:t>
          </a:r>
          <a:r>
            <a:rPr lang="en-US" dirty="0" smtClean="0"/>
            <a:t> </a:t>
          </a:r>
          <a:r>
            <a:rPr lang="en-US" dirty="0" err="1" smtClean="0"/>
            <a:t>ejemplo</a:t>
          </a:r>
          <a:r>
            <a:rPr lang="en-US" dirty="0" smtClean="0"/>
            <a:t>– Australia y </a:t>
          </a:r>
          <a:r>
            <a:rPr lang="en-US" dirty="0" err="1" smtClean="0"/>
            <a:t>Eslovenia</a:t>
          </a:r>
          <a:endParaRPr lang="en-US" dirty="0"/>
        </a:p>
      </dgm:t>
    </dgm:pt>
    <dgm:pt modelId="{6A816EDF-C1C0-4EEB-BD77-E49624913FE1}" type="parTrans" cxnId="{41F38A74-2F89-45DC-A2DE-6BAC2648D9E7}">
      <dgm:prSet/>
      <dgm:spPr/>
      <dgm:t>
        <a:bodyPr/>
        <a:lstStyle/>
        <a:p>
          <a:endParaRPr lang="en-US"/>
        </a:p>
      </dgm:t>
    </dgm:pt>
    <dgm:pt modelId="{C47E21BD-25D9-4AF9-BD9A-301BB0EC78C2}" type="sibTrans" cxnId="{41F38A74-2F89-45DC-A2DE-6BAC2648D9E7}">
      <dgm:prSet/>
      <dgm:spPr/>
      <dgm:t>
        <a:bodyPr/>
        <a:lstStyle/>
        <a:p>
          <a:endParaRPr lang="en-US"/>
        </a:p>
      </dgm:t>
    </dgm:pt>
    <dgm:pt modelId="{0A287088-2390-4155-935F-6AB559B8A80E}">
      <dgm:prSet/>
      <dgm:spPr/>
      <dgm:t>
        <a:bodyPr/>
        <a:lstStyle/>
        <a:p>
          <a:endParaRPr lang="en-US" dirty="0"/>
        </a:p>
      </dgm:t>
    </dgm:pt>
    <dgm:pt modelId="{BB10D13D-D5F0-457D-B16A-CD44FFA3283E}" type="parTrans" cxnId="{93DAF0F5-0384-401F-A411-02F7068EB547}">
      <dgm:prSet/>
      <dgm:spPr/>
      <dgm:t>
        <a:bodyPr/>
        <a:lstStyle/>
        <a:p>
          <a:endParaRPr lang="en-US"/>
        </a:p>
      </dgm:t>
    </dgm:pt>
    <dgm:pt modelId="{2C07E388-9525-4784-A25B-592D2C957AF2}" type="sibTrans" cxnId="{93DAF0F5-0384-401F-A411-02F7068EB547}">
      <dgm:prSet/>
      <dgm:spPr/>
      <dgm:t>
        <a:bodyPr/>
        <a:lstStyle/>
        <a:p>
          <a:endParaRPr lang="en-US"/>
        </a:p>
      </dgm:t>
    </dgm:pt>
    <dgm:pt modelId="{39906E57-EDC4-4F41-981C-7F6F985D4E1D}">
      <dgm:prSet/>
      <dgm:spPr/>
      <dgm:t>
        <a:bodyPr/>
        <a:lstStyle/>
        <a:p>
          <a:r>
            <a:rPr lang="es-CO" dirty="0" smtClean="0"/>
            <a:t>Validación  y reporte al regulador de los pasivos anualmente, donde cumpla con las practicas actuariales aceptadas  [</a:t>
          </a:r>
          <a:r>
            <a:rPr lang="en-US" dirty="0" smtClean="0"/>
            <a:t>Canadian Institute of Actuaries (CIA)]</a:t>
          </a:r>
          <a:endParaRPr lang="en-US" dirty="0"/>
        </a:p>
      </dgm:t>
    </dgm:pt>
    <dgm:pt modelId="{3FA4A230-1487-4C1A-9282-D9529B946710}" type="parTrans" cxnId="{4D4F95EB-AD9F-433C-8A7C-D973FE1B7AF1}">
      <dgm:prSet/>
      <dgm:spPr/>
      <dgm:t>
        <a:bodyPr/>
        <a:lstStyle/>
        <a:p>
          <a:endParaRPr lang="en-US"/>
        </a:p>
      </dgm:t>
    </dgm:pt>
    <dgm:pt modelId="{2F049AA8-DFAA-42AC-80CE-C051EBAA20DB}" type="sibTrans" cxnId="{4D4F95EB-AD9F-433C-8A7C-D973FE1B7AF1}">
      <dgm:prSet/>
      <dgm:spPr/>
      <dgm:t>
        <a:bodyPr/>
        <a:lstStyle/>
        <a:p>
          <a:endParaRPr lang="en-US"/>
        </a:p>
      </dgm:t>
    </dgm:pt>
    <dgm:pt modelId="{0AC0DE2D-2BB7-4AF5-BD6A-4002810507C4}">
      <dgm:prSet/>
      <dgm:spPr/>
      <dgm:t>
        <a:bodyPr/>
        <a:lstStyle/>
        <a:p>
          <a:r>
            <a:rPr lang="es-CO" dirty="0" smtClean="0"/>
            <a:t>Actuario designado (Australia, 1973): El actuario debe emitir reportes sobre el modelo  </a:t>
          </a:r>
          <a:endParaRPr lang="en-US" dirty="0"/>
        </a:p>
      </dgm:t>
    </dgm:pt>
    <dgm:pt modelId="{687177A1-BB6B-48BF-906B-B9336283F1C7}" type="parTrans" cxnId="{DC8121A8-1699-4B2B-BFA8-1D957A430F0A}">
      <dgm:prSet/>
      <dgm:spPr/>
      <dgm:t>
        <a:bodyPr/>
        <a:lstStyle/>
        <a:p>
          <a:endParaRPr lang="en-US"/>
        </a:p>
      </dgm:t>
    </dgm:pt>
    <dgm:pt modelId="{5CF914FA-D75E-4827-BAA2-A0CD6E952588}" type="sibTrans" cxnId="{DC8121A8-1699-4B2B-BFA8-1D957A430F0A}">
      <dgm:prSet/>
      <dgm:spPr/>
      <dgm:t>
        <a:bodyPr/>
        <a:lstStyle/>
        <a:p>
          <a:endParaRPr lang="en-US"/>
        </a:p>
      </dgm:t>
    </dgm:pt>
    <dgm:pt modelId="{00975B14-C59B-4432-A71A-8D707819A882}">
      <dgm:prSet/>
      <dgm:spPr/>
      <dgm:t>
        <a:bodyPr/>
        <a:lstStyle/>
        <a:p>
          <a:r>
            <a:rPr lang="es-CO" dirty="0" err="1" smtClean="0"/>
            <a:t>Acturario</a:t>
          </a:r>
          <a:r>
            <a:rPr lang="es-CO" dirty="0" smtClean="0"/>
            <a:t> certificado (Eslovenia): debe examinar y certificar el calculo de primas  y provisiones</a:t>
          </a:r>
          <a:endParaRPr lang="en-US" dirty="0"/>
        </a:p>
      </dgm:t>
    </dgm:pt>
    <dgm:pt modelId="{B8470583-8473-4095-BA79-7EC683AD9CC0}" type="parTrans" cxnId="{DCEBE323-7D18-4963-8B75-3EB835627DC1}">
      <dgm:prSet/>
      <dgm:spPr/>
      <dgm:t>
        <a:bodyPr/>
        <a:lstStyle/>
        <a:p>
          <a:endParaRPr lang="en-US"/>
        </a:p>
      </dgm:t>
    </dgm:pt>
    <dgm:pt modelId="{42F196B2-F607-4B83-909F-4EEB0490E3D6}" type="sibTrans" cxnId="{DCEBE323-7D18-4963-8B75-3EB835627DC1}">
      <dgm:prSet/>
      <dgm:spPr/>
      <dgm:t>
        <a:bodyPr/>
        <a:lstStyle/>
        <a:p>
          <a:endParaRPr lang="en-US"/>
        </a:p>
      </dgm:t>
    </dgm:pt>
    <dgm:pt modelId="{53E77DA0-908C-4213-8277-5536034B90FA}" type="pres">
      <dgm:prSet presAssocID="{0ABB99F4-E369-4D41-A19D-5E351A604733}" presName="Name0" presStyleCnt="0">
        <dgm:presLayoutVars>
          <dgm:dir/>
          <dgm:animLvl val="lvl"/>
          <dgm:resizeHandles val="exact"/>
        </dgm:presLayoutVars>
      </dgm:prSet>
      <dgm:spPr/>
      <dgm:t>
        <a:bodyPr/>
        <a:lstStyle/>
        <a:p>
          <a:endParaRPr lang="en-US"/>
        </a:p>
      </dgm:t>
    </dgm:pt>
    <dgm:pt modelId="{504E8806-A906-4496-8491-4578490DCD5D}" type="pres">
      <dgm:prSet presAssocID="{B3DE8B81-F8B8-455A-BCA9-0159C3CFCB1D}" presName="linNode" presStyleCnt="0"/>
      <dgm:spPr/>
    </dgm:pt>
    <dgm:pt modelId="{6C30E76F-5089-4329-8B5C-AA3D82FA8C9E}" type="pres">
      <dgm:prSet presAssocID="{B3DE8B81-F8B8-455A-BCA9-0159C3CFCB1D}" presName="parentText" presStyleLbl="node1" presStyleIdx="0" presStyleCnt="5">
        <dgm:presLayoutVars>
          <dgm:chMax val="1"/>
          <dgm:bulletEnabled val="1"/>
        </dgm:presLayoutVars>
      </dgm:prSet>
      <dgm:spPr/>
      <dgm:t>
        <a:bodyPr/>
        <a:lstStyle/>
        <a:p>
          <a:endParaRPr lang="en-US"/>
        </a:p>
      </dgm:t>
    </dgm:pt>
    <dgm:pt modelId="{9451287D-9E8A-4DAC-8166-AE858A9A3945}" type="pres">
      <dgm:prSet presAssocID="{B3DE8B81-F8B8-455A-BCA9-0159C3CFCB1D}" presName="descendantText" presStyleLbl="alignAccFollowNode1" presStyleIdx="0" presStyleCnt="5">
        <dgm:presLayoutVars>
          <dgm:bulletEnabled val="1"/>
        </dgm:presLayoutVars>
      </dgm:prSet>
      <dgm:spPr/>
      <dgm:t>
        <a:bodyPr/>
        <a:lstStyle/>
        <a:p>
          <a:endParaRPr lang="en-US"/>
        </a:p>
      </dgm:t>
    </dgm:pt>
    <dgm:pt modelId="{354CAE0C-A5A9-4DAC-9720-2C8B1F034F3E}" type="pres">
      <dgm:prSet presAssocID="{6757B869-BFDD-4FB7-B323-8790A0FAF824}" presName="sp" presStyleCnt="0"/>
      <dgm:spPr/>
    </dgm:pt>
    <dgm:pt modelId="{C62D48AB-0E84-41BA-8DA6-0EFE6225636C}" type="pres">
      <dgm:prSet presAssocID="{D44EC24D-3DE3-4BE0-A5A1-66728ED32745}" presName="linNode" presStyleCnt="0"/>
      <dgm:spPr/>
    </dgm:pt>
    <dgm:pt modelId="{7F60EEC7-D0BF-4DE2-972F-26103DE23B9C}" type="pres">
      <dgm:prSet presAssocID="{D44EC24D-3DE3-4BE0-A5A1-66728ED32745}" presName="parentText" presStyleLbl="node1" presStyleIdx="1" presStyleCnt="5">
        <dgm:presLayoutVars>
          <dgm:chMax val="1"/>
          <dgm:bulletEnabled val="1"/>
        </dgm:presLayoutVars>
      </dgm:prSet>
      <dgm:spPr/>
      <dgm:t>
        <a:bodyPr/>
        <a:lstStyle/>
        <a:p>
          <a:endParaRPr lang="en-US"/>
        </a:p>
      </dgm:t>
    </dgm:pt>
    <dgm:pt modelId="{FCD59E9D-DA5D-4173-B0DF-975A0412E604}" type="pres">
      <dgm:prSet presAssocID="{D44EC24D-3DE3-4BE0-A5A1-66728ED32745}" presName="descendantText" presStyleLbl="alignAccFollowNode1" presStyleIdx="1" presStyleCnt="5">
        <dgm:presLayoutVars>
          <dgm:bulletEnabled val="1"/>
        </dgm:presLayoutVars>
      </dgm:prSet>
      <dgm:spPr/>
      <dgm:t>
        <a:bodyPr/>
        <a:lstStyle/>
        <a:p>
          <a:endParaRPr lang="en-US"/>
        </a:p>
      </dgm:t>
    </dgm:pt>
    <dgm:pt modelId="{06F87DFA-5915-47DE-8199-52226D93F271}" type="pres">
      <dgm:prSet presAssocID="{F61EA024-ECAB-4061-8A83-4AA58A69AB97}" presName="sp" presStyleCnt="0"/>
      <dgm:spPr/>
    </dgm:pt>
    <dgm:pt modelId="{DCA70B72-CC68-417A-86C5-7D323857482E}" type="pres">
      <dgm:prSet presAssocID="{4D503CC7-0340-4716-A11F-1D19FB528D24}" presName="linNode" presStyleCnt="0"/>
      <dgm:spPr/>
    </dgm:pt>
    <dgm:pt modelId="{91726A4D-D582-4BC4-8392-74237D47B4B7}" type="pres">
      <dgm:prSet presAssocID="{4D503CC7-0340-4716-A11F-1D19FB528D24}" presName="parentText" presStyleLbl="node1" presStyleIdx="2" presStyleCnt="5">
        <dgm:presLayoutVars>
          <dgm:chMax val="1"/>
          <dgm:bulletEnabled val="1"/>
        </dgm:presLayoutVars>
      </dgm:prSet>
      <dgm:spPr/>
      <dgm:t>
        <a:bodyPr/>
        <a:lstStyle/>
        <a:p>
          <a:endParaRPr lang="en-US"/>
        </a:p>
      </dgm:t>
    </dgm:pt>
    <dgm:pt modelId="{74A51A0C-1336-4D4B-A552-326DD49004DA}" type="pres">
      <dgm:prSet presAssocID="{4D503CC7-0340-4716-A11F-1D19FB528D24}" presName="descendantText" presStyleLbl="alignAccFollowNode1" presStyleIdx="2" presStyleCnt="5">
        <dgm:presLayoutVars>
          <dgm:bulletEnabled val="1"/>
        </dgm:presLayoutVars>
      </dgm:prSet>
      <dgm:spPr/>
      <dgm:t>
        <a:bodyPr/>
        <a:lstStyle/>
        <a:p>
          <a:endParaRPr lang="en-US"/>
        </a:p>
      </dgm:t>
    </dgm:pt>
    <dgm:pt modelId="{E9D1DEB8-02B8-44E1-A368-AFD0E00BECE1}" type="pres">
      <dgm:prSet presAssocID="{F872C785-477D-4610-B95A-9A45DA3A0DDE}" presName="sp" presStyleCnt="0"/>
      <dgm:spPr/>
    </dgm:pt>
    <dgm:pt modelId="{F5E48BF1-8C96-4CCF-91EB-151D85DDB2AB}" type="pres">
      <dgm:prSet presAssocID="{7F8E214C-4840-4580-8A56-808AF919DCEB}" presName="linNode" presStyleCnt="0"/>
      <dgm:spPr/>
    </dgm:pt>
    <dgm:pt modelId="{A0EDF23F-4EB9-459E-AC95-B7717373CBBD}" type="pres">
      <dgm:prSet presAssocID="{7F8E214C-4840-4580-8A56-808AF919DCEB}" presName="parentText" presStyleLbl="node1" presStyleIdx="3" presStyleCnt="5">
        <dgm:presLayoutVars>
          <dgm:chMax val="1"/>
          <dgm:bulletEnabled val="1"/>
        </dgm:presLayoutVars>
      </dgm:prSet>
      <dgm:spPr/>
      <dgm:t>
        <a:bodyPr/>
        <a:lstStyle/>
        <a:p>
          <a:endParaRPr lang="en-US"/>
        </a:p>
      </dgm:t>
    </dgm:pt>
    <dgm:pt modelId="{86DDEBCD-17CC-4D8F-B891-3D0A4F83B948}" type="pres">
      <dgm:prSet presAssocID="{7F8E214C-4840-4580-8A56-808AF919DCEB}" presName="descendantText" presStyleLbl="alignAccFollowNode1" presStyleIdx="3" presStyleCnt="5">
        <dgm:presLayoutVars>
          <dgm:bulletEnabled val="1"/>
        </dgm:presLayoutVars>
      </dgm:prSet>
      <dgm:spPr/>
      <dgm:t>
        <a:bodyPr/>
        <a:lstStyle/>
        <a:p>
          <a:endParaRPr lang="en-US"/>
        </a:p>
      </dgm:t>
    </dgm:pt>
    <dgm:pt modelId="{ABA846D3-3B6C-4A63-B710-5E78BD5BD4AC}" type="pres">
      <dgm:prSet presAssocID="{6E37F1E0-E87F-4664-88FE-A20B825E1759}" presName="sp" presStyleCnt="0"/>
      <dgm:spPr/>
    </dgm:pt>
    <dgm:pt modelId="{B69E6210-6880-4F4C-BBF3-FC3BFC386D2E}" type="pres">
      <dgm:prSet presAssocID="{73FEBCC3-8BD6-4E78-AA82-7C1A71B76B41}" presName="linNode" presStyleCnt="0"/>
      <dgm:spPr/>
    </dgm:pt>
    <dgm:pt modelId="{C4600C97-6240-4F61-BD12-2E6C5F330B19}" type="pres">
      <dgm:prSet presAssocID="{73FEBCC3-8BD6-4E78-AA82-7C1A71B76B41}" presName="parentText" presStyleLbl="node1" presStyleIdx="4" presStyleCnt="5">
        <dgm:presLayoutVars>
          <dgm:chMax val="1"/>
          <dgm:bulletEnabled val="1"/>
        </dgm:presLayoutVars>
      </dgm:prSet>
      <dgm:spPr/>
      <dgm:t>
        <a:bodyPr/>
        <a:lstStyle/>
        <a:p>
          <a:endParaRPr lang="en-US"/>
        </a:p>
      </dgm:t>
    </dgm:pt>
    <dgm:pt modelId="{883E52A0-AE0E-4404-927D-192B8D359956}" type="pres">
      <dgm:prSet presAssocID="{73FEBCC3-8BD6-4E78-AA82-7C1A71B76B41}" presName="descendantText" presStyleLbl="alignAccFollowNode1" presStyleIdx="4" presStyleCnt="5">
        <dgm:presLayoutVars>
          <dgm:bulletEnabled val="1"/>
        </dgm:presLayoutVars>
      </dgm:prSet>
      <dgm:spPr/>
      <dgm:t>
        <a:bodyPr/>
        <a:lstStyle/>
        <a:p>
          <a:endParaRPr lang="en-US"/>
        </a:p>
      </dgm:t>
    </dgm:pt>
  </dgm:ptLst>
  <dgm:cxnLst>
    <dgm:cxn modelId="{1EB1F9E4-071E-4CDE-803F-62916F3E886B}" type="presOf" srcId="{73FEBCC3-8BD6-4E78-AA82-7C1A71B76B41}" destId="{C4600C97-6240-4F61-BD12-2E6C5F330B19}" srcOrd="0" destOrd="0" presId="urn:microsoft.com/office/officeart/2005/8/layout/vList5"/>
    <dgm:cxn modelId="{B073FF00-7EDB-41AC-88D3-94BA1DB2F4CB}" type="presOf" srcId="{73C91081-8E63-4943-86A6-2263F7F7C7AB}" destId="{FCD59E9D-DA5D-4173-B0DF-975A0412E604}" srcOrd="0" destOrd="0" presId="urn:microsoft.com/office/officeart/2005/8/layout/vList5"/>
    <dgm:cxn modelId="{93DAF0F5-0384-401F-A411-02F7068EB547}" srcId="{73FEBCC3-8BD6-4E78-AA82-7C1A71B76B41}" destId="{0A287088-2390-4155-935F-6AB559B8A80E}" srcOrd="0" destOrd="0" parTransId="{BB10D13D-D5F0-457D-B16A-CD44FFA3283E}" sibTransId="{2C07E388-9525-4784-A25B-592D2C957AF2}"/>
    <dgm:cxn modelId="{B8829E2C-1057-4750-8B51-7F44CE8912AF}" type="presOf" srcId="{0ABB99F4-E369-4D41-A19D-5E351A604733}" destId="{53E77DA0-908C-4213-8277-5536034B90FA}" srcOrd="0" destOrd="0" presId="urn:microsoft.com/office/officeart/2005/8/layout/vList5"/>
    <dgm:cxn modelId="{16A1AD2C-606B-43CD-936E-B44DE0475326}" type="presOf" srcId="{0A287088-2390-4155-935F-6AB559B8A80E}" destId="{883E52A0-AE0E-4404-927D-192B8D359956}" srcOrd="0" destOrd="0" presId="urn:microsoft.com/office/officeart/2005/8/layout/vList5"/>
    <dgm:cxn modelId="{0A74132C-35EE-4C59-BF19-D4AA508095E2}" type="presOf" srcId="{C412E696-5C9A-4DD1-B874-52DF98CD2295}" destId="{9451287D-9E8A-4DAC-8166-AE858A9A3945}" srcOrd="0" destOrd="0" presId="urn:microsoft.com/office/officeart/2005/8/layout/vList5"/>
    <dgm:cxn modelId="{D6CA9A2D-DEC1-4A30-AE61-2D0A2D6A8245}" type="presOf" srcId="{94CBD7EF-84B8-4795-92CB-AC37B26F60F1}" destId="{9451287D-9E8A-4DAC-8166-AE858A9A3945}" srcOrd="0" destOrd="1" presId="urn:microsoft.com/office/officeart/2005/8/layout/vList5"/>
    <dgm:cxn modelId="{425FE2AF-6467-47D4-8C6B-39A8C9146FFC}" type="presOf" srcId="{7F8E214C-4840-4580-8A56-808AF919DCEB}" destId="{A0EDF23F-4EB9-459E-AC95-B7717373CBBD}" srcOrd="0" destOrd="0" presId="urn:microsoft.com/office/officeart/2005/8/layout/vList5"/>
    <dgm:cxn modelId="{53E4A7C1-CB4D-4A7A-B835-7C40E68063E0}" srcId="{0ABB99F4-E369-4D41-A19D-5E351A604733}" destId="{7F8E214C-4840-4580-8A56-808AF919DCEB}" srcOrd="3" destOrd="0" parTransId="{E9C4BFBC-92D1-46A5-BA56-6A7BF274B62B}" sibTransId="{6E37F1E0-E87F-4664-88FE-A20B825E1759}"/>
    <dgm:cxn modelId="{7F4F6E71-5432-4F46-A4E1-ABD6E4B86448}" srcId="{0ABB99F4-E369-4D41-A19D-5E351A604733}" destId="{D44EC24D-3DE3-4BE0-A5A1-66728ED32745}" srcOrd="1" destOrd="0" parTransId="{9490CA4F-914C-4A56-88EC-36E983DB76AD}" sibTransId="{F61EA024-ECAB-4061-8A83-4AA58A69AB97}"/>
    <dgm:cxn modelId="{2538E7CA-7206-4271-8A71-BB8E72B71190}" srcId="{0ABB99F4-E369-4D41-A19D-5E351A604733}" destId="{4D503CC7-0340-4716-A11F-1D19FB528D24}" srcOrd="2" destOrd="0" parTransId="{7FB4CFC4-2014-47BA-B4A3-792735E446E4}" sibTransId="{F872C785-477D-4610-B95A-9A45DA3A0DDE}"/>
    <dgm:cxn modelId="{0A8A020A-E197-4AB8-8638-37E01C0D63E1}" srcId="{D44EC24D-3DE3-4BE0-A5A1-66728ED32745}" destId="{BC10DFE8-CCCE-4514-9D6F-CE41D21186F7}" srcOrd="1" destOrd="0" parTransId="{CD40DD21-F2DF-4C3A-8D92-77F224164628}" sibTransId="{98EA6702-CA1A-49D5-98A0-E0D0E3F6A89D}"/>
    <dgm:cxn modelId="{98702FD6-2E19-43A8-BD35-4557B7BA4B36}" srcId="{7F8E214C-4840-4580-8A56-808AF919DCEB}" destId="{D301534D-A117-42E5-AB8C-F5AFB369D77A}" srcOrd="0" destOrd="0" parTransId="{183959A6-6233-43E1-B143-AF301DB5C1F5}" sibTransId="{B5BBD6A6-EE8B-49EA-A2A9-4D6F477A34F6}"/>
    <dgm:cxn modelId="{CC539C80-08E5-4E83-A382-EA533F14C702}" srcId="{D44EC24D-3DE3-4BE0-A5A1-66728ED32745}" destId="{73C91081-8E63-4943-86A6-2263F7F7C7AB}" srcOrd="0" destOrd="0" parTransId="{4FC33601-C1BF-4DC0-A018-8B78785CFBB3}" sibTransId="{3BB5C5AB-BF15-4A16-86B4-E85B0F015063}"/>
    <dgm:cxn modelId="{7256142D-59D9-4044-BEF4-2155601ABFAE}" srcId="{B3DE8B81-F8B8-455A-BCA9-0159C3CFCB1D}" destId="{94CBD7EF-84B8-4795-92CB-AC37B26F60F1}" srcOrd="1" destOrd="0" parTransId="{F80B4AAF-F7D5-400C-A88D-379EED128421}" sibTransId="{F22E6719-FE31-4EF9-AB13-CD21B9D66DD1}"/>
    <dgm:cxn modelId="{F3533F19-72AA-4BE2-AB93-B1AB51B887BB}" srcId="{4D503CC7-0340-4716-A11F-1D19FB528D24}" destId="{DDE020D2-06C7-4EC6-85D3-1ACA8308C2EB}" srcOrd="0" destOrd="0" parTransId="{1AE0AD24-59DF-4E87-967F-75E58F1BB637}" sibTransId="{3E8E4905-363D-48A2-908B-401B2D0733C6}"/>
    <dgm:cxn modelId="{DC8121A8-1699-4B2B-BFA8-1D957A430F0A}" srcId="{73FEBCC3-8BD6-4E78-AA82-7C1A71B76B41}" destId="{0AC0DE2D-2BB7-4AF5-BD6A-4002810507C4}" srcOrd="1" destOrd="0" parTransId="{687177A1-BB6B-48BF-906B-B9336283F1C7}" sibTransId="{5CF914FA-D75E-4827-BAA2-A0CD6E952588}"/>
    <dgm:cxn modelId="{41F38A74-2F89-45DC-A2DE-6BAC2648D9E7}" srcId="{0ABB99F4-E369-4D41-A19D-5E351A604733}" destId="{73FEBCC3-8BD6-4E78-AA82-7C1A71B76B41}" srcOrd="4" destOrd="0" parTransId="{6A816EDF-C1C0-4EEB-BD77-E49624913FE1}" sibTransId="{C47E21BD-25D9-4AF9-BD9A-301BB0EC78C2}"/>
    <dgm:cxn modelId="{3F22F0ED-B397-489F-8BAB-60E0B07738D8}" srcId="{B3DE8B81-F8B8-455A-BCA9-0159C3CFCB1D}" destId="{C412E696-5C9A-4DD1-B874-52DF98CD2295}" srcOrd="0" destOrd="0" parTransId="{E68D97D3-9F99-4808-A1DA-1067F60840D1}" sibTransId="{3E994956-53C0-4BFC-98B5-47BCAFB74D09}"/>
    <dgm:cxn modelId="{DCEBE323-7D18-4963-8B75-3EB835627DC1}" srcId="{73FEBCC3-8BD6-4E78-AA82-7C1A71B76B41}" destId="{00975B14-C59B-4432-A71A-8D707819A882}" srcOrd="2" destOrd="0" parTransId="{B8470583-8473-4095-BA79-7EC683AD9CC0}" sibTransId="{42F196B2-F607-4B83-909F-4EEB0490E3D6}"/>
    <dgm:cxn modelId="{9EA791BF-65DA-4E86-A902-C4A92762C0B9}" type="presOf" srcId="{D44EC24D-3DE3-4BE0-A5A1-66728ED32745}" destId="{7F60EEC7-D0BF-4DE2-972F-26103DE23B9C}" srcOrd="0" destOrd="0" presId="urn:microsoft.com/office/officeart/2005/8/layout/vList5"/>
    <dgm:cxn modelId="{8D943B26-DC4D-426E-97FE-737600C64AB2}" type="presOf" srcId="{00975B14-C59B-4432-A71A-8D707819A882}" destId="{883E52A0-AE0E-4404-927D-192B8D359956}" srcOrd="0" destOrd="2" presId="urn:microsoft.com/office/officeart/2005/8/layout/vList5"/>
    <dgm:cxn modelId="{D834DC82-775A-416F-86A4-7E0BE90EB4F6}" type="presOf" srcId="{BC10DFE8-CCCE-4514-9D6F-CE41D21186F7}" destId="{FCD59E9D-DA5D-4173-B0DF-975A0412E604}" srcOrd="0" destOrd="1" presId="urn:microsoft.com/office/officeart/2005/8/layout/vList5"/>
    <dgm:cxn modelId="{09CC618F-AA7E-45DF-9AC5-1F0E349256FF}" type="presOf" srcId="{DDE020D2-06C7-4EC6-85D3-1ACA8308C2EB}" destId="{74A51A0C-1336-4D4B-A552-326DD49004DA}" srcOrd="0" destOrd="0" presId="urn:microsoft.com/office/officeart/2005/8/layout/vList5"/>
    <dgm:cxn modelId="{4D4F95EB-AD9F-433C-8A7C-D973FE1B7AF1}" srcId="{D301534D-A117-42E5-AB8C-F5AFB369D77A}" destId="{39906E57-EDC4-4F41-981C-7F6F985D4E1D}" srcOrd="0" destOrd="0" parTransId="{3FA4A230-1487-4C1A-9282-D9529B946710}" sibTransId="{2F049AA8-DFAA-42AC-80CE-C051EBAA20DB}"/>
    <dgm:cxn modelId="{F2D58147-4E90-46F3-B713-5495192A8ED6}" type="presOf" srcId="{4D503CC7-0340-4716-A11F-1D19FB528D24}" destId="{91726A4D-D582-4BC4-8392-74237D47B4B7}" srcOrd="0" destOrd="0" presId="urn:microsoft.com/office/officeart/2005/8/layout/vList5"/>
    <dgm:cxn modelId="{15B4A099-2B6F-4C54-832C-3CE8AA65FCFE}" type="presOf" srcId="{D301534D-A117-42E5-AB8C-F5AFB369D77A}" destId="{86DDEBCD-17CC-4D8F-B891-3D0A4F83B948}" srcOrd="0" destOrd="0" presId="urn:microsoft.com/office/officeart/2005/8/layout/vList5"/>
    <dgm:cxn modelId="{DF48625A-2E53-44B7-87A0-C0DE6445B6EB}" type="presOf" srcId="{0AC0DE2D-2BB7-4AF5-BD6A-4002810507C4}" destId="{883E52A0-AE0E-4404-927D-192B8D359956}" srcOrd="0" destOrd="1" presId="urn:microsoft.com/office/officeart/2005/8/layout/vList5"/>
    <dgm:cxn modelId="{B71828E0-1F1D-4E9D-8229-BB6BD3A41C98}" type="presOf" srcId="{B3DE8B81-F8B8-455A-BCA9-0159C3CFCB1D}" destId="{6C30E76F-5089-4329-8B5C-AA3D82FA8C9E}" srcOrd="0" destOrd="0" presId="urn:microsoft.com/office/officeart/2005/8/layout/vList5"/>
    <dgm:cxn modelId="{AF058554-F8D5-4A3B-9C2D-9AE0ED3E81E8}" srcId="{0ABB99F4-E369-4D41-A19D-5E351A604733}" destId="{B3DE8B81-F8B8-455A-BCA9-0159C3CFCB1D}" srcOrd="0" destOrd="0" parTransId="{414893C9-5CF3-4883-948A-86434F526144}" sibTransId="{6757B869-BFDD-4FB7-B323-8790A0FAF824}"/>
    <dgm:cxn modelId="{275627CC-009C-40B2-B08E-E80AACFC174C}" type="presOf" srcId="{39906E57-EDC4-4F41-981C-7F6F985D4E1D}" destId="{86DDEBCD-17CC-4D8F-B891-3D0A4F83B948}" srcOrd="0" destOrd="1" presId="urn:microsoft.com/office/officeart/2005/8/layout/vList5"/>
    <dgm:cxn modelId="{C8D0C697-B95F-4048-A608-AE9C6FEC547C}" type="presParOf" srcId="{53E77DA0-908C-4213-8277-5536034B90FA}" destId="{504E8806-A906-4496-8491-4578490DCD5D}" srcOrd="0" destOrd="0" presId="urn:microsoft.com/office/officeart/2005/8/layout/vList5"/>
    <dgm:cxn modelId="{BB462801-A7ED-4C18-9FB9-F23432C08B34}" type="presParOf" srcId="{504E8806-A906-4496-8491-4578490DCD5D}" destId="{6C30E76F-5089-4329-8B5C-AA3D82FA8C9E}" srcOrd="0" destOrd="0" presId="urn:microsoft.com/office/officeart/2005/8/layout/vList5"/>
    <dgm:cxn modelId="{48317851-E3EC-4E4C-970B-40F0100FC912}" type="presParOf" srcId="{504E8806-A906-4496-8491-4578490DCD5D}" destId="{9451287D-9E8A-4DAC-8166-AE858A9A3945}" srcOrd="1" destOrd="0" presId="urn:microsoft.com/office/officeart/2005/8/layout/vList5"/>
    <dgm:cxn modelId="{436F6F8D-8C98-425E-BE0F-37637D01490C}" type="presParOf" srcId="{53E77DA0-908C-4213-8277-5536034B90FA}" destId="{354CAE0C-A5A9-4DAC-9720-2C8B1F034F3E}" srcOrd="1" destOrd="0" presId="urn:microsoft.com/office/officeart/2005/8/layout/vList5"/>
    <dgm:cxn modelId="{96D18DB0-4682-4112-A7AA-CB1CDAAE4349}" type="presParOf" srcId="{53E77DA0-908C-4213-8277-5536034B90FA}" destId="{C62D48AB-0E84-41BA-8DA6-0EFE6225636C}" srcOrd="2" destOrd="0" presId="urn:microsoft.com/office/officeart/2005/8/layout/vList5"/>
    <dgm:cxn modelId="{CB33B435-ABAA-48E9-BEEC-5E87BA2BCCC6}" type="presParOf" srcId="{C62D48AB-0E84-41BA-8DA6-0EFE6225636C}" destId="{7F60EEC7-D0BF-4DE2-972F-26103DE23B9C}" srcOrd="0" destOrd="0" presId="urn:microsoft.com/office/officeart/2005/8/layout/vList5"/>
    <dgm:cxn modelId="{CC3883B7-6ADE-4CE4-B809-3D7C607BE9B2}" type="presParOf" srcId="{C62D48AB-0E84-41BA-8DA6-0EFE6225636C}" destId="{FCD59E9D-DA5D-4173-B0DF-975A0412E604}" srcOrd="1" destOrd="0" presId="urn:microsoft.com/office/officeart/2005/8/layout/vList5"/>
    <dgm:cxn modelId="{728EDC36-4B37-4A41-BE87-E1D686215D34}" type="presParOf" srcId="{53E77DA0-908C-4213-8277-5536034B90FA}" destId="{06F87DFA-5915-47DE-8199-52226D93F271}" srcOrd="3" destOrd="0" presId="urn:microsoft.com/office/officeart/2005/8/layout/vList5"/>
    <dgm:cxn modelId="{9E791E43-CD52-4C36-AAAB-ED23E5A8E401}" type="presParOf" srcId="{53E77DA0-908C-4213-8277-5536034B90FA}" destId="{DCA70B72-CC68-417A-86C5-7D323857482E}" srcOrd="4" destOrd="0" presId="urn:microsoft.com/office/officeart/2005/8/layout/vList5"/>
    <dgm:cxn modelId="{F632BA12-9A4B-4496-ABDF-1CDE28FF0008}" type="presParOf" srcId="{DCA70B72-CC68-417A-86C5-7D323857482E}" destId="{91726A4D-D582-4BC4-8392-74237D47B4B7}" srcOrd="0" destOrd="0" presId="urn:microsoft.com/office/officeart/2005/8/layout/vList5"/>
    <dgm:cxn modelId="{CA203005-00A0-41DB-9973-2F2E75D95726}" type="presParOf" srcId="{DCA70B72-CC68-417A-86C5-7D323857482E}" destId="{74A51A0C-1336-4D4B-A552-326DD49004DA}" srcOrd="1" destOrd="0" presId="urn:microsoft.com/office/officeart/2005/8/layout/vList5"/>
    <dgm:cxn modelId="{1A4EB0BB-DCF3-400C-BB5A-4AE48D46A7A3}" type="presParOf" srcId="{53E77DA0-908C-4213-8277-5536034B90FA}" destId="{E9D1DEB8-02B8-44E1-A368-AFD0E00BECE1}" srcOrd="5" destOrd="0" presId="urn:microsoft.com/office/officeart/2005/8/layout/vList5"/>
    <dgm:cxn modelId="{2B6955EA-75B2-4F69-A0FA-41FEA74F3AB5}" type="presParOf" srcId="{53E77DA0-908C-4213-8277-5536034B90FA}" destId="{F5E48BF1-8C96-4CCF-91EB-151D85DDB2AB}" srcOrd="6" destOrd="0" presId="urn:microsoft.com/office/officeart/2005/8/layout/vList5"/>
    <dgm:cxn modelId="{6E08D628-32EB-41DB-AD88-8194B61C7C25}" type="presParOf" srcId="{F5E48BF1-8C96-4CCF-91EB-151D85DDB2AB}" destId="{A0EDF23F-4EB9-459E-AC95-B7717373CBBD}" srcOrd="0" destOrd="0" presId="urn:microsoft.com/office/officeart/2005/8/layout/vList5"/>
    <dgm:cxn modelId="{A37E1F61-A3A1-450B-87EB-A5504F560A82}" type="presParOf" srcId="{F5E48BF1-8C96-4CCF-91EB-151D85DDB2AB}" destId="{86DDEBCD-17CC-4D8F-B891-3D0A4F83B948}" srcOrd="1" destOrd="0" presId="urn:microsoft.com/office/officeart/2005/8/layout/vList5"/>
    <dgm:cxn modelId="{05962B74-BAB5-443E-BA23-07619A825E40}" type="presParOf" srcId="{53E77DA0-908C-4213-8277-5536034B90FA}" destId="{ABA846D3-3B6C-4A63-B710-5E78BD5BD4AC}" srcOrd="7" destOrd="0" presId="urn:microsoft.com/office/officeart/2005/8/layout/vList5"/>
    <dgm:cxn modelId="{2FDBF176-FCB2-416F-A448-44A021C376D6}" type="presParOf" srcId="{53E77DA0-908C-4213-8277-5536034B90FA}" destId="{B69E6210-6880-4F4C-BBF3-FC3BFC386D2E}" srcOrd="8" destOrd="0" presId="urn:microsoft.com/office/officeart/2005/8/layout/vList5"/>
    <dgm:cxn modelId="{568FE95D-862D-438C-B0D8-D83D21485E22}" type="presParOf" srcId="{B69E6210-6880-4F4C-BBF3-FC3BFC386D2E}" destId="{C4600C97-6240-4F61-BD12-2E6C5F330B19}" srcOrd="0" destOrd="0" presId="urn:microsoft.com/office/officeart/2005/8/layout/vList5"/>
    <dgm:cxn modelId="{839D5361-50FB-43AD-AF9C-4B2167C34D78}" type="presParOf" srcId="{B69E6210-6880-4F4C-BBF3-FC3BFC386D2E}" destId="{883E52A0-AE0E-4404-927D-192B8D35995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02E7F6-B2AA-4E4E-8231-3590280236F1}" type="doc">
      <dgm:prSet loTypeId="urn:microsoft.com/office/officeart/2005/8/layout/cycle4" loCatId="cycle" qsTypeId="urn:microsoft.com/office/officeart/2005/8/quickstyle/simple1" qsCatId="simple" csTypeId="urn:microsoft.com/office/officeart/2005/8/colors/accent3_3" csCatId="accent3" phldr="1"/>
      <dgm:spPr/>
      <dgm:t>
        <a:bodyPr/>
        <a:lstStyle/>
        <a:p>
          <a:endParaRPr lang="en-US"/>
        </a:p>
      </dgm:t>
    </dgm:pt>
    <dgm:pt modelId="{85792014-46C2-4B27-AE64-C7F74D206203}">
      <dgm:prSet phldrT="[Texto]" custT="1"/>
      <dgm:spPr/>
      <dgm:t>
        <a:bodyPr/>
        <a:lstStyle/>
        <a:p>
          <a:r>
            <a:rPr lang="es-CO" sz="2400" dirty="0" smtClean="0"/>
            <a:t>Parte 1</a:t>
          </a:r>
          <a:endParaRPr lang="en-US" sz="2400" dirty="0"/>
        </a:p>
      </dgm:t>
    </dgm:pt>
    <dgm:pt modelId="{1B3C1CBC-9466-4D1F-A1B6-B6B9301D73CF}" type="parTrans" cxnId="{CD2AED48-686C-4A67-813D-46FFE95B14D9}">
      <dgm:prSet/>
      <dgm:spPr/>
      <dgm:t>
        <a:bodyPr/>
        <a:lstStyle/>
        <a:p>
          <a:endParaRPr lang="en-US"/>
        </a:p>
      </dgm:t>
    </dgm:pt>
    <dgm:pt modelId="{8BE0C6AD-B108-4570-8E4F-3817DDC489CF}" type="sibTrans" cxnId="{CD2AED48-686C-4A67-813D-46FFE95B14D9}">
      <dgm:prSet/>
      <dgm:spPr/>
      <dgm:t>
        <a:bodyPr/>
        <a:lstStyle/>
        <a:p>
          <a:endParaRPr lang="en-US"/>
        </a:p>
      </dgm:t>
    </dgm:pt>
    <dgm:pt modelId="{DAE8A352-4DBB-4A5D-B20B-1E60E62D0ED7}">
      <dgm:prSet phldrT="[Texto]"/>
      <dgm:spPr/>
      <dgm:t>
        <a:bodyPr/>
        <a:lstStyle/>
        <a:p>
          <a:r>
            <a:rPr lang="es-CO" dirty="0" smtClean="0"/>
            <a:t>Estimación de la reserva de siniestros no avisados</a:t>
          </a:r>
          <a:endParaRPr lang="en-US" dirty="0"/>
        </a:p>
      </dgm:t>
    </dgm:pt>
    <dgm:pt modelId="{9C970A79-C3A0-4D94-9562-D0CA43D1C7BA}" type="parTrans" cxnId="{933AC894-FA86-4034-86DC-6A83489950D4}">
      <dgm:prSet/>
      <dgm:spPr/>
      <dgm:t>
        <a:bodyPr/>
        <a:lstStyle/>
        <a:p>
          <a:endParaRPr lang="en-US"/>
        </a:p>
      </dgm:t>
    </dgm:pt>
    <dgm:pt modelId="{359D9D81-A801-496B-A312-C4C21FCEC7B5}" type="sibTrans" cxnId="{933AC894-FA86-4034-86DC-6A83489950D4}">
      <dgm:prSet/>
      <dgm:spPr/>
      <dgm:t>
        <a:bodyPr/>
        <a:lstStyle/>
        <a:p>
          <a:endParaRPr lang="en-US"/>
        </a:p>
      </dgm:t>
    </dgm:pt>
    <dgm:pt modelId="{1D94AADF-1E67-4E44-9B9A-98D91D12F5AB}">
      <dgm:prSet phldrT="[Texto]" custT="1"/>
      <dgm:spPr/>
      <dgm:t>
        <a:bodyPr/>
        <a:lstStyle/>
        <a:p>
          <a:r>
            <a:rPr lang="es-CO" sz="2400" dirty="0" smtClean="0"/>
            <a:t>Parte 2</a:t>
          </a:r>
          <a:endParaRPr lang="en-US" sz="2400" dirty="0"/>
        </a:p>
      </dgm:t>
    </dgm:pt>
    <dgm:pt modelId="{C55647F5-745A-4FF3-98C9-B6BBD110D9E1}" type="parTrans" cxnId="{CEBC1EAA-E06D-47B2-9D6E-4BE1E5E4AC68}">
      <dgm:prSet/>
      <dgm:spPr/>
      <dgm:t>
        <a:bodyPr/>
        <a:lstStyle/>
        <a:p>
          <a:endParaRPr lang="en-US"/>
        </a:p>
      </dgm:t>
    </dgm:pt>
    <dgm:pt modelId="{A57F2739-DE34-4151-AC35-C43B53A17D61}" type="sibTrans" cxnId="{CEBC1EAA-E06D-47B2-9D6E-4BE1E5E4AC68}">
      <dgm:prSet/>
      <dgm:spPr/>
      <dgm:t>
        <a:bodyPr/>
        <a:lstStyle/>
        <a:p>
          <a:endParaRPr lang="en-US"/>
        </a:p>
      </dgm:t>
    </dgm:pt>
    <dgm:pt modelId="{329FB1B2-0D84-43BB-B9C4-5437B6A75A0B}">
      <dgm:prSet phldrT="[Texto]"/>
      <dgm:spPr/>
      <dgm:t>
        <a:bodyPr/>
        <a:lstStyle/>
        <a:p>
          <a:r>
            <a:rPr lang="es-CO" dirty="0" smtClean="0"/>
            <a:t>Manejo de la data </a:t>
          </a:r>
          <a:endParaRPr lang="en-US" dirty="0"/>
        </a:p>
      </dgm:t>
    </dgm:pt>
    <dgm:pt modelId="{78A79A34-BD00-45FC-8C43-AB74A73D37ED}" type="parTrans" cxnId="{65BAC73E-209E-43AD-A867-922DDD9203CD}">
      <dgm:prSet/>
      <dgm:spPr/>
      <dgm:t>
        <a:bodyPr/>
        <a:lstStyle/>
        <a:p>
          <a:endParaRPr lang="en-US"/>
        </a:p>
      </dgm:t>
    </dgm:pt>
    <dgm:pt modelId="{748E07E1-66F2-47CB-8013-FDD1E7C89B52}" type="sibTrans" cxnId="{65BAC73E-209E-43AD-A867-922DDD9203CD}">
      <dgm:prSet/>
      <dgm:spPr/>
      <dgm:t>
        <a:bodyPr/>
        <a:lstStyle/>
        <a:p>
          <a:endParaRPr lang="en-US"/>
        </a:p>
      </dgm:t>
    </dgm:pt>
    <dgm:pt modelId="{640C07FE-8D4D-4D89-AA21-20E5721E668B}">
      <dgm:prSet phldrT="[Texto]" custT="1"/>
      <dgm:spPr/>
      <dgm:t>
        <a:bodyPr/>
        <a:lstStyle/>
        <a:p>
          <a:r>
            <a:rPr lang="es-CO" sz="2400" dirty="0" smtClean="0"/>
            <a:t>Parte 4</a:t>
          </a:r>
          <a:endParaRPr lang="en-US" sz="2400" dirty="0"/>
        </a:p>
      </dgm:t>
    </dgm:pt>
    <dgm:pt modelId="{C022ECF2-23C3-436A-B2D3-B1A44923BD45}" type="parTrans" cxnId="{63E5AF90-609C-4167-B47D-A3585F80573B}">
      <dgm:prSet/>
      <dgm:spPr/>
      <dgm:t>
        <a:bodyPr/>
        <a:lstStyle/>
        <a:p>
          <a:endParaRPr lang="en-US"/>
        </a:p>
      </dgm:t>
    </dgm:pt>
    <dgm:pt modelId="{1633B04A-FC53-4318-B09F-14994F785903}" type="sibTrans" cxnId="{63E5AF90-609C-4167-B47D-A3585F80573B}">
      <dgm:prSet/>
      <dgm:spPr/>
      <dgm:t>
        <a:bodyPr/>
        <a:lstStyle/>
        <a:p>
          <a:endParaRPr lang="en-US"/>
        </a:p>
      </dgm:t>
    </dgm:pt>
    <dgm:pt modelId="{CAE95A40-3FF4-4496-9E90-649A15C258E9}">
      <dgm:prSet phldrT="[Texto]"/>
      <dgm:spPr/>
      <dgm:t>
        <a:bodyPr/>
        <a:lstStyle/>
        <a:p>
          <a:r>
            <a:rPr lang="es-CO" dirty="0" smtClean="0"/>
            <a:t>Técnicas básicas para el calculo de los gastos y ajuste de siniestros no avisados (ALAE–ULAE)</a:t>
          </a:r>
          <a:endParaRPr lang="en-US" dirty="0"/>
        </a:p>
      </dgm:t>
    </dgm:pt>
    <dgm:pt modelId="{EB2A4E2F-B04C-4828-91FB-FE8967E1E924}" type="parTrans" cxnId="{2E465D37-7490-4E40-B201-519730F5365A}">
      <dgm:prSet/>
      <dgm:spPr/>
      <dgm:t>
        <a:bodyPr/>
        <a:lstStyle/>
        <a:p>
          <a:endParaRPr lang="en-US"/>
        </a:p>
      </dgm:t>
    </dgm:pt>
    <dgm:pt modelId="{26389127-8ED3-4CBC-AEE8-0A1E0A0C729C}" type="sibTrans" cxnId="{2E465D37-7490-4E40-B201-519730F5365A}">
      <dgm:prSet/>
      <dgm:spPr/>
      <dgm:t>
        <a:bodyPr/>
        <a:lstStyle/>
        <a:p>
          <a:endParaRPr lang="en-US"/>
        </a:p>
      </dgm:t>
    </dgm:pt>
    <dgm:pt modelId="{A9E9BBAC-EB99-42E6-A363-2F200CBE4D98}">
      <dgm:prSet phldrT="[Texto]" custT="1"/>
      <dgm:spPr/>
      <dgm:t>
        <a:bodyPr/>
        <a:lstStyle/>
        <a:p>
          <a:r>
            <a:rPr lang="es-CO" sz="2400" dirty="0" smtClean="0"/>
            <a:t>Parte 3</a:t>
          </a:r>
          <a:endParaRPr lang="en-US" sz="2400" dirty="0"/>
        </a:p>
      </dgm:t>
    </dgm:pt>
    <dgm:pt modelId="{3E4EA1A9-8437-4E33-AE0F-86F7DB883ECC}" type="parTrans" cxnId="{91356D5B-C2C9-41C4-B296-F3FA3B611A9F}">
      <dgm:prSet/>
      <dgm:spPr/>
      <dgm:t>
        <a:bodyPr/>
        <a:lstStyle/>
        <a:p>
          <a:endParaRPr lang="en-US"/>
        </a:p>
      </dgm:t>
    </dgm:pt>
    <dgm:pt modelId="{C94F8C37-D60A-4E7B-9364-5044FA9B7D9F}" type="sibTrans" cxnId="{91356D5B-C2C9-41C4-B296-F3FA3B611A9F}">
      <dgm:prSet/>
      <dgm:spPr/>
      <dgm:t>
        <a:bodyPr/>
        <a:lstStyle/>
        <a:p>
          <a:endParaRPr lang="en-US"/>
        </a:p>
      </dgm:t>
    </dgm:pt>
    <dgm:pt modelId="{E991436A-E768-4CE2-8738-C97CBBF532D5}">
      <dgm:prSet phldrT="[Texto]"/>
      <dgm:spPr/>
      <dgm:t>
        <a:bodyPr/>
        <a:lstStyle/>
        <a:p>
          <a:r>
            <a:rPr lang="es-CO" dirty="0" smtClean="0"/>
            <a:t>Técnicas básicas para el calculo de los siniestros no avisados (IBNR)</a:t>
          </a:r>
          <a:endParaRPr lang="en-US" dirty="0"/>
        </a:p>
      </dgm:t>
    </dgm:pt>
    <dgm:pt modelId="{3BEEF553-87D8-4933-80B9-CF289F9134ED}" type="parTrans" cxnId="{760B807F-279D-4F00-9206-2EF2B7F5CE99}">
      <dgm:prSet/>
      <dgm:spPr/>
      <dgm:t>
        <a:bodyPr/>
        <a:lstStyle/>
        <a:p>
          <a:endParaRPr lang="en-US"/>
        </a:p>
      </dgm:t>
    </dgm:pt>
    <dgm:pt modelId="{4F67D694-5F14-4406-8B67-5A8DAF54F9DE}" type="sibTrans" cxnId="{760B807F-279D-4F00-9206-2EF2B7F5CE99}">
      <dgm:prSet/>
      <dgm:spPr/>
      <dgm:t>
        <a:bodyPr/>
        <a:lstStyle/>
        <a:p>
          <a:endParaRPr lang="en-US"/>
        </a:p>
      </dgm:t>
    </dgm:pt>
    <dgm:pt modelId="{5412679D-15E8-417B-88CC-D03D06A61F3D}">
      <dgm:prSet phldrT="[Texto]"/>
      <dgm:spPr/>
      <dgm:t>
        <a:bodyPr/>
        <a:lstStyle/>
        <a:p>
          <a:r>
            <a:rPr lang="es-CO" dirty="0" smtClean="0"/>
            <a:t>Reportes y casos </a:t>
          </a:r>
          <a:endParaRPr lang="en-US" dirty="0"/>
        </a:p>
      </dgm:t>
    </dgm:pt>
    <dgm:pt modelId="{C8E10BF7-B817-4F70-AA0F-C621711A7397}" type="parTrans" cxnId="{BE9B92CB-116D-4D5D-ACC0-92C2D62B9DB4}">
      <dgm:prSet/>
      <dgm:spPr/>
      <dgm:t>
        <a:bodyPr/>
        <a:lstStyle/>
        <a:p>
          <a:endParaRPr lang="en-US"/>
        </a:p>
      </dgm:t>
    </dgm:pt>
    <dgm:pt modelId="{E52C8D15-44FA-4B7E-91FB-354CA90D8D98}" type="sibTrans" cxnId="{BE9B92CB-116D-4D5D-ACC0-92C2D62B9DB4}">
      <dgm:prSet/>
      <dgm:spPr/>
      <dgm:t>
        <a:bodyPr/>
        <a:lstStyle/>
        <a:p>
          <a:endParaRPr lang="en-US"/>
        </a:p>
      </dgm:t>
    </dgm:pt>
    <dgm:pt modelId="{72F68F9C-FA3C-4E60-B607-895A933C4B00}">
      <dgm:prSet phldrT="[Texto]"/>
      <dgm:spPr/>
      <dgm:t>
        <a:bodyPr/>
        <a:lstStyle/>
        <a:p>
          <a:r>
            <a:rPr lang="es-CO" dirty="0" smtClean="0"/>
            <a:t>Desarrollo de triángulos </a:t>
          </a:r>
          <a:endParaRPr lang="en-US" dirty="0"/>
        </a:p>
      </dgm:t>
    </dgm:pt>
    <dgm:pt modelId="{280DB7FA-ED61-4DA2-B537-76628F20F708}" type="parTrans" cxnId="{740A1806-17B6-475E-906D-D337992047B0}">
      <dgm:prSet/>
      <dgm:spPr/>
      <dgm:t>
        <a:bodyPr/>
        <a:lstStyle/>
        <a:p>
          <a:endParaRPr lang="en-US"/>
        </a:p>
      </dgm:t>
    </dgm:pt>
    <dgm:pt modelId="{AAD5D4B0-400B-40EC-BB17-93A67B02ECE3}" type="sibTrans" cxnId="{740A1806-17B6-475E-906D-D337992047B0}">
      <dgm:prSet/>
      <dgm:spPr/>
      <dgm:t>
        <a:bodyPr/>
        <a:lstStyle/>
        <a:p>
          <a:endParaRPr lang="en-US"/>
        </a:p>
      </dgm:t>
    </dgm:pt>
    <dgm:pt modelId="{40DAB870-E034-4FD5-872E-5E4E44642691}" type="pres">
      <dgm:prSet presAssocID="{F302E7F6-B2AA-4E4E-8231-3590280236F1}" presName="cycleMatrixDiagram" presStyleCnt="0">
        <dgm:presLayoutVars>
          <dgm:chMax val="1"/>
          <dgm:dir/>
          <dgm:animLvl val="lvl"/>
          <dgm:resizeHandles val="exact"/>
        </dgm:presLayoutVars>
      </dgm:prSet>
      <dgm:spPr/>
      <dgm:t>
        <a:bodyPr/>
        <a:lstStyle/>
        <a:p>
          <a:endParaRPr lang="en-US"/>
        </a:p>
      </dgm:t>
    </dgm:pt>
    <dgm:pt modelId="{A19F94BE-5BFB-420E-A342-5205C512EF83}" type="pres">
      <dgm:prSet presAssocID="{F302E7F6-B2AA-4E4E-8231-3590280236F1}" presName="children" presStyleCnt="0"/>
      <dgm:spPr/>
    </dgm:pt>
    <dgm:pt modelId="{257C2F74-24B2-4E55-8567-679E4EC71DAC}" type="pres">
      <dgm:prSet presAssocID="{F302E7F6-B2AA-4E4E-8231-3590280236F1}" presName="child1group" presStyleCnt="0"/>
      <dgm:spPr/>
    </dgm:pt>
    <dgm:pt modelId="{638F8601-800F-4DA5-8BE5-1734CEE9599C}" type="pres">
      <dgm:prSet presAssocID="{F302E7F6-B2AA-4E4E-8231-3590280236F1}" presName="child1" presStyleLbl="bgAcc1" presStyleIdx="0" presStyleCnt="4"/>
      <dgm:spPr/>
      <dgm:t>
        <a:bodyPr/>
        <a:lstStyle/>
        <a:p>
          <a:endParaRPr lang="en-US"/>
        </a:p>
      </dgm:t>
    </dgm:pt>
    <dgm:pt modelId="{1ECEFFA2-1A34-4BB3-BC9C-6020A39709F2}" type="pres">
      <dgm:prSet presAssocID="{F302E7F6-B2AA-4E4E-8231-3590280236F1}" presName="child1Text" presStyleLbl="bgAcc1" presStyleIdx="0" presStyleCnt="4">
        <dgm:presLayoutVars>
          <dgm:bulletEnabled val="1"/>
        </dgm:presLayoutVars>
      </dgm:prSet>
      <dgm:spPr/>
      <dgm:t>
        <a:bodyPr/>
        <a:lstStyle/>
        <a:p>
          <a:endParaRPr lang="en-US"/>
        </a:p>
      </dgm:t>
    </dgm:pt>
    <dgm:pt modelId="{F6DD80FD-DD5A-43CA-BC88-74666899F895}" type="pres">
      <dgm:prSet presAssocID="{F302E7F6-B2AA-4E4E-8231-3590280236F1}" presName="child2group" presStyleCnt="0"/>
      <dgm:spPr/>
    </dgm:pt>
    <dgm:pt modelId="{72C03572-8963-4EEA-9AE4-B0F23BB4D34A}" type="pres">
      <dgm:prSet presAssocID="{F302E7F6-B2AA-4E4E-8231-3590280236F1}" presName="child2" presStyleLbl="bgAcc1" presStyleIdx="1" presStyleCnt="4"/>
      <dgm:spPr/>
      <dgm:t>
        <a:bodyPr/>
        <a:lstStyle/>
        <a:p>
          <a:endParaRPr lang="en-US"/>
        </a:p>
      </dgm:t>
    </dgm:pt>
    <dgm:pt modelId="{88E9342F-57DC-4314-93D9-B325E20ADA75}" type="pres">
      <dgm:prSet presAssocID="{F302E7F6-B2AA-4E4E-8231-3590280236F1}" presName="child2Text" presStyleLbl="bgAcc1" presStyleIdx="1" presStyleCnt="4">
        <dgm:presLayoutVars>
          <dgm:bulletEnabled val="1"/>
        </dgm:presLayoutVars>
      </dgm:prSet>
      <dgm:spPr/>
      <dgm:t>
        <a:bodyPr/>
        <a:lstStyle/>
        <a:p>
          <a:endParaRPr lang="en-US"/>
        </a:p>
      </dgm:t>
    </dgm:pt>
    <dgm:pt modelId="{52AF2581-D8F6-4C41-9D04-C7A67533DE43}" type="pres">
      <dgm:prSet presAssocID="{F302E7F6-B2AA-4E4E-8231-3590280236F1}" presName="child3group" presStyleCnt="0"/>
      <dgm:spPr/>
    </dgm:pt>
    <dgm:pt modelId="{0E891297-AB50-4A17-A536-8DA3C235C5E9}" type="pres">
      <dgm:prSet presAssocID="{F302E7F6-B2AA-4E4E-8231-3590280236F1}" presName="child3" presStyleLbl="bgAcc1" presStyleIdx="2" presStyleCnt="4"/>
      <dgm:spPr/>
      <dgm:t>
        <a:bodyPr/>
        <a:lstStyle/>
        <a:p>
          <a:endParaRPr lang="en-US"/>
        </a:p>
      </dgm:t>
    </dgm:pt>
    <dgm:pt modelId="{113333E3-5E1E-4F92-AAB1-F73BB8F855BE}" type="pres">
      <dgm:prSet presAssocID="{F302E7F6-B2AA-4E4E-8231-3590280236F1}" presName="child3Text" presStyleLbl="bgAcc1" presStyleIdx="2" presStyleCnt="4">
        <dgm:presLayoutVars>
          <dgm:bulletEnabled val="1"/>
        </dgm:presLayoutVars>
      </dgm:prSet>
      <dgm:spPr/>
      <dgm:t>
        <a:bodyPr/>
        <a:lstStyle/>
        <a:p>
          <a:endParaRPr lang="en-US"/>
        </a:p>
      </dgm:t>
    </dgm:pt>
    <dgm:pt modelId="{7F31AD5F-B0C2-4133-9E4A-38C72F99A366}" type="pres">
      <dgm:prSet presAssocID="{F302E7F6-B2AA-4E4E-8231-3590280236F1}" presName="child4group" presStyleCnt="0"/>
      <dgm:spPr/>
    </dgm:pt>
    <dgm:pt modelId="{7600DD6F-7623-4279-B54F-93EF8F42BAA5}" type="pres">
      <dgm:prSet presAssocID="{F302E7F6-B2AA-4E4E-8231-3590280236F1}" presName="child4" presStyleLbl="bgAcc1" presStyleIdx="3" presStyleCnt="4"/>
      <dgm:spPr/>
      <dgm:t>
        <a:bodyPr/>
        <a:lstStyle/>
        <a:p>
          <a:endParaRPr lang="en-US"/>
        </a:p>
      </dgm:t>
    </dgm:pt>
    <dgm:pt modelId="{11B25047-CD62-4A80-862E-F3BBAF3D28CD}" type="pres">
      <dgm:prSet presAssocID="{F302E7F6-B2AA-4E4E-8231-3590280236F1}" presName="child4Text" presStyleLbl="bgAcc1" presStyleIdx="3" presStyleCnt="4">
        <dgm:presLayoutVars>
          <dgm:bulletEnabled val="1"/>
        </dgm:presLayoutVars>
      </dgm:prSet>
      <dgm:spPr/>
      <dgm:t>
        <a:bodyPr/>
        <a:lstStyle/>
        <a:p>
          <a:endParaRPr lang="en-US"/>
        </a:p>
      </dgm:t>
    </dgm:pt>
    <dgm:pt modelId="{07604329-1E5D-4F42-A223-074078A96AC0}" type="pres">
      <dgm:prSet presAssocID="{F302E7F6-B2AA-4E4E-8231-3590280236F1}" presName="childPlaceholder" presStyleCnt="0"/>
      <dgm:spPr/>
    </dgm:pt>
    <dgm:pt modelId="{4808219C-F75C-4177-9D28-89318F2B9F2C}" type="pres">
      <dgm:prSet presAssocID="{F302E7F6-B2AA-4E4E-8231-3590280236F1}" presName="circle" presStyleCnt="0"/>
      <dgm:spPr/>
    </dgm:pt>
    <dgm:pt modelId="{78CEA76B-D4A8-4BBA-87DF-F639962305E7}" type="pres">
      <dgm:prSet presAssocID="{F302E7F6-B2AA-4E4E-8231-3590280236F1}" presName="quadrant1" presStyleLbl="node1" presStyleIdx="0" presStyleCnt="4">
        <dgm:presLayoutVars>
          <dgm:chMax val="1"/>
          <dgm:bulletEnabled val="1"/>
        </dgm:presLayoutVars>
      </dgm:prSet>
      <dgm:spPr/>
      <dgm:t>
        <a:bodyPr/>
        <a:lstStyle/>
        <a:p>
          <a:endParaRPr lang="en-US"/>
        </a:p>
      </dgm:t>
    </dgm:pt>
    <dgm:pt modelId="{55F95889-FEF7-4BE4-B568-BF1C00902B26}" type="pres">
      <dgm:prSet presAssocID="{F302E7F6-B2AA-4E4E-8231-3590280236F1}" presName="quadrant2" presStyleLbl="node1" presStyleIdx="1" presStyleCnt="4">
        <dgm:presLayoutVars>
          <dgm:chMax val="1"/>
          <dgm:bulletEnabled val="1"/>
        </dgm:presLayoutVars>
      </dgm:prSet>
      <dgm:spPr/>
      <dgm:t>
        <a:bodyPr/>
        <a:lstStyle/>
        <a:p>
          <a:endParaRPr lang="en-US"/>
        </a:p>
      </dgm:t>
    </dgm:pt>
    <dgm:pt modelId="{B7AD4086-5752-4774-8060-93895A66F00F}" type="pres">
      <dgm:prSet presAssocID="{F302E7F6-B2AA-4E4E-8231-3590280236F1}" presName="quadrant3" presStyleLbl="node1" presStyleIdx="2" presStyleCnt="4">
        <dgm:presLayoutVars>
          <dgm:chMax val="1"/>
          <dgm:bulletEnabled val="1"/>
        </dgm:presLayoutVars>
      </dgm:prSet>
      <dgm:spPr/>
      <dgm:t>
        <a:bodyPr/>
        <a:lstStyle/>
        <a:p>
          <a:endParaRPr lang="en-US"/>
        </a:p>
      </dgm:t>
    </dgm:pt>
    <dgm:pt modelId="{8A9C1E67-CB3C-445E-90FE-3E27C1BBA751}" type="pres">
      <dgm:prSet presAssocID="{F302E7F6-B2AA-4E4E-8231-3590280236F1}" presName="quadrant4" presStyleLbl="node1" presStyleIdx="3" presStyleCnt="4">
        <dgm:presLayoutVars>
          <dgm:chMax val="1"/>
          <dgm:bulletEnabled val="1"/>
        </dgm:presLayoutVars>
      </dgm:prSet>
      <dgm:spPr/>
      <dgm:t>
        <a:bodyPr/>
        <a:lstStyle/>
        <a:p>
          <a:endParaRPr lang="en-US"/>
        </a:p>
      </dgm:t>
    </dgm:pt>
    <dgm:pt modelId="{9D40720B-5CFD-4AC0-81A8-3757979BBCC1}" type="pres">
      <dgm:prSet presAssocID="{F302E7F6-B2AA-4E4E-8231-3590280236F1}" presName="quadrantPlaceholder" presStyleCnt="0"/>
      <dgm:spPr/>
    </dgm:pt>
    <dgm:pt modelId="{661EF2D3-BEAD-4F04-B80B-F897ADEC2D2F}" type="pres">
      <dgm:prSet presAssocID="{F302E7F6-B2AA-4E4E-8231-3590280236F1}" presName="center1" presStyleLbl="fgShp" presStyleIdx="0" presStyleCnt="2"/>
      <dgm:spPr/>
    </dgm:pt>
    <dgm:pt modelId="{2437032C-CDDF-4BD5-BBFC-707E38C39CE6}" type="pres">
      <dgm:prSet presAssocID="{F302E7F6-B2AA-4E4E-8231-3590280236F1}" presName="center2" presStyleLbl="fgShp" presStyleIdx="1" presStyleCnt="2"/>
      <dgm:spPr/>
    </dgm:pt>
  </dgm:ptLst>
  <dgm:cxnLst>
    <dgm:cxn modelId="{7B8BBF8E-DFD2-4AB8-9608-B6BF9BD1D6F7}" type="presOf" srcId="{A9E9BBAC-EB99-42E6-A363-2F200CBE4D98}" destId="{8A9C1E67-CB3C-445E-90FE-3E27C1BBA751}" srcOrd="0" destOrd="0" presId="urn:microsoft.com/office/officeart/2005/8/layout/cycle4"/>
    <dgm:cxn modelId="{BE9B92CB-116D-4D5D-ACC0-92C2D62B9DB4}" srcId="{85792014-46C2-4B27-AE64-C7F74D206203}" destId="{5412679D-15E8-417B-88CC-D03D06A61F3D}" srcOrd="1" destOrd="0" parTransId="{C8E10BF7-B817-4F70-AA0F-C621711A7397}" sibTransId="{E52C8D15-44FA-4B7E-91FB-354CA90D8D98}"/>
    <dgm:cxn modelId="{23C056ED-1CC5-47AD-AF3F-D2FD37B17429}" type="presOf" srcId="{F302E7F6-B2AA-4E4E-8231-3590280236F1}" destId="{40DAB870-E034-4FD5-872E-5E4E44642691}" srcOrd="0" destOrd="0" presId="urn:microsoft.com/office/officeart/2005/8/layout/cycle4"/>
    <dgm:cxn modelId="{760B807F-279D-4F00-9206-2EF2B7F5CE99}" srcId="{A9E9BBAC-EB99-42E6-A363-2F200CBE4D98}" destId="{E991436A-E768-4CE2-8738-C97CBBF532D5}" srcOrd="0" destOrd="0" parTransId="{3BEEF553-87D8-4933-80B9-CF289F9134ED}" sibTransId="{4F67D694-5F14-4406-8B67-5A8DAF54F9DE}"/>
    <dgm:cxn modelId="{8A09F389-A2C7-44F4-8C7F-2FBD5F4D66E5}" type="presOf" srcId="{329FB1B2-0D84-43BB-B9C4-5437B6A75A0B}" destId="{72C03572-8963-4EEA-9AE4-B0F23BB4D34A}" srcOrd="0" destOrd="0" presId="urn:microsoft.com/office/officeart/2005/8/layout/cycle4"/>
    <dgm:cxn modelId="{CB9C1095-4FE1-41BB-A749-676F0B9E6659}" type="presOf" srcId="{1D94AADF-1E67-4E44-9B9A-98D91D12F5AB}" destId="{55F95889-FEF7-4BE4-B568-BF1C00902B26}" srcOrd="0" destOrd="0" presId="urn:microsoft.com/office/officeart/2005/8/layout/cycle4"/>
    <dgm:cxn modelId="{E8F9891A-FBD3-446F-960F-395F443585FD}" type="presOf" srcId="{329FB1B2-0D84-43BB-B9C4-5437B6A75A0B}" destId="{88E9342F-57DC-4314-93D9-B325E20ADA75}" srcOrd="1" destOrd="0" presId="urn:microsoft.com/office/officeart/2005/8/layout/cycle4"/>
    <dgm:cxn modelId="{ABDAB84A-D212-4447-A72F-0D36EF3E6E9E}" type="presOf" srcId="{640C07FE-8D4D-4D89-AA21-20E5721E668B}" destId="{B7AD4086-5752-4774-8060-93895A66F00F}" srcOrd="0" destOrd="0" presId="urn:microsoft.com/office/officeart/2005/8/layout/cycle4"/>
    <dgm:cxn modelId="{E262D02E-3079-4325-92EC-4312FA3C2C8B}" type="presOf" srcId="{DAE8A352-4DBB-4A5D-B20B-1E60E62D0ED7}" destId="{638F8601-800F-4DA5-8BE5-1734CEE9599C}" srcOrd="0" destOrd="0" presId="urn:microsoft.com/office/officeart/2005/8/layout/cycle4"/>
    <dgm:cxn modelId="{F30CAAB5-6C1F-449C-ABDD-4C1ECA40FC56}" type="presOf" srcId="{5412679D-15E8-417B-88CC-D03D06A61F3D}" destId="{638F8601-800F-4DA5-8BE5-1734CEE9599C}" srcOrd="0" destOrd="1" presId="urn:microsoft.com/office/officeart/2005/8/layout/cycle4"/>
    <dgm:cxn modelId="{EF971058-518C-4816-A123-74968EB976EC}" type="presOf" srcId="{E991436A-E768-4CE2-8738-C97CBBF532D5}" destId="{11B25047-CD62-4A80-862E-F3BBAF3D28CD}" srcOrd="1" destOrd="0" presId="urn:microsoft.com/office/officeart/2005/8/layout/cycle4"/>
    <dgm:cxn modelId="{63E5AF90-609C-4167-B47D-A3585F80573B}" srcId="{F302E7F6-B2AA-4E4E-8231-3590280236F1}" destId="{640C07FE-8D4D-4D89-AA21-20E5721E668B}" srcOrd="2" destOrd="0" parTransId="{C022ECF2-23C3-436A-B2D3-B1A44923BD45}" sibTransId="{1633B04A-FC53-4318-B09F-14994F785903}"/>
    <dgm:cxn modelId="{D3B2EC7D-DF49-4D17-8F3B-DA2CB9DE0597}" type="presOf" srcId="{DAE8A352-4DBB-4A5D-B20B-1E60E62D0ED7}" destId="{1ECEFFA2-1A34-4BB3-BC9C-6020A39709F2}" srcOrd="1" destOrd="0" presId="urn:microsoft.com/office/officeart/2005/8/layout/cycle4"/>
    <dgm:cxn modelId="{E078410B-CE2E-4812-A87B-0237345115C9}" type="presOf" srcId="{5412679D-15E8-417B-88CC-D03D06A61F3D}" destId="{1ECEFFA2-1A34-4BB3-BC9C-6020A39709F2}" srcOrd="1" destOrd="1" presId="urn:microsoft.com/office/officeart/2005/8/layout/cycle4"/>
    <dgm:cxn modelId="{E2D9796E-8E5F-40DF-807C-2E126FE480F9}" type="presOf" srcId="{E991436A-E768-4CE2-8738-C97CBBF532D5}" destId="{7600DD6F-7623-4279-B54F-93EF8F42BAA5}" srcOrd="0" destOrd="0" presId="urn:microsoft.com/office/officeart/2005/8/layout/cycle4"/>
    <dgm:cxn modelId="{2E465D37-7490-4E40-B201-519730F5365A}" srcId="{640C07FE-8D4D-4D89-AA21-20E5721E668B}" destId="{CAE95A40-3FF4-4496-9E90-649A15C258E9}" srcOrd="0" destOrd="0" parTransId="{EB2A4E2F-B04C-4828-91FB-FE8967E1E924}" sibTransId="{26389127-8ED3-4CBC-AEE8-0A1E0A0C729C}"/>
    <dgm:cxn modelId="{C5357602-861B-43E0-A4BC-C65E1576BF39}" type="presOf" srcId="{72F68F9C-FA3C-4E60-B607-895A933C4B00}" destId="{88E9342F-57DC-4314-93D9-B325E20ADA75}" srcOrd="1" destOrd="1" presId="urn:microsoft.com/office/officeart/2005/8/layout/cycle4"/>
    <dgm:cxn modelId="{FD439399-2640-403D-9760-F5BC9719AE8E}" type="presOf" srcId="{CAE95A40-3FF4-4496-9E90-649A15C258E9}" destId="{113333E3-5E1E-4F92-AAB1-F73BB8F855BE}" srcOrd="1" destOrd="0" presId="urn:microsoft.com/office/officeart/2005/8/layout/cycle4"/>
    <dgm:cxn modelId="{933AC894-FA86-4034-86DC-6A83489950D4}" srcId="{85792014-46C2-4B27-AE64-C7F74D206203}" destId="{DAE8A352-4DBB-4A5D-B20B-1E60E62D0ED7}" srcOrd="0" destOrd="0" parTransId="{9C970A79-C3A0-4D94-9562-D0CA43D1C7BA}" sibTransId="{359D9D81-A801-496B-A312-C4C21FCEC7B5}"/>
    <dgm:cxn modelId="{FBF982AE-DD43-4DA9-B578-6A627A346C74}" type="presOf" srcId="{CAE95A40-3FF4-4496-9E90-649A15C258E9}" destId="{0E891297-AB50-4A17-A536-8DA3C235C5E9}" srcOrd="0" destOrd="0" presId="urn:microsoft.com/office/officeart/2005/8/layout/cycle4"/>
    <dgm:cxn modelId="{65BAC73E-209E-43AD-A867-922DDD9203CD}" srcId="{1D94AADF-1E67-4E44-9B9A-98D91D12F5AB}" destId="{329FB1B2-0D84-43BB-B9C4-5437B6A75A0B}" srcOrd="0" destOrd="0" parTransId="{78A79A34-BD00-45FC-8C43-AB74A73D37ED}" sibTransId="{748E07E1-66F2-47CB-8013-FDD1E7C89B52}"/>
    <dgm:cxn modelId="{CD2AED48-686C-4A67-813D-46FFE95B14D9}" srcId="{F302E7F6-B2AA-4E4E-8231-3590280236F1}" destId="{85792014-46C2-4B27-AE64-C7F74D206203}" srcOrd="0" destOrd="0" parTransId="{1B3C1CBC-9466-4D1F-A1B6-B6B9301D73CF}" sibTransId="{8BE0C6AD-B108-4570-8E4F-3817DDC489CF}"/>
    <dgm:cxn modelId="{CEBC1EAA-E06D-47B2-9D6E-4BE1E5E4AC68}" srcId="{F302E7F6-B2AA-4E4E-8231-3590280236F1}" destId="{1D94AADF-1E67-4E44-9B9A-98D91D12F5AB}" srcOrd="1" destOrd="0" parTransId="{C55647F5-745A-4FF3-98C9-B6BBD110D9E1}" sibTransId="{A57F2739-DE34-4151-AC35-C43B53A17D61}"/>
    <dgm:cxn modelId="{740A1806-17B6-475E-906D-D337992047B0}" srcId="{1D94AADF-1E67-4E44-9B9A-98D91D12F5AB}" destId="{72F68F9C-FA3C-4E60-B607-895A933C4B00}" srcOrd="1" destOrd="0" parTransId="{280DB7FA-ED61-4DA2-B537-76628F20F708}" sibTransId="{AAD5D4B0-400B-40EC-BB17-93A67B02ECE3}"/>
    <dgm:cxn modelId="{B9D390B5-61B5-44C1-9B45-6E0BDC501C6D}" type="presOf" srcId="{72F68F9C-FA3C-4E60-B607-895A933C4B00}" destId="{72C03572-8963-4EEA-9AE4-B0F23BB4D34A}" srcOrd="0" destOrd="1" presId="urn:microsoft.com/office/officeart/2005/8/layout/cycle4"/>
    <dgm:cxn modelId="{42BA665C-E61A-4617-88E6-D252A1A9D0A3}" type="presOf" srcId="{85792014-46C2-4B27-AE64-C7F74D206203}" destId="{78CEA76B-D4A8-4BBA-87DF-F639962305E7}" srcOrd="0" destOrd="0" presId="urn:microsoft.com/office/officeart/2005/8/layout/cycle4"/>
    <dgm:cxn modelId="{91356D5B-C2C9-41C4-B296-F3FA3B611A9F}" srcId="{F302E7F6-B2AA-4E4E-8231-3590280236F1}" destId="{A9E9BBAC-EB99-42E6-A363-2F200CBE4D98}" srcOrd="3" destOrd="0" parTransId="{3E4EA1A9-8437-4E33-AE0F-86F7DB883ECC}" sibTransId="{C94F8C37-D60A-4E7B-9364-5044FA9B7D9F}"/>
    <dgm:cxn modelId="{CA589BCE-88D8-478E-9F48-0763840A26CC}" type="presParOf" srcId="{40DAB870-E034-4FD5-872E-5E4E44642691}" destId="{A19F94BE-5BFB-420E-A342-5205C512EF83}" srcOrd="0" destOrd="0" presId="urn:microsoft.com/office/officeart/2005/8/layout/cycle4"/>
    <dgm:cxn modelId="{D55343C2-2F86-457C-ABE0-9F04234EE114}" type="presParOf" srcId="{A19F94BE-5BFB-420E-A342-5205C512EF83}" destId="{257C2F74-24B2-4E55-8567-679E4EC71DAC}" srcOrd="0" destOrd="0" presId="urn:microsoft.com/office/officeart/2005/8/layout/cycle4"/>
    <dgm:cxn modelId="{D7F5A2DC-9D2D-47F6-A544-0BD247C802D7}" type="presParOf" srcId="{257C2F74-24B2-4E55-8567-679E4EC71DAC}" destId="{638F8601-800F-4DA5-8BE5-1734CEE9599C}" srcOrd="0" destOrd="0" presId="urn:microsoft.com/office/officeart/2005/8/layout/cycle4"/>
    <dgm:cxn modelId="{498932AC-2648-405D-AFA7-945C258A1B3D}" type="presParOf" srcId="{257C2F74-24B2-4E55-8567-679E4EC71DAC}" destId="{1ECEFFA2-1A34-4BB3-BC9C-6020A39709F2}" srcOrd="1" destOrd="0" presId="urn:microsoft.com/office/officeart/2005/8/layout/cycle4"/>
    <dgm:cxn modelId="{9672697B-3EB3-4B4D-BA74-FF01704D3975}" type="presParOf" srcId="{A19F94BE-5BFB-420E-A342-5205C512EF83}" destId="{F6DD80FD-DD5A-43CA-BC88-74666899F895}" srcOrd="1" destOrd="0" presId="urn:microsoft.com/office/officeart/2005/8/layout/cycle4"/>
    <dgm:cxn modelId="{A1F6468A-91BD-4C4A-BD33-89DF39A9F1EC}" type="presParOf" srcId="{F6DD80FD-DD5A-43CA-BC88-74666899F895}" destId="{72C03572-8963-4EEA-9AE4-B0F23BB4D34A}" srcOrd="0" destOrd="0" presId="urn:microsoft.com/office/officeart/2005/8/layout/cycle4"/>
    <dgm:cxn modelId="{6BDDB4BB-94E8-44FF-B41E-E75C08BB5300}" type="presParOf" srcId="{F6DD80FD-DD5A-43CA-BC88-74666899F895}" destId="{88E9342F-57DC-4314-93D9-B325E20ADA75}" srcOrd="1" destOrd="0" presId="urn:microsoft.com/office/officeart/2005/8/layout/cycle4"/>
    <dgm:cxn modelId="{2D86D65B-CEF4-4E27-92A9-F9C3B6351156}" type="presParOf" srcId="{A19F94BE-5BFB-420E-A342-5205C512EF83}" destId="{52AF2581-D8F6-4C41-9D04-C7A67533DE43}" srcOrd="2" destOrd="0" presId="urn:microsoft.com/office/officeart/2005/8/layout/cycle4"/>
    <dgm:cxn modelId="{3AC18F4F-5209-483D-BBAE-89C4697360AC}" type="presParOf" srcId="{52AF2581-D8F6-4C41-9D04-C7A67533DE43}" destId="{0E891297-AB50-4A17-A536-8DA3C235C5E9}" srcOrd="0" destOrd="0" presId="urn:microsoft.com/office/officeart/2005/8/layout/cycle4"/>
    <dgm:cxn modelId="{D89846B1-6F57-4485-9232-804988E78568}" type="presParOf" srcId="{52AF2581-D8F6-4C41-9D04-C7A67533DE43}" destId="{113333E3-5E1E-4F92-AAB1-F73BB8F855BE}" srcOrd="1" destOrd="0" presId="urn:microsoft.com/office/officeart/2005/8/layout/cycle4"/>
    <dgm:cxn modelId="{07F3CFA4-37CC-4921-8366-B6FB36C98F3A}" type="presParOf" srcId="{A19F94BE-5BFB-420E-A342-5205C512EF83}" destId="{7F31AD5F-B0C2-4133-9E4A-38C72F99A366}" srcOrd="3" destOrd="0" presId="urn:microsoft.com/office/officeart/2005/8/layout/cycle4"/>
    <dgm:cxn modelId="{BCCD1AC0-103D-4AC3-BD01-2A5527DA4D3D}" type="presParOf" srcId="{7F31AD5F-B0C2-4133-9E4A-38C72F99A366}" destId="{7600DD6F-7623-4279-B54F-93EF8F42BAA5}" srcOrd="0" destOrd="0" presId="urn:microsoft.com/office/officeart/2005/8/layout/cycle4"/>
    <dgm:cxn modelId="{D6A359B3-3474-4A16-BDBA-D1A24A8BCC1B}" type="presParOf" srcId="{7F31AD5F-B0C2-4133-9E4A-38C72F99A366}" destId="{11B25047-CD62-4A80-862E-F3BBAF3D28CD}" srcOrd="1" destOrd="0" presId="urn:microsoft.com/office/officeart/2005/8/layout/cycle4"/>
    <dgm:cxn modelId="{B7278838-105C-4716-81FC-39C8D57B8E3E}" type="presParOf" srcId="{A19F94BE-5BFB-420E-A342-5205C512EF83}" destId="{07604329-1E5D-4F42-A223-074078A96AC0}" srcOrd="4" destOrd="0" presId="urn:microsoft.com/office/officeart/2005/8/layout/cycle4"/>
    <dgm:cxn modelId="{8CCBF35C-D5C0-4FA5-BBCC-05931EB56942}" type="presParOf" srcId="{40DAB870-E034-4FD5-872E-5E4E44642691}" destId="{4808219C-F75C-4177-9D28-89318F2B9F2C}" srcOrd="1" destOrd="0" presId="urn:microsoft.com/office/officeart/2005/8/layout/cycle4"/>
    <dgm:cxn modelId="{66088709-17F2-4FC8-870F-A04A515F9C22}" type="presParOf" srcId="{4808219C-F75C-4177-9D28-89318F2B9F2C}" destId="{78CEA76B-D4A8-4BBA-87DF-F639962305E7}" srcOrd="0" destOrd="0" presId="urn:microsoft.com/office/officeart/2005/8/layout/cycle4"/>
    <dgm:cxn modelId="{BB62F9BB-2E68-43D2-8C7F-B373344F3D4C}" type="presParOf" srcId="{4808219C-F75C-4177-9D28-89318F2B9F2C}" destId="{55F95889-FEF7-4BE4-B568-BF1C00902B26}" srcOrd="1" destOrd="0" presId="urn:microsoft.com/office/officeart/2005/8/layout/cycle4"/>
    <dgm:cxn modelId="{F162D9D8-AE6B-452F-A069-C628D7B3BBFD}" type="presParOf" srcId="{4808219C-F75C-4177-9D28-89318F2B9F2C}" destId="{B7AD4086-5752-4774-8060-93895A66F00F}" srcOrd="2" destOrd="0" presId="urn:microsoft.com/office/officeart/2005/8/layout/cycle4"/>
    <dgm:cxn modelId="{78EAA619-4C8F-4F67-AE08-53ECFDD6512E}" type="presParOf" srcId="{4808219C-F75C-4177-9D28-89318F2B9F2C}" destId="{8A9C1E67-CB3C-445E-90FE-3E27C1BBA751}" srcOrd="3" destOrd="0" presId="urn:microsoft.com/office/officeart/2005/8/layout/cycle4"/>
    <dgm:cxn modelId="{FBA7C4B2-FE40-4AD7-8960-46B37D9E9EC7}" type="presParOf" srcId="{4808219C-F75C-4177-9D28-89318F2B9F2C}" destId="{9D40720B-5CFD-4AC0-81A8-3757979BBCC1}" srcOrd="4" destOrd="0" presId="urn:microsoft.com/office/officeart/2005/8/layout/cycle4"/>
    <dgm:cxn modelId="{44E24190-0EDA-47FB-B112-D5CBDA7E448D}" type="presParOf" srcId="{40DAB870-E034-4FD5-872E-5E4E44642691}" destId="{661EF2D3-BEAD-4F04-B80B-F897ADEC2D2F}" srcOrd="2" destOrd="0" presId="urn:microsoft.com/office/officeart/2005/8/layout/cycle4"/>
    <dgm:cxn modelId="{99422272-56D0-4B1F-A253-6C5A6BCB56EE}" type="presParOf" srcId="{40DAB870-E034-4FD5-872E-5E4E44642691}" destId="{2437032C-CDDF-4BD5-BBFC-707E38C39CE6}"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81C1A-8C56-4656-AFFD-07ECB3F3232C}">
      <dsp:nvSpPr>
        <dsp:cNvPr id="0" name=""/>
        <dsp:cNvSpPr/>
      </dsp:nvSpPr>
      <dsp:spPr>
        <a:xfrm>
          <a:off x="0" y="233799"/>
          <a:ext cx="6096000" cy="1299375"/>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s-CO" sz="1500" kern="1200" dirty="0" smtClean="0"/>
            <a:t>Esencial para la toma de decisiones (</a:t>
          </a:r>
          <a:r>
            <a:rPr lang="es-CO" sz="1500" kern="1200" dirty="0" err="1" smtClean="0"/>
            <a:t>pricing</a:t>
          </a:r>
          <a:r>
            <a:rPr lang="es-CO" sz="1500" kern="1200" dirty="0" smtClean="0"/>
            <a:t> - suscripción – estratégicos – financieros)</a:t>
          </a:r>
          <a:endParaRPr lang="en-US" sz="1500" kern="1200" dirty="0"/>
        </a:p>
        <a:p>
          <a:pPr marL="114300" lvl="1" indent="-114300" algn="l" defTabSz="666750">
            <a:lnSpc>
              <a:spcPct val="90000"/>
            </a:lnSpc>
            <a:spcBef>
              <a:spcPct val="0"/>
            </a:spcBef>
            <a:spcAft>
              <a:spcPct val="15000"/>
            </a:spcAft>
            <a:buChar char="••"/>
          </a:pPr>
          <a:r>
            <a:rPr lang="es-CO" sz="1500" kern="1200" dirty="0" smtClean="0"/>
            <a:t>Errores en la estimación de </a:t>
          </a:r>
          <a:r>
            <a:rPr lang="es-CO" sz="1500" kern="1200" dirty="0" err="1" smtClean="0"/>
            <a:t>ultimate</a:t>
          </a:r>
          <a:r>
            <a:rPr lang="es-CO" sz="1500" kern="1200" dirty="0" smtClean="0"/>
            <a:t> por parte del área de </a:t>
          </a:r>
          <a:r>
            <a:rPr lang="es-CO" sz="1500" kern="1200" dirty="0" err="1" smtClean="0"/>
            <a:t>pricing</a:t>
          </a:r>
          <a:r>
            <a:rPr lang="es-CO" sz="1500" kern="1200" dirty="0" smtClean="0"/>
            <a:t> generaría problema de solvencia en la compañía</a:t>
          </a:r>
          <a:endParaRPr lang="en-US" sz="1500" kern="1200" dirty="0"/>
        </a:p>
      </dsp:txBody>
      <dsp:txXfrm>
        <a:off x="0" y="233799"/>
        <a:ext cx="6096000" cy="1299375"/>
      </dsp:txXfrm>
    </dsp:sp>
    <dsp:sp modelId="{F3B75AA6-F600-4EB5-AAD2-31340DBE003C}">
      <dsp:nvSpPr>
        <dsp:cNvPr id="0" name=""/>
        <dsp:cNvSpPr/>
      </dsp:nvSpPr>
      <dsp:spPr>
        <a:xfrm>
          <a:off x="304800" y="12399"/>
          <a:ext cx="4267200" cy="4428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es-CO" sz="1500" kern="1200" dirty="0" smtClean="0"/>
            <a:t>Administración interna</a:t>
          </a:r>
          <a:endParaRPr lang="en-US" sz="1500" kern="1200" dirty="0"/>
        </a:p>
      </dsp:txBody>
      <dsp:txXfrm>
        <a:off x="326416" y="34015"/>
        <a:ext cx="4223968" cy="399568"/>
      </dsp:txXfrm>
    </dsp:sp>
    <dsp:sp modelId="{245616F5-4B2F-4480-8251-A995DFFD06E9}">
      <dsp:nvSpPr>
        <dsp:cNvPr id="0" name=""/>
        <dsp:cNvSpPr/>
      </dsp:nvSpPr>
      <dsp:spPr>
        <a:xfrm>
          <a:off x="0" y="1835574"/>
          <a:ext cx="6096000" cy="1063125"/>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s-CO" sz="1500" kern="1200" dirty="0" smtClean="0"/>
            <a:t>Inexactitud en la reserva, genera confusión en las métricas financiera, mostrando pasivos mas grandes o inferiores a los reales  </a:t>
          </a:r>
          <a:endParaRPr lang="en-US" sz="1500" kern="1200" dirty="0"/>
        </a:p>
      </dsp:txBody>
      <dsp:txXfrm>
        <a:off x="0" y="1835574"/>
        <a:ext cx="6096000" cy="1063125"/>
      </dsp:txXfrm>
    </dsp:sp>
    <dsp:sp modelId="{2F0784BC-51FB-4E08-A7E8-3820A0AC573C}">
      <dsp:nvSpPr>
        <dsp:cNvPr id="0" name=""/>
        <dsp:cNvSpPr/>
      </dsp:nvSpPr>
      <dsp:spPr>
        <a:xfrm>
          <a:off x="304800" y="1614174"/>
          <a:ext cx="4267200" cy="4428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es-CO" sz="1500" kern="1200" dirty="0" smtClean="0"/>
            <a:t>Inversionista</a:t>
          </a:r>
          <a:endParaRPr lang="en-US" sz="1500" kern="1200" dirty="0"/>
        </a:p>
      </dsp:txBody>
      <dsp:txXfrm>
        <a:off x="326416" y="1635790"/>
        <a:ext cx="4223968" cy="399568"/>
      </dsp:txXfrm>
    </dsp:sp>
    <dsp:sp modelId="{3C5D842E-36B9-4EFA-97CC-769683639192}">
      <dsp:nvSpPr>
        <dsp:cNvPr id="0" name=""/>
        <dsp:cNvSpPr/>
      </dsp:nvSpPr>
      <dsp:spPr>
        <a:xfrm>
          <a:off x="0" y="3201099"/>
          <a:ext cx="6096000" cy="850500"/>
        </a:xfrm>
        <a:prstGeom prst="rect">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s-CO" sz="1500" kern="1200" dirty="0" smtClean="0"/>
            <a:t>Reserva inexacta puede resultar en errores de posicionamiento financiero, impidiendo una ayuda oportuna en caso de crisis </a:t>
          </a:r>
          <a:endParaRPr lang="en-US" sz="1500" kern="1200" dirty="0"/>
        </a:p>
      </dsp:txBody>
      <dsp:txXfrm>
        <a:off x="0" y="3201099"/>
        <a:ext cx="6096000" cy="850500"/>
      </dsp:txXfrm>
    </dsp:sp>
    <dsp:sp modelId="{97C828E3-14F3-43D7-8DDA-FF1631C495B7}">
      <dsp:nvSpPr>
        <dsp:cNvPr id="0" name=""/>
        <dsp:cNvSpPr/>
      </dsp:nvSpPr>
      <dsp:spPr>
        <a:xfrm>
          <a:off x="304800" y="2979700"/>
          <a:ext cx="4267200" cy="4428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es-CO" sz="1500" kern="1200" dirty="0" smtClean="0"/>
            <a:t>Reguladores</a:t>
          </a:r>
          <a:endParaRPr lang="en-US" sz="1500" kern="1200" dirty="0"/>
        </a:p>
      </dsp:txBody>
      <dsp:txXfrm>
        <a:off x="326416" y="3001316"/>
        <a:ext cx="422396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1287D-9E8A-4DAC-8166-AE858A9A3945}">
      <dsp:nvSpPr>
        <dsp:cNvPr id="0" name=""/>
        <dsp:cNvSpPr/>
      </dsp:nvSpPr>
      <dsp:spPr>
        <a:xfrm rot="5400000">
          <a:off x="5182971" y="-2193817"/>
          <a:ext cx="624681" cy="5172058"/>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CO" sz="1000" kern="1200" dirty="0" smtClean="0"/>
            <a:t>1960, ley de seguros de Nueva York</a:t>
          </a:r>
          <a:endParaRPr lang="en-US" sz="1000" kern="1200" dirty="0"/>
        </a:p>
        <a:p>
          <a:pPr marL="57150" lvl="1" indent="-57150" algn="l" defTabSz="444500">
            <a:lnSpc>
              <a:spcPct val="90000"/>
            </a:lnSpc>
            <a:spcBef>
              <a:spcPct val="0"/>
            </a:spcBef>
            <a:spcAft>
              <a:spcPct val="15000"/>
            </a:spcAft>
            <a:buChar char="••"/>
          </a:pPr>
          <a:r>
            <a:rPr lang="es-CO" sz="1000" kern="1200" dirty="0" smtClean="0"/>
            <a:t>Adecuada estimación de la reserva de siniestros pendientes de aviso (pasivos) </a:t>
          </a:r>
          <a:endParaRPr lang="en-US" sz="1000" kern="1200" dirty="0"/>
        </a:p>
      </dsp:txBody>
      <dsp:txXfrm rot="-5400000">
        <a:off x="2909283" y="110365"/>
        <a:ext cx="5141564" cy="563693"/>
      </dsp:txXfrm>
    </dsp:sp>
    <dsp:sp modelId="{6C30E76F-5089-4329-8B5C-AA3D82FA8C9E}">
      <dsp:nvSpPr>
        <dsp:cNvPr id="0" name=""/>
        <dsp:cNvSpPr/>
      </dsp:nvSpPr>
      <dsp:spPr>
        <a:xfrm>
          <a:off x="0" y="1785"/>
          <a:ext cx="2909283" cy="78085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CO" sz="1600" kern="1200" dirty="0" smtClean="0"/>
            <a:t>Leyes estatales</a:t>
          </a:r>
          <a:endParaRPr lang="en-US" sz="1600" kern="1200" dirty="0"/>
        </a:p>
      </dsp:txBody>
      <dsp:txXfrm>
        <a:off x="38118" y="39903"/>
        <a:ext cx="2833047" cy="704615"/>
      </dsp:txXfrm>
    </dsp:sp>
    <dsp:sp modelId="{FCD59E9D-DA5D-4173-B0DF-975A0412E604}">
      <dsp:nvSpPr>
        <dsp:cNvPr id="0" name=""/>
        <dsp:cNvSpPr/>
      </dsp:nvSpPr>
      <dsp:spPr>
        <a:xfrm rot="5400000">
          <a:off x="5182971" y="-1373923"/>
          <a:ext cx="624681" cy="5172058"/>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CO" sz="1000" kern="1200" dirty="0" smtClean="0"/>
            <a:t>1970, </a:t>
          </a:r>
          <a:r>
            <a:rPr lang="en-US" sz="1000" kern="1200" dirty="0" smtClean="0"/>
            <a:t>certification of loss reserves, </a:t>
          </a:r>
          <a:r>
            <a:rPr lang="en-US" sz="1000" kern="1200" dirty="0" err="1" smtClean="0"/>
            <a:t>debido</a:t>
          </a:r>
          <a:r>
            <a:rPr lang="en-US" sz="1000" kern="1200" dirty="0" smtClean="0"/>
            <a:t> a </a:t>
          </a:r>
          <a:r>
            <a:rPr lang="en-US" sz="1000" kern="1200" dirty="0" err="1" smtClean="0"/>
            <a:t>litigios</a:t>
          </a:r>
          <a:r>
            <a:rPr lang="en-US" sz="1000" kern="1200" dirty="0" smtClean="0"/>
            <a:t> y </a:t>
          </a:r>
          <a:r>
            <a:rPr lang="en-US" sz="1000" kern="1200" dirty="0" err="1" smtClean="0"/>
            <a:t>compañias</a:t>
          </a:r>
          <a:r>
            <a:rPr lang="en-US" sz="1000" kern="1200" dirty="0" smtClean="0"/>
            <a:t> de P&amp;C con </a:t>
          </a:r>
          <a:r>
            <a:rPr lang="en-US" sz="1000" kern="1200" dirty="0" err="1" smtClean="0"/>
            <a:t>insolvencia</a:t>
          </a:r>
          <a:r>
            <a:rPr lang="en-US" sz="1000" kern="1200" dirty="0" smtClean="0"/>
            <a:t>  </a:t>
          </a:r>
          <a:endParaRPr lang="en-US" sz="1000" kern="1200" dirty="0"/>
        </a:p>
        <a:p>
          <a:pPr marL="57150" lvl="1" indent="-57150" algn="l" defTabSz="444500">
            <a:lnSpc>
              <a:spcPct val="90000"/>
            </a:lnSpc>
            <a:spcBef>
              <a:spcPct val="0"/>
            </a:spcBef>
            <a:spcAft>
              <a:spcPct val="15000"/>
            </a:spcAft>
            <a:buChar char="••"/>
          </a:pPr>
          <a:r>
            <a:rPr lang="es-CO" sz="1000" kern="1200" dirty="0" smtClean="0"/>
            <a:t>1990, la certificación debe ser emitida por un actuario calificado </a:t>
          </a:r>
          <a:endParaRPr lang="en-US" sz="1000" kern="1200" dirty="0"/>
        </a:p>
      </dsp:txBody>
      <dsp:txXfrm rot="-5400000">
        <a:off x="2909283" y="930259"/>
        <a:ext cx="5141564" cy="563693"/>
      </dsp:txXfrm>
    </dsp:sp>
    <dsp:sp modelId="{7F60EEC7-D0BF-4DE2-972F-26103DE23B9C}">
      <dsp:nvSpPr>
        <dsp:cNvPr id="0" name=""/>
        <dsp:cNvSpPr/>
      </dsp:nvSpPr>
      <dsp:spPr>
        <a:xfrm>
          <a:off x="0" y="821680"/>
          <a:ext cx="2909283" cy="78085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National Association of Insurance Commissioners (NAIC)</a:t>
          </a:r>
          <a:endParaRPr lang="en-US" sz="1600" kern="1200" dirty="0"/>
        </a:p>
      </dsp:txBody>
      <dsp:txXfrm>
        <a:off x="38118" y="859798"/>
        <a:ext cx="2833047" cy="704615"/>
      </dsp:txXfrm>
    </dsp:sp>
    <dsp:sp modelId="{74A51A0C-1336-4D4B-A552-326DD49004DA}">
      <dsp:nvSpPr>
        <dsp:cNvPr id="0" name=""/>
        <dsp:cNvSpPr/>
      </dsp:nvSpPr>
      <dsp:spPr>
        <a:xfrm rot="5400000">
          <a:off x="5182971" y="-554029"/>
          <a:ext cx="624681" cy="5172058"/>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CO" sz="1000" kern="1200" dirty="0" smtClean="0"/>
            <a:t>Se requiere opinión de otros actuarios (del mismo pool o con mayor experticia)</a:t>
          </a:r>
          <a:endParaRPr lang="en-US" sz="1000" kern="1200" dirty="0"/>
        </a:p>
      </dsp:txBody>
      <dsp:txXfrm rot="-5400000">
        <a:off x="2909283" y="1750153"/>
        <a:ext cx="5141564" cy="563693"/>
      </dsp:txXfrm>
    </dsp:sp>
    <dsp:sp modelId="{91726A4D-D582-4BC4-8392-74237D47B4B7}">
      <dsp:nvSpPr>
        <dsp:cNvPr id="0" name=""/>
        <dsp:cNvSpPr/>
      </dsp:nvSpPr>
      <dsp:spPr>
        <a:xfrm>
          <a:off x="0" y="1641574"/>
          <a:ext cx="2909283" cy="78085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OtrosU.S.-</a:t>
          </a:r>
          <a:r>
            <a:rPr lang="en-US" sz="1600" kern="1200" dirty="0" err="1" smtClean="0"/>
            <a:t>Entidades</a:t>
          </a:r>
          <a:r>
            <a:rPr lang="en-US" sz="1600" kern="1200" dirty="0" smtClean="0"/>
            <a:t> </a:t>
          </a:r>
          <a:r>
            <a:rPr lang="en-US" sz="1600" kern="1200" dirty="0" err="1" smtClean="0"/>
            <a:t>reguladas</a:t>
          </a:r>
          <a:endParaRPr lang="en-US" sz="1600" kern="1200" dirty="0"/>
        </a:p>
      </dsp:txBody>
      <dsp:txXfrm>
        <a:off x="38118" y="1679692"/>
        <a:ext cx="2833047" cy="704615"/>
      </dsp:txXfrm>
    </dsp:sp>
    <dsp:sp modelId="{86DDEBCD-17CC-4D8F-B891-3D0A4F83B948}">
      <dsp:nvSpPr>
        <dsp:cNvPr id="0" name=""/>
        <dsp:cNvSpPr/>
      </dsp:nvSpPr>
      <dsp:spPr>
        <a:xfrm rot="5400000">
          <a:off x="5182971" y="265864"/>
          <a:ext cx="624681" cy="5172058"/>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CO" sz="1000" kern="1200" dirty="0" smtClean="0"/>
            <a:t>Actuario designado:  </a:t>
          </a:r>
          <a:endParaRPr lang="en-US" sz="1000" kern="1200" dirty="0"/>
        </a:p>
        <a:p>
          <a:pPr marL="114300" lvl="2" indent="-57150" algn="l" defTabSz="444500">
            <a:lnSpc>
              <a:spcPct val="90000"/>
            </a:lnSpc>
            <a:spcBef>
              <a:spcPct val="0"/>
            </a:spcBef>
            <a:spcAft>
              <a:spcPct val="15000"/>
            </a:spcAft>
            <a:buChar char="••"/>
          </a:pPr>
          <a:r>
            <a:rPr lang="es-CO" sz="1000" kern="1200" dirty="0" smtClean="0"/>
            <a:t>Validación  y reporte al regulador de los pasivos anualmente, donde cumpla con las practicas actuariales aceptadas  [</a:t>
          </a:r>
          <a:r>
            <a:rPr lang="en-US" sz="1000" kern="1200" dirty="0" smtClean="0"/>
            <a:t>Canadian Institute of Actuaries (CIA)]</a:t>
          </a:r>
          <a:endParaRPr lang="en-US" sz="1000" kern="1200" dirty="0"/>
        </a:p>
      </dsp:txBody>
      <dsp:txXfrm rot="-5400000">
        <a:off x="2909283" y="2570046"/>
        <a:ext cx="5141564" cy="563693"/>
      </dsp:txXfrm>
    </dsp:sp>
    <dsp:sp modelId="{A0EDF23F-4EB9-459E-AC95-B7717373CBBD}">
      <dsp:nvSpPr>
        <dsp:cNvPr id="0" name=""/>
        <dsp:cNvSpPr/>
      </dsp:nvSpPr>
      <dsp:spPr>
        <a:xfrm>
          <a:off x="0" y="2461468"/>
          <a:ext cx="2909283" cy="78085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CO" sz="1600" kern="1200" smtClean="0"/>
            <a:t>Canadá</a:t>
          </a:r>
          <a:endParaRPr lang="en-US" sz="1600" kern="1200" dirty="0"/>
        </a:p>
      </dsp:txBody>
      <dsp:txXfrm>
        <a:off x="38118" y="2499586"/>
        <a:ext cx="2833047" cy="704615"/>
      </dsp:txXfrm>
    </dsp:sp>
    <dsp:sp modelId="{883E52A0-AE0E-4404-927D-192B8D359956}">
      <dsp:nvSpPr>
        <dsp:cNvPr id="0" name=""/>
        <dsp:cNvSpPr/>
      </dsp:nvSpPr>
      <dsp:spPr>
        <a:xfrm rot="5400000">
          <a:off x="5182971" y="1085758"/>
          <a:ext cx="624681" cy="5172058"/>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s-CO" sz="1000" kern="1200" dirty="0" smtClean="0"/>
            <a:t>Actuario designado (Australia, 1973): El actuario debe emitir reportes sobre el modelo  </a:t>
          </a:r>
          <a:endParaRPr lang="en-US" sz="1000" kern="1200" dirty="0"/>
        </a:p>
        <a:p>
          <a:pPr marL="57150" lvl="1" indent="-57150" algn="l" defTabSz="444500">
            <a:lnSpc>
              <a:spcPct val="90000"/>
            </a:lnSpc>
            <a:spcBef>
              <a:spcPct val="0"/>
            </a:spcBef>
            <a:spcAft>
              <a:spcPct val="15000"/>
            </a:spcAft>
            <a:buChar char="••"/>
          </a:pPr>
          <a:r>
            <a:rPr lang="es-CO" sz="1000" kern="1200" dirty="0" err="1" smtClean="0"/>
            <a:t>Acturario</a:t>
          </a:r>
          <a:r>
            <a:rPr lang="es-CO" sz="1000" kern="1200" dirty="0" smtClean="0"/>
            <a:t> certificado (Eslovenia): debe examinar y certificar el calculo de primas  y provisiones</a:t>
          </a:r>
          <a:endParaRPr lang="en-US" sz="1000" kern="1200" dirty="0"/>
        </a:p>
      </dsp:txBody>
      <dsp:txXfrm rot="-5400000">
        <a:off x="2909283" y="3389940"/>
        <a:ext cx="5141564" cy="563693"/>
      </dsp:txXfrm>
    </dsp:sp>
    <dsp:sp modelId="{C4600C97-6240-4F61-BD12-2E6C5F330B19}">
      <dsp:nvSpPr>
        <dsp:cNvPr id="0" name=""/>
        <dsp:cNvSpPr/>
      </dsp:nvSpPr>
      <dsp:spPr>
        <a:xfrm>
          <a:off x="0" y="3281362"/>
          <a:ext cx="2909283" cy="78085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err="1" smtClean="0"/>
            <a:t>Otro</a:t>
          </a:r>
          <a:r>
            <a:rPr lang="en-US" sz="1600" kern="1200" dirty="0" smtClean="0"/>
            <a:t> </a:t>
          </a:r>
          <a:r>
            <a:rPr lang="en-US" sz="1600" kern="1200" dirty="0" err="1" smtClean="0"/>
            <a:t>ejemplo</a:t>
          </a:r>
          <a:r>
            <a:rPr lang="en-US" sz="1600" kern="1200" dirty="0" smtClean="0"/>
            <a:t>– Australia y </a:t>
          </a:r>
          <a:r>
            <a:rPr lang="en-US" sz="1600" kern="1200" dirty="0" err="1" smtClean="0"/>
            <a:t>Eslovenia</a:t>
          </a:r>
          <a:endParaRPr lang="en-US" sz="1600" kern="1200" dirty="0"/>
        </a:p>
      </dsp:txBody>
      <dsp:txXfrm>
        <a:off x="38118" y="3319480"/>
        <a:ext cx="2833047" cy="704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91297-AB50-4A17-A536-8DA3C235C5E9}">
      <dsp:nvSpPr>
        <dsp:cNvPr id="0" name=""/>
        <dsp:cNvSpPr/>
      </dsp:nvSpPr>
      <dsp:spPr>
        <a:xfrm>
          <a:off x="4062532" y="2911600"/>
          <a:ext cx="2115191" cy="1370164"/>
        </a:xfrm>
        <a:prstGeom prst="roundRect">
          <a:avLst>
            <a:gd name="adj" fmla="val 10000"/>
          </a:avLst>
        </a:prstGeom>
        <a:solidFill>
          <a:schemeClr val="lt1">
            <a:alpha val="90000"/>
            <a:hueOff val="0"/>
            <a:satOff val="0"/>
            <a:lumOff val="0"/>
            <a:alphaOff val="0"/>
          </a:schemeClr>
        </a:solidFill>
        <a:ln w="25400" cap="flat" cmpd="sng" algn="ctr">
          <a:solidFill>
            <a:schemeClr val="accent3">
              <a:shade val="80000"/>
              <a:hueOff val="145939"/>
              <a:satOff val="-954"/>
              <a:lumOff val="163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s-CO" sz="1100" kern="1200" dirty="0" smtClean="0"/>
            <a:t>Técnicas básicas para el calculo de los gastos y ajuste de siniestros no avisados (ALAE–ULAE)</a:t>
          </a:r>
          <a:endParaRPr lang="en-US" sz="1100" kern="1200" dirty="0"/>
        </a:p>
      </dsp:txBody>
      <dsp:txXfrm>
        <a:off x="4727187" y="3284239"/>
        <a:ext cx="1420438" cy="967427"/>
      </dsp:txXfrm>
    </dsp:sp>
    <dsp:sp modelId="{7600DD6F-7623-4279-B54F-93EF8F42BAA5}">
      <dsp:nvSpPr>
        <dsp:cNvPr id="0" name=""/>
        <dsp:cNvSpPr/>
      </dsp:nvSpPr>
      <dsp:spPr>
        <a:xfrm>
          <a:off x="611429" y="2911600"/>
          <a:ext cx="2115191" cy="1370164"/>
        </a:xfrm>
        <a:prstGeom prst="roundRect">
          <a:avLst>
            <a:gd name="adj" fmla="val 10000"/>
          </a:avLst>
        </a:prstGeom>
        <a:solidFill>
          <a:schemeClr val="lt1">
            <a:alpha val="90000"/>
            <a:hueOff val="0"/>
            <a:satOff val="0"/>
            <a:lumOff val="0"/>
            <a:alphaOff val="0"/>
          </a:schemeClr>
        </a:solidFill>
        <a:ln w="25400" cap="flat" cmpd="sng" algn="ctr">
          <a:solidFill>
            <a:schemeClr val="accent3">
              <a:shade val="80000"/>
              <a:hueOff val="218909"/>
              <a:satOff val="-1431"/>
              <a:lumOff val="245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s-CO" sz="1100" kern="1200" dirty="0" smtClean="0"/>
            <a:t>Técnicas básicas para el calculo de los siniestros no avisados (IBNR)</a:t>
          </a:r>
          <a:endParaRPr lang="en-US" sz="1100" kern="1200" dirty="0"/>
        </a:p>
      </dsp:txBody>
      <dsp:txXfrm>
        <a:off x="641527" y="3284239"/>
        <a:ext cx="1420438" cy="967427"/>
      </dsp:txXfrm>
    </dsp:sp>
    <dsp:sp modelId="{72C03572-8963-4EEA-9AE4-B0F23BB4D34A}">
      <dsp:nvSpPr>
        <dsp:cNvPr id="0" name=""/>
        <dsp:cNvSpPr/>
      </dsp:nvSpPr>
      <dsp:spPr>
        <a:xfrm>
          <a:off x="4062532" y="0"/>
          <a:ext cx="2115191" cy="1370164"/>
        </a:xfrm>
        <a:prstGeom prst="roundRect">
          <a:avLst>
            <a:gd name="adj" fmla="val 10000"/>
          </a:avLst>
        </a:prstGeom>
        <a:solidFill>
          <a:schemeClr val="lt1">
            <a:alpha val="90000"/>
            <a:hueOff val="0"/>
            <a:satOff val="0"/>
            <a:lumOff val="0"/>
            <a:alphaOff val="0"/>
          </a:schemeClr>
        </a:solidFill>
        <a:ln w="25400" cap="flat" cmpd="sng" algn="ctr">
          <a:solidFill>
            <a:schemeClr val="accent3">
              <a:shade val="80000"/>
              <a:hueOff val="72970"/>
              <a:satOff val="-477"/>
              <a:lumOff val="81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s-CO" sz="1100" kern="1200" dirty="0" smtClean="0"/>
            <a:t>Manejo de la data </a:t>
          </a:r>
          <a:endParaRPr lang="en-US" sz="1100" kern="1200" dirty="0"/>
        </a:p>
        <a:p>
          <a:pPr marL="57150" lvl="1" indent="-57150" algn="l" defTabSz="488950">
            <a:lnSpc>
              <a:spcPct val="90000"/>
            </a:lnSpc>
            <a:spcBef>
              <a:spcPct val="0"/>
            </a:spcBef>
            <a:spcAft>
              <a:spcPct val="15000"/>
            </a:spcAft>
            <a:buChar char="••"/>
          </a:pPr>
          <a:r>
            <a:rPr lang="es-CO" sz="1100" kern="1200" dirty="0" smtClean="0"/>
            <a:t>Desarrollo de triángulos </a:t>
          </a:r>
          <a:endParaRPr lang="en-US" sz="1100" kern="1200" dirty="0"/>
        </a:p>
      </dsp:txBody>
      <dsp:txXfrm>
        <a:off x="4727187" y="30098"/>
        <a:ext cx="1420438" cy="967427"/>
      </dsp:txXfrm>
    </dsp:sp>
    <dsp:sp modelId="{638F8601-800F-4DA5-8BE5-1734CEE9599C}">
      <dsp:nvSpPr>
        <dsp:cNvPr id="0" name=""/>
        <dsp:cNvSpPr/>
      </dsp:nvSpPr>
      <dsp:spPr>
        <a:xfrm>
          <a:off x="611429" y="0"/>
          <a:ext cx="2115191" cy="1370164"/>
        </a:xfrm>
        <a:prstGeom prst="roundRect">
          <a:avLst>
            <a:gd name="adj" fmla="val 10000"/>
          </a:avLst>
        </a:prstGeom>
        <a:solidFill>
          <a:schemeClr val="lt1">
            <a:alpha val="9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s-CO" sz="1100" kern="1200" dirty="0" smtClean="0"/>
            <a:t>Estimación de la reserva de siniestros no avisados</a:t>
          </a:r>
          <a:endParaRPr lang="en-US" sz="1100" kern="1200" dirty="0"/>
        </a:p>
        <a:p>
          <a:pPr marL="57150" lvl="1" indent="-57150" algn="l" defTabSz="488950">
            <a:lnSpc>
              <a:spcPct val="90000"/>
            </a:lnSpc>
            <a:spcBef>
              <a:spcPct val="0"/>
            </a:spcBef>
            <a:spcAft>
              <a:spcPct val="15000"/>
            </a:spcAft>
            <a:buChar char="••"/>
          </a:pPr>
          <a:r>
            <a:rPr lang="es-CO" sz="1100" kern="1200" dirty="0" smtClean="0"/>
            <a:t>Reportes y casos </a:t>
          </a:r>
          <a:endParaRPr lang="en-US" sz="1100" kern="1200" dirty="0"/>
        </a:p>
      </dsp:txBody>
      <dsp:txXfrm>
        <a:off x="641527" y="30098"/>
        <a:ext cx="1420438" cy="967427"/>
      </dsp:txXfrm>
    </dsp:sp>
    <dsp:sp modelId="{78CEA76B-D4A8-4BBA-87DF-F639962305E7}">
      <dsp:nvSpPr>
        <dsp:cNvPr id="0" name=""/>
        <dsp:cNvSpPr/>
      </dsp:nvSpPr>
      <dsp:spPr>
        <a:xfrm>
          <a:off x="1497755" y="244060"/>
          <a:ext cx="1854004" cy="1854004"/>
        </a:xfrm>
        <a:prstGeom prst="pieWedge">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Parte 1</a:t>
          </a:r>
          <a:endParaRPr lang="en-US" sz="2400" kern="1200" dirty="0"/>
        </a:p>
      </dsp:txBody>
      <dsp:txXfrm>
        <a:off x="2040780" y="787085"/>
        <a:ext cx="1310979" cy="1310979"/>
      </dsp:txXfrm>
    </dsp:sp>
    <dsp:sp modelId="{55F95889-FEF7-4BE4-B568-BF1C00902B26}">
      <dsp:nvSpPr>
        <dsp:cNvPr id="0" name=""/>
        <dsp:cNvSpPr/>
      </dsp:nvSpPr>
      <dsp:spPr>
        <a:xfrm rot="5400000">
          <a:off x="3437394" y="244060"/>
          <a:ext cx="1854004" cy="1854004"/>
        </a:xfrm>
        <a:prstGeom prst="pieWedge">
          <a:avLst/>
        </a:prstGeom>
        <a:solidFill>
          <a:schemeClr val="accent3">
            <a:shade val="80000"/>
            <a:hueOff val="72970"/>
            <a:satOff val="-477"/>
            <a:lumOff val="81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Parte 2</a:t>
          </a:r>
          <a:endParaRPr lang="en-US" sz="2400" kern="1200" dirty="0"/>
        </a:p>
      </dsp:txBody>
      <dsp:txXfrm rot="-5400000">
        <a:off x="3437394" y="787085"/>
        <a:ext cx="1310979" cy="1310979"/>
      </dsp:txXfrm>
    </dsp:sp>
    <dsp:sp modelId="{B7AD4086-5752-4774-8060-93895A66F00F}">
      <dsp:nvSpPr>
        <dsp:cNvPr id="0" name=""/>
        <dsp:cNvSpPr/>
      </dsp:nvSpPr>
      <dsp:spPr>
        <a:xfrm rot="10800000">
          <a:off x="3437394" y="2183700"/>
          <a:ext cx="1854004" cy="1854004"/>
        </a:xfrm>
        <a:prstGeom prst="pieWedge">
          <a:avLst/>
        </a:prstGeom>
        <a:solidFill>
          <a:schemeClr val="accent3">
            <a:shade val="80000"/>
            <a:hueOff val="145939"/>
            <a:satOff val="-954"/>
            <a:lumOff val="163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Parte 4</a:t>
          </a:r>
          <a:endParaRPr lang="en-US" sz="2400" kern="1200" dirty="0"/>
        </a:p>
      </dsp:txBody>
      <dsp:txXfrm rot="10800000">
        <a:off x="3437394" y="2183700"/>
        <a:ext cx="1310979" cy="1310979"/>
      </dsp:txXfrm>
    </dsp:sp>
    <dsp:sp modelId="{8A9C1E67-CB3C-445E-90FE-3E27C1BBA751}">
      <dsp:nvSpPr>
        <dsp:cNvPr id="0" name=""/>
        <dsp:cNvSpPr/>
      </dsp:nvSpPr>
      <dsp:spPr>
        <a:xfrm rot="16200000">
          <a:off x="1497755" y="2183700"/>
          <a:ext cx="1854004" cy="1854004"/>
        </a:xfrm>
        <a:prstGeom prst="pieWedge">
          <a:avLst/>
        </a:prstGeom>
        <a:solidFill>
          <a:schemeClr val="accent3">
            <a:shade val="80000"/>
            <a:hueOff val="218909"/>
            <a:satOff val="-1431"/>
            <a:lumOff val="245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Parte 3</a:t>
          </a:r>
          <a:endParaRPr lang="en-US" sz="2400" kern="1200" dirty="0"/>
        </a:p>
      </dsp:txBody>
      <dsp:txXfrm rot="5400000">
        <a:off x="2040780" y="2183700"/>
        <a:ext cx="1310979" cy="1310979"/>
      </dsp:txXfrm>
    </dsp:sp>
    <dsp:sp modelId="{661EF2D3-BEAD-4F04-B80B-F897ADEC2D2F}">
      <dsp:nvSpPr>
        <dsp:cNvPr id="0" name=""/>
        <dsp:cNvSpPr/>
      </dsp:nvSpPr>
      <dsp:spPr>
        <a:xfrm>
          <a:off x="3074515" y="1755523"/>
          <a:ext cx="640123" cy="556629"/>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37032C-CDDF-4BD5-BBFC-707E38C39CE6}">
      <dsp:nvSpPr>
        <dsp:cNvPr id="0" name=""/>
        <dsp:cNvSpPr/>
      </dsp:nvSpPr>
      <dsp:spPr>
        <a:xfrm rot="10800000">
          <a:off x="3074515" y="1969611"/>
          <a:ext cx="640123" cy="556629"/>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E3744-485E-4725-B625-8DB07BA0E6BA}" type="datetimeFigureOut">
              <a:rPr lang="es-ES" smtClean="0"/>
              <a:t>21/05/2019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FCD9D-FB2A-4128-BF53-9512994745CC}" type="slidenum">
              <a:rPr lang="es-ES" smtClean="0"/>
              <a:t>‹Nº›</a:t>
            </a:fld>
            <a:endParaRPr lang="es-ES"/>
          </a:p>
        </p:txBody>
      </p:sp>
    </p:spTree>
    <p:extLst>
      <p:ext uri="{BB962C8B-B14F-4D97-AF65-F5344CB8AC3E}">
        <p14:creationId xmlns:p14="http://schemas.microsoft.com/office/powerpoint/2010/main" val="34413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2BE6B8C-07C5-461D-93F2-540DB33ED235}" type="datetimeFigureOut">
              <a:rPr lang="es-ES" smtClean="0"/>
              <a:t>21/05/2019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84B34BC-0372-47C7-B8C7-E7C64B07DD0F}"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E6B8C-07C5-461D-93F2-540DB33ED235}" type="datetimeFigureOut">
              <a:rPr lang="es-ES" smtClean="0"/>
              <a:t>21/05/2019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B34BC-0372-47C7-B8C7-E7C64B07DD0F}"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62" y="257"/>
            <a:ext cx="9144000" cy="64807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3000" b="1" dirty="0">
                <a:solidFill>
                  <a:schemeClr val="tx1"/>
                </a:solidFill>
                <a:latin typeface="Century Gothic" pitchFamily="34" charset="0"/>
              </a:rPr>
              <a:t>Introducción a las Reservas</a:t>
            </a:r>
            <a:endParaRPr lang="es-ES" sz="3000" b="1" dirty="0">
              <a:solidFill>
                <a:schemeClr val="tx1"/>
              </a:solidFill>
              <a:latin typeface="Century Gothic" pitchFamily="34" charset="0"/>
            </a:endParaRPr>
          </a:p>
        </p:txBody>
      </p:sp>
      <p:pic>
        <p:nvPicPr>
          <p:cNvPr id="8" name="7 Imagen" descr="logotipo_un-01.jpg"/>
          <p:cNvPicPr>
            <a:picLocks noChangeAspect="1"/>
          </p:cNvPicPr>
          <p:nvPr/>
        </p:nvPicPr>
        <p:blipFill>
          <a:blip r:embed="rId2" cstate="print"/>
          <a:srcRect l="43700" t="14735" r="43700" b="55568"/>
          <a:stretch>
            <a:fillRect/>
          </a:stretch>
        </p:blipFill>
        <p:spPr>
          <a:xfrm>
            <a:off x="7972822" y="5354166"/>
            <a:ext cx="1152128" cy="1152128"/>
          </a:xfrm>
          <a:prstGeom prst="rect">
            <a:avLst/>
          </a:prstGeom>
        </p:spPr>
      </p:pic>
      <p:sp>
        <p:nvSpPr>
          <p:cNvPr id="4" name="3 Rectángulo"/>
          <p:cNvSpPr/>
          <p:nvPr/>
        </p:nvSpPr>
        <p:spPr>
          <a:xfrm>
            <a:off x="0" y="6453336"/>
            <a:ext cx="9144000" cy="432048"/>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1043608" y="2564904"/>
            <a:ext cx="5832648" cy="2708434"/>
          </a:xfrm>
          <a:prstGeom prst="rect">
            <a:avLst/>
          </a:prstGeom>
          <a:noFill/>
        </p:spPr>
        <p:txBody>
          <a:bodyPr wrap="square" rtlCol="0">
            <a:spAutoFit/>
          </a:bodyPr>
          <a:lstStyle/>
          <a:p>
            <a:r>
              <a:rPr lang="es-CO" sz="2600" dirty="0">
                <a:latin typeface="Century Gothic" pitchFamily="34" charset="0"/>
              </a:rPr>
              <a:t>Juan Sebastián Marín</a:t>
            </a:r>
          </a:p>
          <a:p>
            <a:endParaRPr lang="es-CO" sz="2000" dirty="0">
              <a:latin typeface="Century Gothic" pitchFamily="34" charset="0"/>
            </a:endParaRPr>
          </a:p>
          <a:p>
            <a:r>
              <a:rPr lang="es-CO" sz="2600" dirty="0">
                <a:latin typeface="Century Gothic" pitchFamily="34" charset="0"/>
              </a:rPr>
              <a:t>Nelson Rincón</a:t>
            </a:r>
          </a:p>
          <a:p>
            <a:endParaRPr lang="es-CO" sz="2000" dirty="0">
              <a:latin typeface="Century Gothic" pitchFamily="34" charset="0"/>
            </a:endParaRPr>
          </a:p>
          <a:p>
            <a:r>
              <a:rPr lang="es-CO" sz="2600" dirty="0">
                <a:latin typeface="Century Gothic" pitchFamily="34" charset="0"/>
              </a:rPr>
              <a:t>Fabián Pelayo</a:t>
            </a:r>
          </a:p>
          <a:p>
            <a:endParaRPr lang="es-CO" sz="2000" dirty="0">
              <a:latin typeface="Century Gothic" pitchFamily="34" charset="0"/>
            </a:endParaRPr>
          </a:p>
          <a:p>
            <a:r>
              <a:rPr lang="es-CO" sz="2600" dirty="0">
                <a:latin typeface="Century Gothic" pitchFamily="34" charset="0"/>
              </a:rPr>
              <a:t>Andrés Gutiérrez</a:t>
            </a:r>
            <a:endParaRPr lang="es-ES" sz="2600" dirty="0">
              <a:latin typeface="Century Gothic"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tipo_un-01.jpg"/>
          <p:cNvPicPr>
            <a:picLocks noChangeAspect="1"/>
          </p:cNvPicPr>
          <p:nvPr/>
        </p:nvPicPr>
        <p:blipFill>
          <a:blip r:embed="rId2" cstate="print"/>
          <a:srcRect l="43700" t="14735" r="43700" b="55568"/>
          <a:stretch>
            <a:fillRect/>
          </a:stretch>
        </p:blipFill>
        <p:spPr>
          <a:xfrm>
            <a:off x="7972822" y="5354166"/>
            <a:ext cx="1152128" cy="1152128"/>
          </a:xfrm>
          <a:prstGeom prst="rect">
            <a:avLst/>
          </a:prstGeom>
        </p:spPr>
      </p:pic>
      <p:sp>
        <p:nvSpPr>
          <p:cNvPr id="4" name="3 Rectángulo"/>
          <p:cNvSpPr/>
          <p:nvPr/>
        </p:nvSpPr>
        <p:spPr>
          <a:xfrm>
            <a:off x="0" y="6453336"/>
            <a:ext cx="9144000" cy="432048"/>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4 Rectángulo">
            <a:extLst>
              <a:ext uri="{FF2B5EF4-FFF2-40B4-BE49-F238E27FC236}">
                <a16:creationId xmlns="" xmlns:a16="http://schemas.microsoft.com/office/drawing/2014/main" id="{2E75C1E3-34EA-44A8-9D64-C894A0977B62}"/>
              </a:ext>
            </a:extLst>
          </p:cNvPr>
          <p:cNvSpPr/>
          <p:nvPr/>
        </p:nvSpPr>
        <p:spPr>
          <a:xfrm>
            <a:off x="3262" y="257"/>
            <a:ext cx="9144000" cy="64807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3000" b="1" dirty="0">
                <a:solidFill>
                  <a:schemeClr val="tx1"/>
                </a:solidFill>
                <a:latin typeface="Century Gothic" pitchFamily="34" charset="0"/>
              </a:rPr>
              <a:t>Introducción a las Reservas</a:t>
            </a:r>
            <a:endParaRPr lang="es-ES" sz="3000" b="1" dirty="0">
              <a:solidFill>
                <a:schemeClr val="tx1"/>
              </a:solidFill>
              <a:latin typeface="Century Gothic" pitchFamily="34" charset="0"/>
            </a:endParaRPr>
          </a:p>
        </p:txBody>
      </p:sp>
      <p:sp>
        <p:nvSpPr>
          <p:cNvPr id="2" name="1 CuadroTexto"/>
          <p:cNvSpPr txBox="1"/>
          <p:nvPr/>
        </p:nvSpPr>
        <p:spPr>
          <a:xfrm>
            <a:off x="395536" y="836712"/>
            <a:ext cx="6480720" cy="369332"/>
          </a:xfrm>
          <a:prstGeom prst="rect">
            <a:avLst/>
          </a:prstGeom>
          <a:noFill/>
        </p:spPr>
        <p:txBody>
          <a:bodyPr wrap="square" rtlCol="0">
            <a:spAutoFit/>
          </a:bodyPr>
          <a:lstStyle/>
          <a:p>
            <a:r>
              <a:rPr lang="es-CO" dirty="0" smtClean="0"/>
              <a:t>Importancia de la estimación de siniestros no pagados</a:t>
            </a:r>
            <a:endParaRPr lang="en-US" dirty="0"/>
          </a:p>
        </p:txBody>
      </p:sp>
      <p:sp>
        <p:nvSpPr>
          <p:cNvPr id="3" name="2 CuadroTexto"/>
          <p:cNvSpPr txBox="1"/>
          <p:nvPr/>
        </p:nvSpPr>
        <p:spPr>
          <a:xfrm>
            <a:off x="467544" y="1206044"/>
            <a:ext cx="7848872" cy="738664"/>
          </a:xfrm>
          <a:prstGeom prst="rect">
            <a:avLst/>
          </a:prstGeom>
          <a:noFill/>
        </p:spPr>
        <p:txBody>
          <a:bodyPr wrap="square" rtlCol="0">
            <a:spAutoFit/>
          </a:bodyPr>
          <a:lstStyle/>
          <a:p>
            <a:pPr algn="just"/>
            <a:r>
              <a:rPr lang="es-CO" sz="1400" dirty="0" smtClean="0"/>
              <a:t>Las aseguradoras no conocen el verdadero resultado financiero sino hasta varios años después, es por lo cual se reporta la reserva de siniestros no avisados donde se estima los pasivos que tendrán las pólizas del año de interés.</a:t>
            </a:r>
            <a:endParaRPr lang="en-US" sz="1400" dirty="0"/>
          </a:p>
        </p:txBody>
      </p:sp>
      <p:graphicFrame>
        <p:nvGraphicFramePr>
          <p:cNvPr id="5" name="4 Diagrama"/>
          <p:cNvGraphicFramePr/>
          <p:nvPr>
            <p:extLst>
              <p:ext uri="{D42A27DB-BD31-4B8C-83A1-F6EECF244321}">
                <p14:modId xmlns:p14="http://schemas.microsoft.com/office/powerpoint/2010/main" val="3406865169"/>
              </p:ext>
            </p:extLst>
          </p:nvPr>
        </p:nvGraphicFramePr>
        <p:xfrm>
          <a:off x="1527262" y="186623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tipo_un-01.jpg"/>
          <p:cNvPicPr>
            <a:picLocks noChangeAspect="1"/>
          </p:cNvPicPr>
          <p:nvPr/>
        </p:nvPicPr>
        <p:blipFill>
          <a:blip r:embed="rId2" cstate="print"/>
          <a:srcRect l="43700" t="14735" r="43700" b="55568"/>
          <a:stretch>
            <a:fillRect/>
          </a:stretch>
        </p:blipFill>
        <p:spPr>
          <a:xfrm>
            <a:off x="7972822" y="5354166"/>
            <a:ext cx="1152128" cy="1152128"/>
          </a:xfrm>
          <a:prstGeom prst="rect">
            <a:avLst/>
          </a:prstGeom>
        </p:spPr>
      </p:pic>
      <p:sp>
        <p:nvSpPr>
          <p:cNvPr id="4" name="3 Rectángulo"/>
          <p:cNvSpPr/>
          <p:nvPr/>
        </p:nvSpPr>
        <p:spPr>
          <a:xfrm>
            <a:off x="0" y="6453336"/>
            <a:ext cx="9144000" cy="432048"/>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4 Rectángulo">
            <a:extLst>
              <a:ext uri="{FF2B5EF4-FFF2-40B4-BE49-F238E27FC236}">
                <a16:creationId xmlns="" xmlns:a16="http://schemas.microsoft.com/office/drawing/2014/main" id="{2E75C1E3-34EA-44A8-9D64-C894A0977B62}"/>
              </a:ext>
            </a:extLst>
          </p:cNvPr>
          <p:cNvSpPr/>
          <p:nvPr/>
        </p:nvSpPr>
        <p:spPr>
          <a:xfrm>
            <a:off x="3262" y="257"/>
            <a:ext cx="9144000" cy="64807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3000" b="1" dirty="0">
                <a:solidFill>
                  <a:schemeClr val="tx1"/>
                </a:solidFill>
                <a:latin typeface="Century Gothic" pitchFamily="34" charset="0"/>
              </a:rPr>
              <a:t>Introducción a las Reservas</a:t>
            </a:r>
            <a:endParaRPr lang="es-ES" sz="3000" b="1" dirty="0">
              <a:solidFill>
                <a:schemeClr val="tx1"/>
              </a:solidFill>
              <a:latin typeface="Century Gothic" pitchFamily="34" charset="0"/>
            </a:endParaRPr>
          </a:p>
        </p:txBody>
      </p:sp>
      <p:sp>
        <p:nvSpPr>
          <p:cNvPr id="2" name="1 CuadroTexto"/>
          <p:cNvSpPr txBox="1"/>
          <p:nvPr/>
        </p:nvSpPr>
        <p:spPr>
          <a:xfrm>
            <a:off x="395536" y="836712"/>
            <a:ext cx="6480720" cy="369332"/>
          </a:xfrm>
          <a:prstGeom prst="rect">
            <a:avLst/>
          </a:prstGeom>
          <a:noFill/>
        </p:spPr>
        <p:txBody>
          <a:bodyPr wrap="square" rtlCol="0">
            <a:spAutoFit/>
          </a:bodyPr>
          <a:lstStyle/>
          <a:p>
            <a:r>
              <a:rPr lang="es-CO" dirty="0" smtClean="0"/>
              <a:t>Requisitos adicionales para la exactitud de la reserva </a:t>
            </a:r>
            <a:endParaRPr lang="en-US" dirty="0"/>
          </a:p>
        </p:txBody>
      </p:sp>
      <p:graphicFrame>
        <p:nvGraphicFramePr>
          <p:cNvPr id="6" name="5 Diagrama"/>
          <p:cNvGraphicFramePr/>
          <p:nvPr>
            <p:extLst>
              <p:ext uri="{D42A27DB-BD31-4B8C-83A1-F6EECF244321}">
                <p14:modId xmlns:p14="http://schemas.microsoft.com/office/powerpoint/2010/main" val="849451868"/>
              </p:ext>
            </p:extLst>
          </p:nvPr>
        </p:nvGraphicFramePr>
        <p:xfrm>
          <a:off x="467544" y="1397000"/>
          <a:ext cx="808134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104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tipo_un-01.jpg"/>
          <p:cNvPicPr>
            <a:picLocks noChangeAspect="1"/>
          </p:cNvPicPr>
          <p:nvPr/>
        </p:nvPicPr>
        <p:blipFill>
          <a:blip r:embed="rId2" cstate="print"/>
          <a:srcRect l="43700" t="14735" r="43700" b="55568"/>
          <a:stretch>
            <a:fillRect/>
          </a:stretch>
        </p:blipFill>
        <p:spPr>
          <a:xfrm>
            <a:off x="7972822" y="5354166"/>
            <a:ext cx="1152128" cy="1152128"/>
          </a:xfrm>
          <a:prstGeom prst="rect">
            <a:avLst/>
          </a:prstGeom>
        </p:spPr>
      </p:pic>
      <p:sp>
        <p:nvSpPr>
          <p:cNvPr id="4" name="3 Rectángulo"/>
          <p:cNvSpPr/>
          <p:nvPr/>
        </p:nvSpPr>
        <p:spPr>
          <a:xfrm>
            <a:off x="0" y="6453336"/>
            <a:ext cx="9144000" cy="432048"/>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4 Rectángulo">
            <a:extLst>
              <a:ext uri="{FF2B5EF4-FFF2-40B4-BE49-F238E27FC236}">
                <a16:creationId xmlns="" xmlns:a16="http://schemas.microsoft.com/office/drawing/2014/main" id="{2E75C1E3-34EA-44A8-9D64-C894A0977B62}"/>
              </a:ext>
            </a:extLst>
          </p:cNvPr>
          <p:cNvSpPr/>
          <p:nvPr/>
        </p:nvSpPr>
        <p:spPr>
          <a:xfrm>
            <a:off x="3262" y="257"/>
            <a:ext cx="9144000" cy="64807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3000" b="1" dirty="0">
                <a:solidFill>
                  <a:schemeClr val="tx1"/>
                </a:solidFill>
                <a:latin typeface="Century Gothic" pitchFamily="34" charset="0"/>
              </a:rPr>
              <a:t>Introducción a las Reservas</a:t>
            </a:r>
            <a:endParaRPr lang="es-ES" sz="3000" b="1" dirty="0">
              <a:solidFill>
                <a:schemeClr val="tx1"/>
              </a:solidFill>
              <a:latin typeface="Century Gothic" pitchFamily="34" charset="0"/>
            </a:endParaRPr>
          </a:p>
        </p:txBody>
      </p:sp>
      <p:sp>
        <p:nvSpPr>
          <p:cNvPr id="2" name="1 CuadroTexto"/>
          <p:cNvSpPr txBox="1"/>
          <p:nvPr/>
        </p:nvSpPr>
        <p:spPr>
          <a:xfrm>
            <a:off x="395536" y="836712"/>
            <a:ext cx="6480720" cy="646331"/>
          </a:xfrm>
          <a:prstGeom prst="rect">
            <a:avLst/>
          </a:prstGeom>
          <a:noFill/>
        </p:spPr>
        <p:txBody>
          <a:bodyPr wrap="square" rtlCol="0">
            <a:spAutoFit/>
          </a:bodyPr>
          <a:lstStyle/>
          <a:p>
            <a:r>
              <a:rPr lang="es-CO" dirty="0" smtClean="0"/>
              <a:t>Estructura del libro </a:t>
            </a:r>
          </a:p>
          <a:p>
            <a:r>
              <a:rPr lang="en-US" i="1" dirty="0" smtClean="0"/>
              <a:t>Estimating </a:t>
            </a:r>
            <a:r>
              <a:rPr lang="en-US" i="1" dirty="0"/>
              <a:t>Unpaid </a:t>
            </a:r>
            <a:r>
              <a:rPr lang="en-US" i="1" dirty="0" smtClean="0"/>
              <a:t>Claims Using </a:t>
            </a:r>
            <a:r>
              <a:rPr lang="en-US" i="1" dirty="0"/>
              <a:t>Basic Techniques</a:t>
            </a:r>
          </a:p>
        </p:txBody>
      </p:sp>
      <p:graphicFrame>
        <p:nvGraphicFramePr>
          <p:cNvPr id="3" name="2 Diagrama"/>
          <p:cNvGraphicFramePr/>
          <p:nvPr>
            <p:extLst>
              <p:ext uri="{D42A27DB-BD31-4B8C-83A1-F6EECF244321}">
                <p14:modId xmlns:p14="http://schemas.microsoft.com/office/powerpoint/2010/main" val="901348768"/>
              </p:ext>
            </p:extLst>
          </p:nvPr>
        </p:nvGraphicFramePr>
        <p:xfrm>
          <a:off x="1527262" y="1483043"/>
          <a:ext cx="6789154" cy="4281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251520" y="5859963"/>
            <a:ext cx="7721302" cy="754053"/>
          </a:xfrm>
          <a:prstGeom prst="rect">
            <a:avLst/>
          </a:prstGeom>
          <a:noFill/>
        </p:spPr>
        <p:txBody>
          <a:bodyPr wrap="square" rtlCol="0">
            <a:spAutoFit/>
          </a:bodyPr>
          <a:lstStyle/>
          <a:p>
            <a:r>
              <a:rPr lang="es-CO" sz="1200" b="1" dirty="0" smtClean="0"/>
              <a:t>IBNR: </a:t>
            </a:r>
            <a:r>
              <a:rPr lang="es-CO" sz="1200" i="1" dirty="0" err="1" smtClean="0"/>
              <a:t>Incurred</a:t>
            </a:r>
            <a:r>
              <a:rPr lang="es-CO" sz="1200" i="1" dirty="0" smtClean="0"/>
              <a:t> </a:t>
            </a:r>
            <a:r>
              <a:rPr lang="es-CO" sz="1200" i="1" dirty="0" err="1" smtClean="0"/>
              <a:t>but</a:t>
            </a:r>
            <a:r>
              <a:rPr lang="es-CO" sz="1200" i="1" dirty="0" smtClean="0"/>
              <a:t> </a:t>
            </a:r>
            <a:r>
              <a:rPr lang="es-CO" sz="1200" i="1" dirty="0" err="1" smtClean="0"/>
              <a:t>not</a:t>
            </a:r>
            <a:r>
              <a:rPr lang="es-CO" sz="1200" i="1" dirty="0" smtClean="0"/>
              <a:t> </a:t>
            </a:r>
            <a:r>
              <a:rPr lang="es-CO" sz="1200" i="1" dirty="0" err="1" smtClean="0"/>
              <a:t>reported</a:t>
            </a:r>
            <a:r>
              <a:rPr lang="es-CO" sz="1200" i="1" dirty="0" smtClean="0"/>
              <a:t> </a:t>
            </a:r>
            <a:r>
              <a:rPr lang="es-CO" sz="1200" dirty="0" smtClean="0"/>
              <a:t>(siniestros ocurridos pero no reportados)</a:t>
            </a:r>
          </a:p>
          <a:p>
            <a:r>
              <a:rPr lang="es-CO" sz="1200" b="1" dirty="0"/>
              <a:t>ALAE</a:t>
            </a:r>
            <a:r>
              <a:rPr lang="es-CO" sz="1200" b="1" dirty="0" smtClean="0"/>
              <a:t>:</a:t>
            </a:r>
            <a:r>
              <a:rPr lang="es-CO" sz="1200" dirty="0" smtClean="0"/>
              <a:t> </a:t>
            </a:r>
            <a:r>
              <a:rPr lang="es-CO" sz="1200" i="1" dirty="0" err="1" smtClean="0"/>
              <a:t>Allocated</a:t>
            </a:r>
            <a:r>
              <a:rPr lang="es-CO" sz="1200" i="1" dirty="0" smtClean="0"/>
              <a:t> </a:t>
            </a:r>
            <a:r>
              <a:rPr lang="es-CO" sz="1200" i="1" dirty="0" err="1"/>
              <a:t>loss</a:t>
            </a:r>
            <a:r>
              <a:rPr lang="es-CO" sz="1200" i="1" dirty="0"/>
              <a:t> </a:t>
            </a:r>
            <a:r>
              <a:rPr lang="es-CO" sz="1200" i="1" dirty="0" err="1" smtClean="0"/>
              <a:t>adjustment</a:t>
            </a:r>
            <a:r>
              <a:rPr lang="es-CO" sz="1200" i="1" dirty="0" smtClean="0"/>
              <a:t> expenses </a:t>
            </a:r>
            <a:r>
              <a:rPr lang="es-CO" sz="1200" dirty="0" smtClean="0"/>
              <a:t>(gastos de ajuste de siniestros asignados a la reclamación especifica)</a:t>
            </a:r>
          </a:p>
          <a:p>
            <a:r>
              <a:rPr lang="es-CO" sz="1200" b="1" dirty="0"/>
              <a:t>ULAE:</a:t>
            </a:r>
            <a:r>
              <a:rPr lang="es-CO" sz="1200" dirty="0"/>
              <a:t> </a:t>
            </a:r>
            <a:r>
              <a:rPr lang="es-CO" sz="1200" i="1" dirty="0" err="1" smtClean="0"/>
              <a:t>Unallocated</a:t>
            </a:r>
            <a:r>
              <a:rPr lang="es-CO" sz="1200" i="1" dirty="0" smtClean="0"/>
              <a:t> </a:t>
            </a:r>
            <a:r>
              <a:rPr lang="es-CO" sz="1200" i="1" dirty="0" err="1"/>
              <a:t>loss</a:t>
            </a:r>
            <a:r>
              <a:rPr lang="es-CO" sz="1200" i="1" dirty="0"/>
              <a:t> </a:t>
            </a:r>
            <a:r>
              <a:rPr lang="es-CO" sz="1200" i="1" dirty="0" err="1"/>
              <a:t>adjustment</a:t>
            </a:r>
            <a:r>
              <a:rPr lang="es-CO" sz="1200" i="1" dirty="0"/>
              <a:t> </a:t>
            </a:r>
            <a:r>
              <a:rPr lang="es-CO" sz="1200" i="1" dirty="0" smtClean="0"/>
              <a:t>expenses </a:t>
            </a:r>
            <a:r>
              <a:rPr lang="es-CO" sz="1200" dirty="0" smtClean="0"/>
              <a:t>(</a:t>
            </a:r>
            <a:r>
              <a:rPr lang="es-CO" sz="1200" dirty="0"/>
              <a:t>gastos de ajuste de siniestros </a:t>
            </a:r>
            <a:r>
              <a:rPr lang="es-CO" sz="1200" dirty="0" smtClean="0"/>
              <a:t>sin asignación especifica a la reclamación)</a:t>
            </a:r>
          </a:p>
          <a:p>
            <a:r>
              <a:rPr lang="en-US" sz="700" dirty="0"/>
              <a:t>In Canada, ULAE is also referred to as internal loss adjustment expense (ILAE).</a:t>
            </a:r>
          </a:p>
        </p:txBody>
      </p:sp>
    </p:spTree>
    <p:extLst>
      <p:ext uri="{BB962C8B-B14F-4D97-AF65-F5344CB8AC3E}">
        <p14:creationId xmlns:p14="http://schemas.microsoft.com/office/powerpoint/2010/main" val="1246884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tipo_un-01.jpg"/>
          <p:cNvPicPr>
            <a:picLocks noChangeAspect="1"/>
          </p:cNvPicPr>
          <p:nvPr/>
        </p:nvPicPr>
        <p:blipFill>
          <a:blip r:embed="rId2" cstate="print"/>
          <a:srcRect l="43700" t="14735" r="43700" b="55568"/>
          <a:stretch>
            <a:fillRect/>
          </a:stretch>
        </p:blipFill>
        <p:spPr>
          <a:xfrm>
            <a:off x="7972822" y="5354166"/>
            <a:ext cx="1152128" cy="1152128"/>
          </a:xfrm>
          <a:prstGeom prst="rect">
            <a:avLst/>
          </a:prstGeom>
        </p:spPr>
      </p:pic>
      <p:sp>
        <p:nvSpPr>
          <p:cNvPr id="4" name="3 Rectángulo"/>
          <p:cNvSpPr/>
          <p:nvPr/>
        </p:nvSpPr>
        <p:spPr>
          <a:xfrm>
            <a:off x="0" y="6453336"/>
            <a:ext cx="9144000" cy="432048"/>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4 Rectángulo">
            <a:extLst>
              <a:ext uri="{FF2B5EF4-FFF2-40B4-BE49-F238E27FC236}">
                <a16:creationId xmlns="" xmlns:a16="http://schemas.microsoft.com/office/drawing/2014/main" id="{2E75C1E3-34EA-44A8-9D64-C894A0977B62}"/>
              </a:ext>
            </a:extLst>
          </p:cNvPr>
          <p:cNvSpPr/>
          <p:nvPr/>
        </p:nvSpPr>
        <p:spPr>
          <a:xfrm>
            <a:off x="3262" y="257"/>
            <a:ext cx="9144000" cy="64807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3000" b="1" dirty="0">
                <a:solidFill>
                  <a:schemeClr val="tx1"/>
                </a:solidFill>
                <a:latin typeface="Century Gothic" pitchFamily="34" charset="0"/>
              </a:rPr>
              <a:t>Introducción a las Reservas</a:t>
            </a:r>
            <a:endParaRPr lang="es-ES" sz="3000" b="1" dirty="0">
              <a:solidFill>
                <a:schemeClr val="tx1"/>
              </a:solidFill>
              <a:latin typeface="Century Gothic" pitchFamily="34" charset="0"/>
            </a:endParaRPr>
          </a:p>
        </p:txBody>
      </p:sp>
      <p:sp>
        <p:nvSpPr>
          <p:cNvPr id="2" name="1 CuadroTexto"/>
          <p:cNvSpPr txBox="1"/>
          <p:nvPr/>
        </p:nvSpPr>
        <p:spPr>
          <a:xfrm>
            <a:off x="390533" y="1021378"/>
            <a:ext cx="6480720" cy="369332"/>
          </a:xfrm>
          <a:prstGeom prst="rect">
            <a:avLst/>
          </a:prstGeom>
          <a:noFill/>
        </p:spPr>
        <p:txBody>
          <a:bodyPr wrap="square" rtlCol="0">
            <a:spAutoFit/>
          </a:bodyPr>
          <a:lstStyle/>
          <a:p>
            <a:r>
              <a:rPr lang="es-CO" dirty="0" smtClean="0"/>
              <a:t>Algunas definiciones esenciales</a:t>
            </a:r>
            <a:endParaRPr lang="en-US" dirty="0"/>
          </a:p>
        </p:txBody>
      </p:sp>
      <p:sp>
        <p:nvSpPr>
          <p:cNvPr id="3" name="2 CuadroTexto"/>
          <p:cNvSpPr txBox="1"/>
          <p:nvPr/>
        </p:nvSpPr>
        <p:spPr>
          <a:xfrm>
            <a:off x="467544" y="1700808"/>
            <a:ext cx="7920880" cy="3939540"/>
          </a:xfrm>
          <a:prstGeom prst="rect">
            <a:avLst/>
          </a:prstGeom>
          <a:noFill/>
        </p:spPr>
        <p:txBody>
          <a:bodyPr wrap="square" rtlCol="0">
            <a:spAutoFit/>
          </a:bodyPr>
          <a:lstStyle/>
          <a:p>
            <a:pPr marL="285750" indent="-285750">
              <a:buFont typeface="Arial" panose="020B0604020202020204" pitchFamily="34" charset="0"/>
              <a:buChar char="•"/>
            </a:pPr>
            <a:r>
              <a:rPr lang="en-US" i="1" dirty="0"/>
              <a:t>Accident </a:t>
            </a:r>
            <a:r>
              <a:rPr lang="en-US" i="1" dirty="0" smtClean="0"/>
              <a:t>benefits, </a:t>
            </a:r>
            <a:r>
              <a:rPr lang="en-US" sz="1600" dirty="0" err="1" smtClean="0">
                <a:solidFill>
                  <a:schemeClr val="tx1">
                    <a:lumMod val="50000"/>
                    <a:lumOff val="50000"/>
                  </a:schemeClr>
                </a:solidFill>
              </a:rPr>
              <a:t>gastos</a:t>
            </a:r>
            <a:r>
              <a:rPr lang="en-US" sz="1600" dirty="0" smtClean="0">
                <a:solidFill>
                  <a:schemeClr val="tx1">
                    <a:lumMod val="50000"/>
                    <a:lumOff val="50000"/>
                  </a:schemeClr>
                </a:solidFill>
              </a:rPr>
              <a:t> medicos </a:t>
            </a:r>
            <a:r>
              <a:rPr lang="en-US" sz="1600" dirty="0" err="1" smtClean="0">
                <a:solidFill>
                  <a:schemeClr val="tx1">
                    <a:lumMod val="50000"/>
                    <a:lumOff val="50000"/>
                  </a:schemeClr>
                </a:solidFill>
              </a:rPr>
              <a:t>por</a:t>
            </a:r>
            <a:r>
              <a:rPr lang="en-US" sz="1600" dirty="0" smtClean="0">
                <a:solidFill>
                  <a:schemeClr val="tx1">
                    <a:lumMod val="50000"/>
                    <a:lumOff val="50000"/>
                  </a:schemeClr>
                </a:solidFill>
              </a:rPr>
              <a:t> </a:t>
            </a:r>
            <a:r>
              <a:rPr lang="en-US" sz="1600" dirty="0" err="1" smtClean="0">
                <a:solidFill>
                  <a:schemeClr val="tx1">
                    <a:lumMod val="50000"/>
                    <a:lumOff val="50000"/>
                  </a:schemeClr>
                </a:solidFill>
              </a:rPr>
              <a:t>accidente</a:t>
            </a:r>
            <a:r>
              <a:rPr lang="en-US" sz="1600" dirty="0" smtClean="0">
                <a:solidFill>
                  <a:schemeClr val="tx1">
                    <a:lumMod val="50000"/>
                    <a:lumOff val="50000"/>
                  </a:schemeClr>
                </a:solidFill>
              </a:rPr>
              <a:t>, </a:t>
            </a:r>
            <a:r>
              <a:rPr lang="es-CO" sz="1600" dirty="0" smtClean="0">
                <a:solidFill>
                  <a:schemeClr val="tx1">
                    <a:lumMod val="50000"/>
                    <a:lumOff val="50000"/>
                  </a:schemeClr>
                </a:solidFill>
              </a:rPr>
              <a:t>auxilio</a:t>
            </a:r>
            <a:r>
              <a:rPr lang="en-US" sz="1600" dirty="0" smtClean="0">
                <a:solidFill>
                  <a:schemeClr val="tx1">
                    <a:lumMod val="50000"/>
                    <a:lumOff val="50000"/>
                  </a:schemeClr>
                </a:solidFill>
              </a:rPr>
              <a:t> </a:t>
            </a:r>
            <a:r>
              <a:rPr lang="en-US" sz="1600" dirty="0" err="1" smtClean="0">
                <a:solidFill>
                  <a:schemeClr val="tx1">
                    <a:lumMod val="50000"/>
                    <a:lumOff val="50000"/>
                  </a:schemeClr>
                </a:solidFill>
              </a:rPr>
              <a:t>funerario</a:t>
            </a:r>
            <a:r>
              <a:rPr lang="en-US" sz="1600" dirty="0">
                <a:solidFill>
                  <a:schemeClr val="tx1">
                    <a:lumMod val="50000"/>
                    <a:lumOff val="50000"/>
                  </a:schemeClr>
                </a:solidFill>
              </a:rPr>
              <a:t> </a:t>
            </a:r>
            <a:r>
              <a:rPr lang="en-US" sz="1600" dirty="0" smtClean="0">
                <a:solidFill>
                  <a:schemeClr val="tx1">
                    <a:lumMod val="50000"/>
                    <a:lumOff val="50000"/>
                  </a:schemeClr>
                </a:solidFill>
              </a:rPr>
              <a:t>o</a:t>
            </a:r>
            <a:r>
              <a:rPr lang="en-US" sz="1600" dirty="0" smtClean="0">
                <a:solidFill>
                  <a:schemeClr val="tx1">
                    <a:lumMod val="50000"/>
                    <a:lumOff val="50000"/>
                  </a:schemeClr>
                </a:solidFill>
              </a:rPr>
              <a:t> </a:t>
            </a:r>
            <a:r>
              <a:rPr lang="en-US" sz="1600" dirty="0" err="1" smtClean="0">
                <a:solidFill>
                  <a:schemeClr val="tx1">
                    <a:lumMod val="50000"/>
                    <a:lumOff val="50000"/>
                  </a:schemeClr>
                </a:solidFill>
              </a:rPr>
              <a:t>lucro</a:t>
            </a:r>
            <a:r>
              <a:rPr lang="en-US" sz="1600" dirty="0" smtClean="0">
                <a:solidFill>
                  <a:schemeClr val="tx1">
                    <a:lumMod val="50000"/>
                    <a:lumOff val="50000"/>
                  </a:schemeClr>
                </a:solidFill>
              </a:rPr>
              <a:t> </a:t>
            </a:r>
            <a:r>
              <a:rPr lang="en-US" sz="1600" dirty="0" err="1" smtClean="0">
                <a:solidFill>
                  <a:schemeClr val="tx1">
                    <a:lumMod val="50000"/>
                    <a:lumOff val="50000"/>
                  </a:schemeClr>
                </a:solidFill>
              </a:rPr>
              <a:t>cesante</a:t>
            </a:r>
            <a:r>
              <a:rPr lang="en-US" sz="1600" dirty="0" smtClean="0">
                <a:solidFill>
                  <a:schemeClr val="tx1">
                    <a:lumMod val="50000"/>
                    <a:lumOff val="50000"/>
                  </a:schemeClr>
                </a:solidFill>
              </a:rPr>
              <a:t>   </a:t>
            </a:r>
            <a:endParaRPr lang="en-US" sz="1600" dirty="0">
              <a:solidFill>
                <a:schemeClr val="tx1">
                  <a:lumMod val="50000"/>
                  <a:lumOff val="50000"/>
                </a:schemeClr>
              </a:solidFill>
            </a:endParaRPr>
          </a:p>
          <a:p>
            <a:pPr marL="285750" indent="-285750">
              <a:buFont typeface="Arial" panose="020B0604020202020204" pitchFamily="34" charset="0"/>
              <a:buChar char="•"/>
            </a:pPr>
            <a:r>
              <a:rPr lang="en-US" i="1" dirty="0"/>
              <a:t>Automobile property </a:t>
            </a:r>
            <a:r>
              <a:rPr lang="en-US" i="1" dirty="0" smtClean="0"/>
              <a:t>damage, </a:t>
            </a:r>
            <a:r>
              <a:rPr lang="en-US" sz="1600" dirty="0" err="1">
                <a:solidFill>
                  <a:schemeClr val="tx1">
                    <a:lumMod val="50000"/>
                    <a:lumOff val="50000"/>
                  </a:schemeClr>
                </a:solidFill>
              </a:rPr>
              <a:t>Responsabilidad</a:t>
            </a:r>
            <a:r>
              <a:rPr lang="en-US" sz="1600" dirty="0">
                <a:solidFill>
                  <a:schemeClr val="tx1">
                    <a:lumMod val="50000"/>
                    <a:lumOff val="50000"/>
                  </a:schemeClr>
                </a:solidFill>
              </a:rPr>
              <a:t> civil </a:t>
            </a:r>
            <a:r>
              <a:rPr lang="en-US" sz="1600" dirty="0" err="1">
                <a:solidFill>
                  <a:schemeClr val="tx1">
                    <a:lumMod val="50000"/>
                    <a:lumOff val="50000"/>
                  </a:schemeClr>
                </a:solidFill>
              </a:rPr>
              <a:t>por</a:t>
            </a:r>
            <a:r>
              <a:rPr lang="en-US" sz="1600" dirty="0">
                <a:solidFill>
                  <a:schemeClr val="tx1">
                    <a:lumMod val="50000"/>
                    <a:lumOff val="50000"/>
                  </a:schemeClr>
                </a:solidFill>
              </a:rPr>
              <a:t> </a:t>
            </a:r>
            <a:r>
              <a:rPr lang="en-US" sz="1600" dirty="0" err="1">
                <a:solidFill>
                  <a:schemeClr val="tx1">
                    <a:lumMod val="50000"/>
                    <a:lumOff val="50000"/>
                  </a:schemeClr>
                </a:solidFill>
              </a:rPr>
              <a:t>daños</a:t>
            </a:r>
            <a:r>
              <a:rPr lang="en-US" sz="1600" dirty="0">
                <a:solidFill>
                  <a:schemeClr val="tx1">
                    <a:lumMod val="50000"/>
                    <a:lumOff val="50000"/>
                  </a:schemeClr>
                </a:solidFill>
              </a:rPr>
              <a:t> a </a:t>
            </a:r>
            <a:r>
              <a:rPr lang="en-US" sz="1600" dirty="0" err="1">
                <a:solidFill>
                  <a:schemeClr val="tx1">
                    <a:lumMod val="50000"/>
                    <a:lumOff val="50000"/>
                  </a:schemeClr>
                </a:solidFill>
              </a:rPr>
              <a:t>terceros</a:t>
            </a:r>
            <a:r>
              <a:rPr lang="en-US" sz="1600" dirty="0">
                <a:solidFill>
                  <a:schemeClr val="tx1">
                    <a:lumMod val="50000"/>
                    <a:lumOff val="50000"/>
                  </a:schemeClr>
                </a:solidFill>
              </a:rPr>
              <a:t> (</a:t>
            </a:r>
            <a:r>
              <a:rPr lang="en-US" sz="1600" dirty="0" err="1">
                <a:solidFill>
                  <a:schemeClr val="tx1">
                    <a:lumMod val="50000"/>
                    <a:lumOff val="50000"/>
                  </a:schemeClr>
                </a:solidFill>
              </a:rPr>
              <a:t>bienes</a:t>
            </a:r>
            <a:r>
              <a:rPr lang="en-US" sz="1600" dirty="0">
                <a:solidFill>
                  <a:schemeClr val="tx1">
                    <a:lumMod val="50000"/>
                    <a:lumOff val="50000"/>
                  </a:schemeClr>
                </a:solidFill>
              </a:rPr>
              <a:t>)</a:t>
            </a:r>
            <a:endParaRPr lang="en-US" sz="1600" dirty="0">
              <a:solidFill>
                <a:schemeClr val="tx1">
                  <a:lumMod val="50000"/>
                  <a:lumOff val="50000"/>
                </a:schemeClr>
              </a:solidFill>
            </a:endParaRPr>
          </a:p>
          <a:p>
            <a:pPr marL="285750" indent="-285750">
              <a:buFont typeface="Arial" panose="020B0604020202020204" pitchFamily="34" charset="0"/>
              <a:buChar char="•"/>
            </a:pPr>
            <a:r>
              <a:rPr lang="en-US" i="1" dirty="0" smtClean="0"/>
              <a:t>Collision, </a:t>
            </a:r>
            <a:r>
              <a:rPr lang="en-US" sz="1600" dirty="0" err="1">
                <a:solidFill>
                  <a:schemeClr val="tx1">
                    <a:lumMod val="50000"/>
                    <a:lumOff val="50000"/>
                  </a:schemeClr>
                </a:solidFill>
              </a:rPr>
              <a:t>Responsabilidad</a:t>
            </a:r>
            <a:r>
              <a:rPr lang="en-US" sz="1600" dirty="0">
                <a:solidFill>
                  <a:schemeClr val="tx1">
                    <a:lumMod val="50000"/>
                    <a:lumOff val="50000"/>
                  </a:schemeClr>
                </a:solidFill>
              </a:rPr>
              <a:t> civil </a:t>
            </a:r>
            <a:r>
              <a:rPr lang="en-US" sz="1600" dirty="0" err="1">
                <a:solidFill>
                  <a:schemeClr val="tx1">
                    <a:lumMod val="50000"/>
                    <a:lumOff val="50000"/>
                  </a:schemeClr>
                </a:solidFill>
              </a:rPr>
              <a:t>por</a:t>
            </a:r>
            <a:r>
              <a:rPr lang="en-US" sz="1600" dirty="0">
                <a:solidFill>
                  <a:schemeClr val="tx1">
                    <a:lumMod val="50000"/>
                    <a:lumOff val="50000"/>
                  </a:schemeClr>
                </a:solidFill>
              </a:rPr>
              <a:t> </a:t>
            </a:r>
            <a:r>
              <a:rPr lang="en-US" sz="1600" dirty="0" err="1">
                <a:solidFill>
                  <a:schemeClr val="tx1">
                    <a:lumMod val="50000"/>
                    <a:lumOff val="50000"/>
                  </a:schemeClr>
                </a:solidFill>
              </a:rPr>
              <a:t>daños</a:t>
            </a:r>
            <a:r>
              <a:rPr lang="en-US" sz="1600" dirty="0">
                <a:solidFill>
                  <a:schemeClr val="tx1">
                    <a:lumMod val="50000"/>
                    <a:lumOff val="50000"/>
                  </a:schemeClr>
                </a:solidFill>
              </a:rPr>
              <a:t> a </a:t>
            </a:r>
            <a:r>
              <a:rPr lang="en-US" sz="1600" dirty="0" err="1">
                <a:solidFill>
                  <a:schemeClr val="tx1">
                    <a:lumMod val="50000"/>
                    <a:lumOff val="50000"/>
                  </a:schemeClr>
                </a:solidFill>
              </a:rPr>
              <a:t>terceros</a:t>
            </a:r>
            <a:r>
              <a:rPr lang="en-US" sz="1600" dirty="0">
                <a:solidFill>
                  <a:schemeClr val="tx1">
                    <a:lumMod val="50000"/>
                    <a:lumOff val="50000"/>
                  </a:schemeClr>
                </a:solidFill>
              </a:rPr>
              <a:t> </a:t>
            </a:r>
            <a:r>
              <a:rPr lang="en-US" sz="1600" dirty="0">
                <a:solidFill>
                  <a:schemeClr val="tx1">
                    <a:lumMod val="50000"/>
                    <a:lumOff val="50000"/>
                  </a:schemeClr>
                </a:solidFill>
              </a:rPr>
              <a:t>(personas</a:t>
            </a:r>
            <a:r>
              <a:rPr lang="en-US" sz="1600" dirty="0">
                <a:solidFill>
                  <a:schemeClr val="tx1">
                    <a:lumMod val="50000"/>
                    <a:lumOff val="50000"/>
                  </a:schemeClr>
                </a:solidFill>
              </a:rPr>
              <a:t>)</a:t>
            </a:r>
          </a:p>
          <a:p>
            <a:pPr marL="285750" indent="-285750">
              <a:buFont typeface="Arial" panose="020B0604020202020204" pitchFamily="34" charset="0"/>
              <a:buChar char="•"/>
            </a:pPr>
            <a:r>
              <a:rPr lang="en-US" i="1" dirty="0"/>
              <a:t>Commercial automobile </a:t>
            </a:r>
            <a:r>
              <a:rPr lang="en-US" i="1" dirty="0" smtClean="0"/>
              <a:t>liability, </a:t>
            </a:r>
            <a:r>
              <a:rPr lang="en-US" sz="1600" dirty="0" err="1">
                <a:solidFill>
                  <a:schemeClr val="tx1">
                    <a:lumMod val="50000"/>
                    <a:lumOff val="50000"/>
                  </a:schemeClr>
                </a:solidFill>
              </a:rPr>
              <a:t>Protección</a:t>
            </a:r>
            <a:r>
              <a:rPr lang="en-US" sz="1600" dirty="0">
                <a:solidFill>
                  <a:schemeClr val="tx1">
                    <a:lumMod val="50000"/>
                    <a:lumOff val="50000"/>
                  </a:schemeClr>
                </a:solidFill>
              </a:rPr>
              <a:t> de </a:t>
            </a:r>
            <a:r>
              <a:rPr lang="en-US" sz="1600" dirty="0" err="1">
                <a:solidFill>
                  <a:schemeClr val="tx1">
                    <a:lumMod val="50000"/>
                    <a:lumOff val="50000"/>
                  </a:schemeClr>
                </a:solidFill>
              </a:rPr>
              <a:t>automoviles</a:t>
            </a:r>
            <a:r>
              <a:rPr lang="en-US" sz="1600" dirty="0">
                <a:solidFill>
                  <a:schemeClr val="tx1">
                    <a:lumMod val="50000"/>
                    <a:lumOff val="50000"/>
                  </a:schemeClr>
                </a:solidFill>
              </a:rPr>
              <a:t> </a:t>
            </a:r>
            <a:r>
              <a:rPr lang="en-US" sz="1600" dirty="0" err="1">
                <a:solidFill>
                  <a:schemeClr val="tx1">
                    <a:lumMod val="50000"/>
                    <a:lumOff val="50000"/>
                  </a:schemeClr>
                </a:solidFill>
              </a:rPr>
              <a:t>alquilados</a:t>
            </a:r>
            <a:endParaRPr lang="en-US" sz="1600" dirty="0">
              <a:solidFill>
                <a:schemeClr val="tx1">
                  <a:lumMod val="50000"/>
                  <a:lumOff val="50000"/>
                </a:schemeClr>
              </a:solidFill>
            </a:endParaRPr>
          </a:p>
          <a:p>
            <a:pPr marL="285750" indent="-285750">
              <a:buFont typeface="Arial" panose="020B0604020202020204" pitchFamily="34" charset="0"/>
              <a:buChar char="•"/>
            </a:pPr>
            <a:r>
              <a:rPr lang="en-US" i="1" dirty="0"/>
              <a:t>Crime </a:t>
            </a:r>
            <a:r>
              <a:rPr lang="en-US" i="1" dirty="0" smtClean="0"/>
              <a:t>insurance, </a:t>
            </a:r>
            <a:r>
              <a:rPr lang="es-CO" sz="1600" dirty="0" smtClean="0">
                <a:solidFill>
                  <a:schemeClr val="tx1">
                    <a:lumMod val="50000"/>
                    <a:lumOff val="50000"/>
                  </a:schemeClr>
                </a:solidFill>
              </a:rPr>
              <a:t>perdida de dinero bienes (manejo – sustracción)</a:t>
            </a:r>
          </a:p>
          <a:p>
            <a:pPr marL="285750" indent="-285750">
              <a:buFont typeface="Arial" panose="020B0604020202020204" pitchFamily="34" charset="0"/>
              <a:buChar char="•"/>
            </a:pPr>
            <a:r>
              <a:rPr lang="en-US" i="1" dirty="0" smtClean="0"/>
              <a:t>General liability, </a:t>
            </a:r>
            <a:r>
              <a:rPr lang="en-US" sz="1600" dirty="0" err="1">
                <a:solidFill>
                  <a:schemeClr val="tx1">
                    <a:lumMod val="50000"/>
                    <a:lumOff val="50000"/>
                  </a:schemeClr>
                </a:solidFill>
              </a:rPr>
              <a:t>responsabilidad</a:t>
            </a:r>
            <a:r>
              <a:rPr lang="en-US" sz="1600" dirty="0">
                <a:solidFill>
                  <a:schemeClr val="tx1">
                    <a:lumMod val="50000"/>
                    <a:lumOff val="50000"/>
                  </a:schemeClr>
                </a:solidFill>
              </a:rPr>
              <a:t> civil </a:t>
            </a:r>
            <a:r>
              <a:rPr lang="en-US" sz="1600" dirty="0" err="1">
                <a:solidFill>
                  <a:schemeClr val="tx1">
                    <a:lumMod val="50000"/>
                    <a:lumOff val="50000"/>
                  </a:schemeClr>
                </a:solidFill>
              </a:rPr>
              <a:t>por</a:t>
            </a:r>
            <a:r>
              <a:rPr lang="en-US" sz="1600" dirty="0">
                <a:solidFill>
                  <a:schemeClr val="tx1">
                    <a:lumMod val="50000"/>
                    <a:lumOff val="50000"/>
                  </a:schemeClr>
                </a:solidFill>
              </a:rPr>
              <a:t> </a:t>
            </a:r>
            <a:r>
              <a:rPr lang="en-US" sz="1600" dirty="0" err="1">
                <a:solidFill>
                  <a:schemeClr val="tx1">
                    <a:lumMod val="50000"/>
                    <a:lumOff val="50000"/>
                  </a:schemeClr>
                </a:solidFill>
              </a:rPr>
              <a:t>errores</a:t>
            </a:r>
            <a:r>
              <a:rPr lang="en-US" sz="1600" dirty="0">
                <a:solidFill>
                  <a:schemeClr val="tx1">
                    <a:lumMod val="50000"/>
                    <a:lumOff val="50000"/>
                  </a:schemeClr>
                </a:solidFill>
              </a:rPr>
              <a:t> u </a:t>
            </a:r>
            <a:r>
              <a:rPr lang="en-US" sz="1600" dirty="0" err="1">
                <a:solidFill>
                  <a:schemeClr val="tx1">
                    <a:lumMod val="50000"/>
                    <a:lumOff val="50000"/>
                  </a:schemeClr>
                </a:solidFill>
              </a:rPr>
              <a:t>omisiones</a:t>
            </a:r>
            <a:endParaRPr lang="en-US" sz="1600" dirty="0">
              <a:solidFill>
                <a:schemeClr val="tx1">
                  <a:lumMod val="50000"/>
                  <a:lumOff val="50000"/>
                </a:schemeClr>
              </a:solidFill>
            </a:endParaRPr>
          </a:p>
          <a:p>
            <a:pPr marL="285750" indent="-285750">
              <a:buFont typeface="Arial" panose="020B0604020202020204" pitchFamily="34" charset="0"/>
              <a:buChar char="•"/>
            </a:pPr>
            <a:r>
              <a:rPr lang="en-US" i="1" dirty="0"/>
              <a:t>Medical </a:t>
            </a:r>
            <a:r>
              <a:rPr lang="en-US" i="1" dirty="0" smtClean="0"/>
              <a:t>malpractice, </a:t>
            </a:r>
            <a:r>
              <a:rPr lang="en-US" sz="1600" dirty="0" err="1">
                <a:solidFill>
                  <a:schemeClr val="tx1">
                    <a:lumMod val="50000"/>
                    <a:lumOff val="50000"/>
                  </a:schemeClr>
                </a:solidFill>
              </a:rPr>
              <a:t>Responsabilidad</a:t>
            </a:r>
            <a:r>
              <a:rPr lang="en-US" sz="1600" dirty="0">
                <a:solidFill>
                  <a:schemeClr val="tx1">
                    <a:lumMod val="50000"/>
                    <a:lumOff val="50000"/>
                  </a:schemeClr>
                </a:solidFill>
              </a:rPr>
              <a:t> civil medicos </a:t>
            </a:r>
          </a:p>
          <a:p>
            <a:pPr marL="285750" indent="-285750">
              <a:buFont typeface="Arial" panose="020B0604020202020204" pitchFamily="34" charset="0"/>
              <a:buChar char="•"/>
            </a:pPr>
            <a:r>
              <a:rPr lang="en-US" i="1" dirty="0" smtClean="0"/>
              <a:t>Primary insurance, </a:t>
            </a:r>
            <a:r>
              <a:rPr lang="en-US" sz="1600" dirty="0" err="1">
                <a:solidFill>
                  <a:schemeClr val="tx1">
                    <a:lumMod val="50000"/>
                    <a:lumOff val="50000"/>
                  </a:schemeClr>
                </a:solidFill>
              </a:rPr>
              <a:t>primera</a:t>
            </a:r>
            <a:r>
              <a:rPr lang="en-US" sz="1600" dirty="0">
                <a:solidFill>
                  <a:schemeClr val="tx1">
                    <a:lumMod val="50000"/>
                    <a:lumOff val="50000"/>
                  </a:schemeClr>
                </a:solidFill>
              </a:rPr>
              <a:t> </a:t>
            </a:r>
            <a:r>
              <a:rPr lang="en-US" sz="1600" dirty="0" err="1">
                <a:solidFill>
                  <a:schemeClr val="tx1">
                    <a:lumMod val="50000"/>
                    <a:lumOff val="50000"/>
                  </a:schemeClr>
                </a:solidFill>
              </a:rPr>
              <a:t>capa</a:t>
            </a:r>
            <a:r>
              <a:rPr lang="en-US" sz="1600" dirty="0">
                <a:solidFill>
                  <a:schemeClr val="tx1">
                    <a:lumMod val="50000"/>
                    <a:lumOff val="50000"/>
                  </a:schemeClr>
                </a:solidFill>
              </a:rPr>
              <a:t> de </a:t>
            </a:r>
            <a:r>
              <a:rPr lang="en-US" sz="1600" dirty="0" err="1">
                <a:solidFill>
                  <a:schemeClr val="tx1">
                    <a:lumMod val="50000"/>
                    <a:lumOff val="50000"/>
                  </a:schemeClr>
                </a:solidFill>
              </a:rPr>
              <a:t>cobertura</a:t>
            </a:r>
            <a:r>
              <a:rPr lang="en-US" sz="1600" dirty="0">
                <a:solidFill>
                  <a:schemeClr val="tx1">
                    <a:lumMod val="50000"/>
                    <a:lumOff val="50000"/>
                  </a:schemeClr>
                </a:solidFill>
              </a:rPr>
              <a:t>, no </a:t>
            </a:r>
            <a:r>
              <a:rPr lang="en-US" sz="1600" dirty="0" err="1">
                <a:solidFill>
                  <a:schemeClr val="tx1">
                    <a:lumMod val="50000"/>
                    <a:lumOff val="50000"/>
                  </a:schemeClr>
                </a:solidFill>
              </a:rPr>
              <a:t>aclaran</a:t>
            </a:r>
            <a:r>
              <a:rPr lang="en-US" sz="1600" dirty="0">
                <a:solidFill>
                  <a:schemeClr val="tx1">
                    <a:lumMod val="50000"/>
                    <a:lumOff val="50000"/>
                  </a:schemeClr>
                </a:solidFill>
              </a:rPr>
              <a:t> </a:t>
            </a:r>
            <a:r>
              <a:rPr lang="en-US" sz="1600" dirty="0" err="1">
                <a:solidFill>
                  <a:schemeClr val="tx1">
                    <a:lumMod val="50000"/>
                    <a:lumOff val="50000"/>
                  </a:schemeClr>
                </a:solidFill>
              </a:rPr>
              <a:t>espeficamente</a:t>
            </a:r>
            <a:r>
              <a:rPr lang="en-US" sz="1600" dirty="0">
                <a:solidFill>
                  <a:schemeClr val="tx1">
                    <a:lumMod val="50000"/>
                    <a:lumOff val="50000"/>
                  </a:schemeClr>
                </a:solidFill>
              </a:rPr>
              <a:t> el </a:t>
            </a:r>
            <a:r>
              <a:rPr lang="en-US" sz="1600" dirty="0" err="1">
                <a:solidFill>
                  <a:schemeClr val="tx1">
                    <a:lumMod val="50000"/>
                    <a:lumOff val="50000"/>
                  </a:schemeClr>
                </a:solidFill>
              </a:rPr>
              <a:t>alcance</a:t>
            </a:r>
            <a:endParaRPr lang="en-US" sz="1600" dirty="0">
              <a:solidFill>
                <a:schemeClr val="tx1">
                  <a:lumMod val="50000"/>
                  <a:lumOff val="50000"/>
                </a:schemeClr>
              </a:solidFill>
            </a:endParaRPr>
          </a:p>
          <a:p>
            <a:pPr marL="285750" indent="-285750">
              <a:buFont typeface="Arial" panose="020B0604020202020204" pitchFamily="34" charset="0"/>
              <a:buChar char="•"/>
            </a:pPr>
            <a:r>
              <a:rPr lang="en-US" i="1" dirty="0"/>
              <a:t>Private passenger automobile </a:t>
            </a:r>
            <a:r>
              <a:rPr lang="en-US" i="1" dirty="0" smtClean="0"/>
              <a:t>liability,</a:t>
            </a:r>
            <a:r>
              <a:rPr lang="es-ES" i="1" dirty="0"/>
              <a:t> </a:t>
            </a:r>
            <a:r>
              <a:rPr lang="es-ES" sz="1600" dirty="0">
                <a:solidFill>
                  <a:schemeClr val="tx1">
                    <a:lumMod val="50000"/>
                    <a:lumOff val="50000"/>
                  </a:schemeClr>
                </a:solidFill>
              </a:rPr>
              <a:t>Responsabilidad civil por daños a terceros (</a:t>
            </a:r>
            <a:r>
              <a:rPr lang="es-ES" sz="1600" dirty="0">
                <a:solidFill>
                  <a:schemeClr val="tx1">
                    <a:lumMod val="50000"/>
                    <a:lumOff val="50000"/>
                  </a:schemeClr>
                </a:solidFill>
              </a:rPr>
              <a:t>bienes y personas)</a:t>
            </a:r>
            <a:endParaRPr lang="en-US" sz="1600" dirty="0">
              <a:solidFill>
                <a:schemeClr val="tx1">
                  <a:lumMod val="50000"/>
                  <a:lumOff val="50000"/>
                </a:schemeClr>
              </a:solidFill>
            </a:endParaRPr>
          </a:p>
          <a:p>
            <a:pPr marL="285750" indent="-285750">
              <a:buFont typeface="Arial" panose="020B0604020202020204" pitchFamily="34" charset="0"/>
              <a:buChar char="•"/>
            </a:pPr>
            <a:r>
              <a:rPr lang="en-US" i="1" dirty="0" smtClean="0"/>
              <a:t>Property insurance, </a:t>
            </a:r>
            <a:r>
              <a:rPr lang="en-US" sz="1600" dirty="0" err="1">
                <a:solidFill>
                  <a:schemeClr val="tx1">
                    <a:lumMod val="50000"/>
                    <a:lumOff val="50000"/>
                  </a:schemeClr>
                </a:solidFill>
              </a:rPr>
              <a:t>incendio,inundacion</a:t>
            </a:r>
            <a:r>
              <a:rPr lang="en-US" sz="1600" dirty="0">
                <a:solidFill>
                  <a:schemeClr val="tx1">
                    <a:lumMod val="50000"/>
                    <a:lumOff val="50000"/>
                  </a:schemeClr>
                </a:solidFill>
              </a:rPr>
              <a:t>, </a:t>
            </a:r>
            <a:r>
              <a:rPr lang="en-US" sz="1600" dirty="0" err="1">
                <a:solidFill>
                  <a:schemeClr val="tx1">
                    <a:lumMod val="50000"/>
                    <a:lumOff val="50000"/>
                  </a:schemeClr>
                </a:solidFill>
              </a:rPr>
              <a:t>terremoto</a:t>
            </a:r>
            <a:r>
              <a:rPr lang="en-US" sz="1600" dirty="0">
                <a:solidFill>
                  <a:schemeClr val="tx1">
                    <a:lumMod val="50000"/>
                    <a:lumOff val="50000"/>
                  </a:schemeClr>
                </a:solidFill>
              </a:rPr>
              <a:t>, </a:t>
            </a:r>
            <a:r>
              <a:rPr lang="en-US" sz="1600" dirty="0" err="1">
                <a:solidFill>
                  <a:schemeClr val="tx1">
                    <a:lumMod val="50000"/>
                    <a:lumOff val="50000"/>
                  </a:schemeClr>
                </a:solidFill>
              </a:rPr>
              <a:t>hurto</a:t>
            </a:r>
            <a:r>
              <a:rPr lang="en-US" sz="1600" dirty="0">
                <a:solidFill>
                  <a:schemeClr val="tx1">
                    <a:lumMod val="50000"/>
                    <a:lumOff val="50000"/>
                  </a:schemeClr>
                </a:solidFill>
              </a:rPr>
              <a:t> </a:t>
            </a:r>
            <a:r>
              <a:rPr lang="en-US" sz="1600" dirty="0">
                <a:solidFill>
                  <a:schemeClr val="tx1">
                    <a:lumMod val="50000"/>
                    <a:lumOff val="50000"/>
                  </a:schemeClr>
                </a:solidFill>
              </a:rPr>
              <a:t>– </a:t>
            </a:r>
            <a:r>
              <a:rPr lang="en-US" sz="1600" dirty="0" err="1" smtClean="0">
                <a:solidFill>
                  <a:schemeClr val="tx1">
                    <a:lumMod val="50000"/>
                    <a:lumOff val="50000"/>
                  </a:schemeClr>
                </a:solidFill>
              </a:rPr>
              <a:t>hogar</a:t>
            </a:r>
            <a:r>
              <a:rPr lang="en-US" sz="1600" dirty="0" smtClean="0">
                <a:solidFill>
                  <a:schemeClr val="tx1">
                    <a:lumMod val="50000"/>
                    <a:lumOff val="50000"/>
                  </a:schemeClr>
                </a:solidFill>
              </a:rPr>
              <a:t> (</a:t>
            </a:r>
            <a:r>
              <a:rPr lang="en-US" sz="1600" dirty="0" err="1" smtClean="0">
                <a:solidFill>
                  <a:schemeClr val="tx1">
                    <a:lumMod val="50000"/>
                    <a:lumOff val="50000"/>
                  </a:schemeClr>
                </a:solidFill>
              </a:rPr>
              <a:t>bienes</a:t>
            </a:r>
            <a:r>
              <a:rPr lang="en-US" sz="1600" dirty="0" smtClean="0">
                <a:solidFill>
                  <a:schemeClr val="tx1">
                    <a:lumMod val="50000"/>
                    <a:lumOff val="50000"/>
                  </a:schemeClr>
                </a:solidFill>
              </a:rPr>
              <a:t> y </a:t>
            </a:r>
            <a:r>
              <a:rPr lang="en-US" sz="1600" dirty="0" err="1" smtClean="0">
                <a:solidFill>
                  <a:schemeClr val="tx1">
                    <a:lumMod val="50000"/>
                    <a:lumOff val="50000"/>
                  </a:schemeClr>
                </a:solidFill>
              </a:rPr>
              <a:t>estructura</a:t>
            </a:r>
            <a:r>
              <a:rPr lang="en-US" sz="1600" dirty="0" smtClean="0">
                <a:solidFill>
                  <a:schemeClr val="tx1">
                    <a:lumMod val="50000"/>
                    <a:lumOff val="50000"/>
                  </a:schemeClr>
                </a:solidFill>
              </a:rPr>
              <a:t>)</a:t>
            </a:r>
            <a:endParaRPr lang="en-US" sz="1600" dirty="0">
              <a:solidFill>
                <a:schemeClr val="tx1">
                  <a:lumMod val="50000"/>
                  <a:lumOff val="50000"/>
                </a:schemeClr>
              </a:solidFill>
            </a:endParaRPr>
          </a:p>
          <a:p>
            <a:pPr marL="285750" indent="-285750">
              <a:buFont typeface="Arial" panose="020B0604020202020204" pitchFamily="34" charset="0"/>
              <a:buChar char="•"/>
            </a:pPr>
            <a:r>
              <a:rPr lang="en-US" i="1" dirty="0"/>
              <a:t>Umbrella and excess </a:t>
            </a:r>
            <a:r>
              <a:rPr lang="en-US" i="1" dirty="0" smtClean="0"/>
              <a:t>insurance, </a:t>
            </a:r>
            <a:r>
              <a:rPr lang="en-US" sz="1600" dirty="0" err="1">
                <a:solidFill>
                  <a:schemeClr val="tx1">
                    <a:lumMod val="50000"/>
                    <a:lumOff val="50000"/>
                  </a:schemeClr>
                </a:solidFill>
              </a:rPr>
              <a:t>proteccion</a:t>
            </a:r>
            <a:r>
              <a:rPr lang="en-US" sz="1600" dirty="0">
                <a:solidFill>
                  <a:schemeClr val="tx1">
                    <a:lumMod val="50000"/>
                    <a:lumOff val="50000"/>
                  </a:schemeClr>
                </a:solidFill>
              </a:rPr>
              <a:t> de lo no </a:t>
            </a:r>
            <a:r>
              <a:rPr lang="en-US" sz="1600" dirty="0" err="1">
                <a:solidFill>
                  <a:schemeClr val="tx1">
                    <a:lumMod val="50000"/>
                    <a:lumOff val="50000"/>
                  </a:schemeClr>
                </a:solidFill>
              </a:rPr>
              <a:t>cubierto</a:t>
            </a:r>
            <a:r>
              <a:rPr lang="en-US" sz="1600" dirty="0">
                <a:solidFill>
                  <a:schemeClr val="tx1">
                    <a:lumMod val="50000"/>
                    <a:lumOff val="50000"/>
                  </a:schemeClr>
                </a:solidFill>
              </a:rPr>
              <a:t> </a:t>
            </a:r>
            <a:r>
              <a:rPr lang="en-US" sz="1600" dirty="0" err="1">
                <a:solidFill>
                  <a:schemeClr val="tx1">
                    <a:lumMod val="50000"/>
                    <a:lumOff val="50000"/>
                  </a:schemeClr>
                </a:solidFill>
              </a:rPr>
              <a:t>en</a:t>
            </a:r>
            <a:r>
              <a:rPr lang="en-US" sz="1600" dirty="0">
                <a:solidFill>
                  <a:schemeClr val="tx1">
                    <a:lumMod val="50000"/>
                    <a:lumOff val="50000"/>
                  </a:schemeClr>
                </a:solidFill>
              </a:rPr>
              <a:t> el primary </a:t>
            </a:r>
            <a:r>
              <a:rPr lang="en-US" sz="1600" dirty="0" smtClean="0">
                <a:solidFill>
                  <a:schemeClr val="tx1">
                    <a:lumMod val="50000"/>
                    <a:lumOff val="50000"/>
                  </a:schemeClr>
                </a:solidFill>
              </a:rPr>
              <a:t>insurance</a:t>
            </a:r>
            <a:endParaRPr lang="en-US" sz="1600" dirty="0">
              <a:solidFill>
                <a:schemeClr val="tx1">
                  <a:lumMod val="50000"/>
                  <a:lumOff val="50000"/>
                </a:schemeClr>
              </a:solidFill>
            </a:endParaRPr>
          </a:p>
          <a:p>
            <a:pPr marL="285750" indent="-285750">
              <a:buFont typeface="Arial" panose="020B0604020202020204" pitchFamily="34" charset="0"/>
              <a:buChar char="•"/>
            </a:pPr>
            <a:r>
              <a:rPr lang="en-US" i="1" dirty="0"/>
              <a:t>U.S. workers </a:t>
            </a:r>
            <a:r>
              <a:rPr lang="en-US" i="1" dirty="0" smtClean="0"/>
              <a:t>compensation,  </a:t>
            </a:r>
            <a:r>
              <a:rPr lang="en-US" sz="1600" dirty="0" err="1">
                <a:solidFill>
                  <a:schemeClr val="tx1">
                    <a:lumMod val="50000"/>
                    <a:lumOff val="50000"/>
                  </a:schemeClr>
                </a:solidFill>
              </a:rPr>
              <a:t>cobertura</a:t>
            </a:r>
            <a:r>
              <a:rPr lang="en-US" sz="1600" dirty="0">
                <a:solidFill>
                  <a:schemeClr val="tx1">
                    <a:lumMod val="50000"/>
                    <a:lumOff val="50000"/>
                  </a:schemeClr>
                </a:solidFill>
              </a:rPr>
              <a:t> a </a:t>
            </a:r>
            <a:r>
              <a:rPr lang="en-US" sz="1600" dirty="0" err="1">
                <a:solidFill>
                  <a:schemeClr val="tx1">
                    <a:lumMod val="50000"/>
                    <a:lumOff val="50000"/>
                  </a:schemeClr>
                </a:solidFill>
              </a:rPr>
              <a:t>empleados</a:t>
            </a:r>
            <a:r>
              <a:rPr lang="en-US" sz="1600" dirty="0">
                <a:solidFill>
                  <a:schemeClr val="tx1">
                    <a:lumMod val="50000"/>
                    <a:lumOff val="50000"/>
                  </a:schemeClr>
                </a:solidFill>
              </a:rPr>
              <a:t> USA (ARL)</a:t>
            </a:r>
            <a:endParaRPr lang="en-US" sz="1600" dirty="0">
              <a:solidFill>
                <a:schemeClr val="tx1">
                  <a:lumMod val="50000"/>
                  <a:lumOff val="50000"/>
                </a:schemeClr>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34660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tipo_un-01.jpg"/>
          <p:cNvPicPr>
            <a:picLocks noChangeAspect="1"/>
          </p:cNvPicPr>
          <p:nvPr/>
        </p:nvPicPr>
        <p:blipFill>
          <a:blip r:embed="rId2" cstate="print"/>
          <a:srcRect l="43700" t="14735" r="43700" b="55568"/>
          <a:stretch>
            <a:fillRect/>
          </a:stretch>
        </p:blipFill>
        <p:spPr>
          <a:xfrm>
            <a:off x="7972822" y="5354166"/>
            <a:ext cx="1152128" cy="1152128"/>
          </a:xfrm>
          <a:prstGeom prst="rect">
            <a:avLst/>
          </a:prstGeom>
        </p:spPr>
      </p:pic>
      <p:sp>
        <p:nvSpPr>
          <p:cNvPr id="4" name="3 Rectángulo"/>
          <p:cNvSpPr/>
          <p:nvPr/>
        </p:nvSpPr>
        <p:spPr>
          <a:xfrm>
            <a:off x="0" y="6453336"/>
            <a:ext cx="9144000" cy="432048"/>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4 Rectángulo">
            <a:extLst>
              <a:ext uri="{FF2B5EF4-FFF2-40B4-BE49-F238E27FC236}">
                <a16:creationId xmlns="" xmlns:a16="http://schemas.microsoft.com/office/drawing/2014/main" id="{2E75C1E3-34EA-44A8-9D64-C894A0977B62}"/>
              </a:ext>
            </a:extLst>
          </p:cNvPr>
          <p:cNvSpPr/>
          <p:nvPr/>
        </p:nvSpPr>
        <p:spPr>
          <a:xfrm>
            <a:off x="3262" y="257"/>
            <a:ext cx="9144000" cy="64807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3000" b="1" dirty="0">
                <a:solidFill>
                  <a:schemeClr val="tx1"/>
                </a:solidFill>
                <a:latin typeface="Century Gothic" pitchFamily="34" charset="0"/>
              </a:rPr>
              <a:t>Introducción a las Reservas</a:t>
            </a:r>
            <a:endParaRPr lang="es-ES" sz="3000" b="1" dirty="0">
              <a:solidFill>
                <a:schemeClr val="tx1"/>
              </a:solidFill>
              <a:latin typeface="Century Gothic" pitchFamily="34" charset="0"/>
            </a:endParaRPr>
          </a:p>
        </p:txBody>
      </p:sp>
      <p:sp>
        <p:nvSpPr>
          <p:cNvPr id="2" name="1 CuadroTexto"/>
          <p:cNvSpPr txBox="1"/>
          <p:nvPr/>
        </p:nvSpPr>
        <p:spPr>
          <a:xfrm>
            <a:off x="395536" y="836712"/>
            <a:ext cx="6480720" cy="369332"/>
          </a:xfrm>
          <a:prstGeom prst="rect">
            <a:avLst/>
          </a:prstGeom>
          <a:noFill/>
        </p:spPr>
        <p:txBody>
          <a:bodyPr wrap="square" rtlCol="0">
            <a:spAutoFit/>
          </a:bodyPr>
          <a:lstStyle/>
          <a:p>
            <a:r>
              <a:rPr lang="es-CO" dirty="0" smtClean="0"/>
              <a:t>Algunas definiciones esenciales</a:t>
            </a:r>
            <a:endParaRPr lang="en-US" dirty="0"/>
          </a:p>
        </p:txBody>
      </p:sp>
      <p:sp>
        <p:nvSpPr>
          <p:cNvPr id="3" name="2 CuadroTexto"/>
          <p:cNvSpPr txBox="1"/>
          <p:nvPr/>
        </p:nvSpPr>
        <p:spPr>
          <a:xfrm>
            <a:off x="481134" y="1988840"/>
            <a:ext cx="7920880" cy="2862322"/>
          </a:xfrm>
          <a:prstGeom prst="rect">
            <a:avLst/>
          </a:prstGeom>
          <a:noFill/>
        </p:spPr>
        <p:txBody>
          <a:bodyPr wrap="square" rtlCol="0">
            <a:spAutoFit/>
          </a:bodyPr>
          <a:lstStyle/>
          <a:p>
            <a:pPr marL="285750" indent="-285750">
              <a:buFont typeface="Arial" panose="020B0604020202020204" pitchFamily="34" charset="0"/>
              <a:buChar char="•"/>
            </a:pPr>
            <a:r>
              <a:rPr lang="es-CO" dirty="0" err="1" smtClean="0"/>
              <a:t>Insurer</a:t>
            </a:r>
            <a:r>
              <a:rPr lang="es-CO" dirty="0" smtClean="0"/>
              <a:t>, asegurado</a:t>
            </a:r>
          </a:p>
          <a:p>
            <a:pPr marL="285750" indent="-285750">
              <a:buFont typeface="Arial" panose="020B0604020202020204" pitchFamily="34" charset="0"/>
              <a:buChar char="•"/>
            </a:pPr>
            <a:r>
              <a:rPr lang="es-CO" dirty="0" smtClean="0"/>
              <a:t>Reserves, se refiere a varios tipos de reservas de pasivos (riesgo en curso, IBNR, LAE, ULAE, </a:t>
            </a:r>
            <a:r>
              <a:rPr lang="es-CO" dirty="0" err="1" smtClean="0"/>
              <a:t>matematica</a:t>
            </a:r>
            <a:r>
              <a:rPr lang="es-CO" dirty="0" smtClean="0"/>
              <a:t>, prima no devengada, terremoto)</a:t>
            </a:r>
          </a:p>
          <a:p>
            <a:pPr marL="285750" indent="-285750">
              <a:buFont typeface="Arial" panose="020B0604020202020204" pitchFamily="34" charset="0"/>
              <a:buChar char="•"/>
            </a:pPr>
            <a:r>
              <a:rPr lang="en-US" dirty="0"/>
              <a:t>Incurred but not yet reported </a:t>
            </a:r>
            <a:r>
              <a:rPr lang="en-US" dirty="0" smtClean="0"/>
              <a:t>claims (</a:t>
            </a:r>
            <a:r>
              <a:rPr lang="es-CO" dirty="0" smtClean="0"/>
              <a:t>IBNR)</a:t>
            </a:r>
          </a:p>
          <a:p>
            <a:pPr marL="285750" indent="-285750">
              <a:buFont typeface="Arial" panose="020B0604020202020204" pitchFamily="34" charset="0"/>
              <a:buChar char="•"/>
            </a:pPr>
            <a:r>
              <a:rPr lang="en-US" dirty="0"/>
              <a:t>Incurred but not enough </a:t>
            </a:r>
            <a:r>
              <a:rPr lang="en-US" dirty="0" smtClean="0"/>
              <a:t>reported (IBNER)</a:t>
            </a:r>
          </a:p>
          <a:p>
            <a:pPr marL="285750" indent="-285750">
              <a:buFont typeface="Arial" panose="020B0604020202020204" pitchFamily="34" charset="0"/>
              <a:buChar char="•"/>
            </a:pPr>
            <a:r>
              <a:rPr lang="en-US" dirty="0"/>
              <a:t>Reported </a:t>
            </a:r>
            <a:r>
              <a:rPr lang="en-US" dirty="0" smtClean="0"/>
              <a:t>Claims – </a:t>
            </a:r>
            <a:r>
              <a:rPr lang="en-US" dirty="0" err="1" smtClean="0"/>
              <a:t>siniestros</a:t>
            </a:r>
            <a:r>
              <a:rPr lang="en-US" dirty="0" smtClean="0"/>
              <a:t> </a:t>
            </a:r>
            <a:r>
              <a:rPr lang="en-US" dirty="0" err="1" smtClean="0"/>
              <a:t>avisados</a:t>
            </a:r>
            <a:endParaRPr lang="en-US" dirty="0" smtClean="0"/>
          </a:p>
          <a:p>
            <a:pPr marL="285750" indent="-285750">
              <a:buFont typeface="Arial" panose="020B0604020202020204" pitchFamily="34" charset="0"/>
              <a:buChar char="•"/>
            </a:pPr>
            <a:r>
              <a:rPr lang="en-US" dirty="0"/>
              <a:t>Ultimate </a:t>
            </a:r>
            <a:r>
              <a:rPr lang="en-US" dirty="0" smtClean="0"/>
              <a:t>Claims – </a:t>
            </a:r>
            <a:r>
              <a:rPr lang="en-US" dirty="0" err="1" smtClean="0"/>
              <a:t>siniestros</a:t>
            </a:r>
            <a:r>
              <a:rPr lang="en-US" dirty="0" smtClean="0"/>
              <a:t> </a:t>
            </a:r>
            <a:r>
              <a:rPr lang="en-US" dirty="0" err="1" smtClean="0"/>
              <a:t>totales</a:t>
            </a:r>
            <a:r>
              <a:rPr lang="en-US" dirty="0" smtClean="0"/>
              <a:t> al final del </a:t>
            </a:r>
            <a:r>
              <a:rPr lang="en-US" dirty="0" err="1" smtClean="0"/>
              <a:t>ejercicio</a:t>
            </a:r>
            <a:r>
              <a:rPr lang="en-US" dirty="0" smtClean="0"/>
              <a:t> (cola </a:t>
            </a:r>
            <a:r>
              <a:rPr lang="en-US" dirty="0" err="1" smtClean="0"/>
              <a:t>corta</a:t>
            </a:r>
            <a:r>
              <a:rPr lang="en-US" dirty="0" smtClean="0"/>
              <a:t> y </a:t>
            </a:r>
            <a:r>
              <a:rPr lang="en-US" dirty="0" err="1" smtClean="0"/>
              <a:t>larga</a:t>
            </a:r>
            <a:r>
              <a:rPr lang="en-US" dirty="0" smtClean="0"/>
              <a:t>)</a:t>
            </a:r>
          </a:p>
          <a:p>
            <a:pPr marL="285750" indent="-285750">
              <a:buFont typeface="Arial" panose="020B0604020202020204" pitchFamily="34" charset="0"/>
              <a:buChar char="•"/>
            </a:pPr>
            <a:r>
              <a:rPr lang="en-US" dirty="0"/>
              <a:t>Claim-Related </a:t>
            </a:r>
            <a:r>
              <a:rPr lang="en-US" dirty="0" smtClean="0"/>
              <a:t>Expenses – ULAE / ALAE</a:t>
            </a:r>
          </a:p>
          <a:p>
            <a:pPr marL="285750" indent="-285750">
              <a:buFont typeface="Arial" panose="020B0604020202020204" pitchFamily="34" charset="0"/>
              <a:buChar char="•"/>
            </a:pPr>
            <a:r>
              <a:rPr lang="en-US" dirty="0"/>
              <a:t>Experience </a:t>
            </a:r>
            <a:r>
              <a:rPr lang="en-US" dirty="0" smtClean="0"/>
              <a:t>Period, </a:t>
            </a:r>
            <a:r>
              <a:rPr lang="en-US" dirty="0" err="1" smtClean="0"/>
              <a:t>periodo</a:t>
            </a:r>
            <a:r>
              <a:rPr lang="en-US" dirty="0" smtClean="0"/>
              <a:t> de </a:t>
            </a:r>
            <a:r>
              <a:rPr lang="en-US" dirty="0" err="1" smtClean="0"/>
              <a:t>exposición</a:t>
            </a:r>
            <a:r>
              <a:rPr lang="en-US" dirty="0" smtClean="0"/>
              <a:t> (</a:t>
            </a:r>
            <a:r>
              <a:rPr lang="en-US" dirty="0" err="1" smtClean="0"/>
              <a:t>conocido</a:t>
            </a:r>
            <a:r>
              <a:rPr lang="en-US" dirty="0" smtClean="0"/>
              <a:t>)</a:t>
            </a:r>
          </a:p>
          <a:p>
            <a:pPr marL="285750" indent="-285750">
              <a:buFont typeface="Arial" panose="020B0604020202020204" pitchFamily="34" charset="0"/>
              <a:buChar char="•"/>
            </a:pPr>
            <a:r>
              <a:rPr lang="en-US" dirty="0" smtClean="0"/>
              <a:t>Emergence, </a:t>
            </a:r>
            <a:r>
              <a:rPr lang="en-US" dirty="0" err="1" smtClean="0"/>
              <a:t>siniestros</a:t>
            </a:r>
            <a:r>
              <a:rPr lang="en-US" dirty="0" smtClean="0"/>
              <a:t> </a:t>
            </a:r>
            <a:r>
              <a:rPr lang="en-US" dirty="0" err="1" smtClean="0"/>
              <a:t>desarrollados</a:t>
            </a:r>
            <a:r>
              <a:rPr lang="en-US" dirty="0" smtClean="0"/>
              <a:t> (</a:t>
            </a:r>
            <a:r>
              <a:rPr lang="en-US" dirty="0" err="1" smtClean="0"/>
              <a:t>futuros</a:t>
            </a:r>
            <a:r>
              <a:rPr lang="en-US" dirty="0" smtClean="0"/>
              <a:t>)</a:t>
            </a:r>
            <a:endParaRPr lang="en-US" dirty="0"/>
          </a:p>
        </p:txBody>
      </p:sp>
    </p:spTree>
    <p:extLst>
      <p:ext uri="{BB962C8B-B14F-4D97-AF65-F5344CB8AC3E}">
        <p14:creationId xmlns:p14="http://schemas.microsoft.com/office/powerpoint/2010/main" val="1442532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679</Words>
  <Application>Microsoft Office PowerPoint</Application>
  <PresentationFormat>Presentación en pantalla (4:3)</PresentationFormat>
  <Paragraphs>76</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Andres</dc:creator>
  <cp:lastModifiedBy>Cristian PELAYO</cp:lastModifiedBy>
  <cp:revision>82</cp:revision>
  <dcterms:created xsi:type="dcterms:W3CDTF">2019-05-05T14:41:15Z</dcterms:created>
  <dcterms:modified xsi:type="dcterms:W3CDTF">2019-05-21T21:51:29Z</dcterms:modified>
</cp:coreProperties>
</file>