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3" r:id="rId11"/>
    <p:sldId id="269" r:id="rId12"/>
    <p:sldId id="268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FB6"/>
    <a:srgbClr val="282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100" d="100"/>
          <a:sy n="100" d="100"/>
        </p:scale>
        <p:origin x="24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CCBA-594E-45B8-8FEA-2612E62C6221}" type="datetimeFigureOut">
              <a:rPr lang="de-DE" smtClean="0"/>
              <a:t>03.06.2020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2A832-3633-4224-BE70-4C59A3D9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29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CFDE1-6172-4DF3-A964-75D9694C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DFFACE9-D16A-4DE8-9171-0BD915E3D0A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373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90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35846-BE86-451A-90DC-A2815C88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D0FDE3-DC49-4F4F-A6C8-BAACFF52A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3CA9F6-00BD-404B-9A0F-EE04405A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0CF75-0D55-4331-9DE8-43DFD72B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8F2434-96E5-42C3-AB51-1AF8BEAE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13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C9BA09-6C76-4BAA-BB15-CB072B23F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8A4DD7-21AC-4644-BE04-ACC36914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9B575-8797-4B12-ADE8-862E806E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E0C19-DD1D-4AAB-8D8D-4503C8AB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28212-B2A7-462D-A24D-9EBCF4F0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3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92AEA-3425-4373-91D8-C82A2DE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1A605-1CAE-4544-BF6C-A5C545A9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5B5CBE-5F05-4E70-BB9A-89937D5E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3F522-DC7F-411D-AB54-5832804A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500B9-A144-4F4F-BF00-180D91C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5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7F8E0-4CF2-4C85-8168-709E3C15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B61734-9750-4355-81B3-0E09103D7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5A409E-354D-4F08-816E-F52624EB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2A0DE7-7B5D-4FDC-93DB-EB035C5D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308C71-B0CD-4FAC-A5D4-A6CB2FA8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2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ABD0-0588-4B92-8E60-5D802C07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5E78D-A622-4316-82D3-4FF1B2638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BC277-89FA-44A7-8AE0-49B9E9AF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ED39C-D4DF-4E32-9B63-6449DEAF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B0454D-CD71-477F-9C8F-61FDD01B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880646-5500-4D8B-99B7-21FDB34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22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400C4-5FD4-49B0-81C1-A385E105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F8ACE-D068-4D51-85BC-78EEB0F9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6E3F28-1834-40B5-B8E1-646F9D5A7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926D06-C362-460D-A1F6-6904C3037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E2680A-1D62-4314-B3EF-6F60A267B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EBE340-183D-494A-B316-03ECB772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6090FC-BB9E-4444-BD3C-A4C89518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BA9B84-F86C-409C-91A1-E9A3FE97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25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8FCA7-FFD2-4C97-9958-BDE1AD04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D84546-1508-4DE8-8324-77D61DE0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E873AE-1DFD-4FC1-9323-0FA79C78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460125-D48C-4ACE-8AEE-18B3DC4B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62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E4B67A-38D4-4ABC-8D60-12E7E242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7AA673-1FD3-4DED-9EBC-3FBEDE33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4B3028-D82E-455E-A91F-B5342E06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69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F408A-55AC-4BAA-A40C-A8F84265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EC13A7-37F6-4C6C-AA1B-EFB603C4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6A1515-A039-4397-86C5-407609EE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EF53F4-B3B2-4D9E-8146-529D8F65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2C7A4C-319E-4669-8C7D-A7D31919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97425-D076-4FC7-938E-45D1A2C7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03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88DC5-FB63-4E05-A608-6A09B3EC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A1DFBF-EDE7-4605-8BCE-8A2A71A25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4BFB22-B5FF-4A51-A0D6-8E723B24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EB300B-5A50-4CE5-A062-1BAA029F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65AFF-9254-46F2-81AD-39F1C4F3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3C5604-3AA7-4E90-A5EA-EF155A83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5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469123-3B73-4D45-B0E7-53CE42B8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65B82-259B-407D-8CAA-5C19FBB9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EB81C9-847E-4B7B-A0E5-5D93D8C20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99D8-AA3C-4EE0-81AC-4A813A6FE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44BAE-29EA-4375-AE82-AFA828A84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69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3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3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5.svg"/><Relationship Id="rId7" Type="http://schemas.openxmlformats.org/officeDocument/2006/relationships/image" Target="../media/image1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22.sv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5" Type="http://schemas.openxmlformats.org/officeDocument/2006/relationships/image" Target="../media/image29.pn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Kuchen, Spielzeug, klein, Tisch enthält.&#10;&#10;Automatisch generierte Beschreibung">
            <a:extLst>
              <a:ext uri="{FF2B5EF4-FFF2-40B4-BE49-F238E27FC236}">
                <a16:creationId xmlns:a16="http://schemas.microsoft.com/office/drawing/2014/main" id="{88B241A2-D345-45B8-94E2-F855264B600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-1703909"/>
            <a:ext cx="15087600" cy="1005739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8F8F6FC-9F54-43DD-9720-70F782B8860D}"/>
              </a:ext>
            </a:extLst>
          </p:cNvPr>
          <p:cNvSpPr/>
          <p:nvPr/>
        </p:nvSpPr>
        <p:spPr>
          <a:xfrm>
            <a:off x="3197225" y="2364632"/>
            <a:ext cx="5797550" cy="1920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Noto Sans" panose="020B0502040504020204"/>
              </a:rPr>
              <a:t>SAFE REINFORCMENT LEARNING</a:t>
            </a:r>
          </a:p>
          <a:p>
            <a:pPr algn="ctr"/>
            <a:endParaRPr lang="de-DE" sz="3200" dirty="0">
              <a:latin typeface="Noto Sans" panose="020B0502040504020204"/>
            </a:endParaRPr>
          </a:p>
          <a:p>
            <a:pPr algn="ctr"/>
            <a:r>
              <a:rPr lang="de-DE" sz="3200" dirty="0">
                <a:latin typeface="Noto Sans" panose="020B0502040504020204"/>
              </a:rPr>
              <a:t>MILESTONE PRESENTATION II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EC23DE-AFC6-4466-97AC-1698217F5CFE}"/>
              </a:ext>
            </a:extLst>
          </p:cNvPr>
          <p:cNvSpPr/>
          <p:nvPr/>
        </p:nvSpPr>
        <p:spPr>
          <a:xfrm>
            <a:off x="908050" y="6197600"/>
            <a:ext cx="10375899" cy="640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Noto Sans" panose="020B0502040504020204"/>
              </a:rPr>
              <a:t>TU Berlin, SESE: Entwurf eingebetteter Systeme 2020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5D4065-12DD-4861-86AF-6AF7E180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3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(1)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10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C0C5C41-D10B-4366-9720-83E8F3EDD5D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r="-1228"/>
          <a:stretch/>
        </p:blipFill>
        <p:spPr>
          <a:xfrm>
            <a:off x="853200" y="1440000"/>
            <a:ext cx="7038023" cy="51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3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(2)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11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54289D4-6D5A-4CD3-BB39-726411790A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1440000"/>
            <a:ext cx="6952298" cy="489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3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96344FD-2B0D-4E58-82C5-C2929625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1440000"/>
            <a:ext cx="6952298" cy="489489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(3)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12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876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TODO Backend1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13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366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TODO Backend2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14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97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TODO QA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15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7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3B88B7E-54B3-4FDC-9426-F7FEDA372A17}"/>
              </a:ext>
            </a:extLst>
          </p:cNvPr>
          <p:cNvSpPr/>
          <p:nvPr/>
        </p:nvSpPr>
        <p:spPr>
          <a:xfrm>
            <a:off x="2254966" y="2421085"/>
            <a:ext cx="79623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Architecture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for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automated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testing</a:t>
            </a:r>
            <a:endParaRPr lang="de-DE" sz="2800" dirty="0">
              <a:solidFill>
                <a:schemeClr val="tx1"/>
              </a:solidFill>
              <a:latin typeface="Noto Sans" panose="020B0502040504020204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5624858-FB0D-4F86-9DB9-D00C46D2E470}"/>
              </a:ext>
            </a:extLst>
          </p:cNvPr>
          <p:cNvSpPr/>
          <p:nvPr/>
        </p:nvSpPr>
        <p:spPr>
          <a:xfrm>
            <a:off x="2102566" y="4210351"/>
            <a:ext cx="50286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latin typeface="Noto Sans" panose="020B0502040504020204"/>
              </a:rPr>
              <a:t>c1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630F328-DA16-4ED5-B70F-CC24ADA61867}"/>
              </a:ext>
            </a:extLst>
          </p:cNvPr>
          <p:cNvSpPr/>
          <p:nvPr/>
        </p:nvSpPr>
        <p:spPr>
          <a:xfrm>
            <a:off x="2254966" y="5177173"/>
            <a:ext cx="60954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Quality Assurance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9556CB9-E523-4B2C-A04C-39B3906B6DD9}"/>
              </a:ext>
            </a:extLst>
          </p:cNvPr>
          <p:cNvSpPr/>
          <p:nvPr/>
        </p:nvSpPr>
        <p:spPr>
          <a:xfrm>
            <a:off x="2254966" y="1530836"/>
            <a:ext cx="52445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</a:rPr>
              <a:t>Achieved and future goals</a:t>
            </a:r>
          </a:p>
        </p:txBody>
      </p:sp>
      <p:pic>
        <p:nvPicPr>
          <p:cNvPr id="10" name="Grafik 9" descr="Klemmbrett abgehakt">
            <a:extLst>
              <a:ext uri="{FF2B5EF4-FFF2-40B4-BE49-F238E27FC236}">
                <a16:creationId xmlns:a16="http://schemas.microsoft.com/office/drawing/2014/main" id="{0EF12040-9306-4BED-862F-4C705CF15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166" y="5153022"/>
            <a:ext cx="914400" cy="914400"/>
          </a:xfrm>
          <a:prstGeom prst="rect">
            <a:avLst/>
          </a:prstGeom>
        </p:spPr>
      </p:pic>
      <p:pic>
        <p:nvPicPr>
          <p:cNvPr id="13" name="Grafik 12" descr="Häkchen">
            <a:extLst>
              <a:ext uri="{FF2B5EF4-FFF2-40B4-BE49-F238E27FC236}">
                <a16:creationId xmlns:a16="http://schemas.microsoft.com/office/drawing/2014/main" id="{D50A653C-B66C-43CC-8E6D-1490C9244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335" y="1458279"/>
            <a:ext cx="914400" cy="914400"/>
          </a:xfrm>
          <a:prstGeom prst="rect">
            <a:avLst/>
          </a:prstGeom>
        </p:spPr>
      </p:pic>
      <p:pic>
        <p:nvPicPr>
          <p:cNvPr id="17" name="Grafik 16" descr="Gehirn">
            <a:extLst>
              <a:ext uri="{FF2B5EF4-FFF2-40B4-BE49-F238E27FC236}">
                <a16:creationId xmlns:a16="http://schemas.microsoft.com/office/drawing/2014/main" id="{FB651EE6-1A18-454C-95D3-22B32758A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8166" y="3302904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D751ADA-8627-4112-891C-8982538DED31}"/>
              </a:ext>
            </a:extLst>
          </p:cNvPr>
          <p:cNvSpPr txBox="1"/>
          <p:nvPr/>
        </p:nvSpPr>
        <p:spPr>
          <a:xfrm>
            <a:off x="2254966" y="3494903"/>
            <a:ext cx="655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Noto Sans" panose="020B0502040504020204"/>
              </a:rPr>
              <a:t>Algorithms</a:t>
            </a:r>
            <a:r>
              <a:rPr lang="de-DE" sz="2800" dirty="0">
                <a:latin typeface="Noto Sans" panose="020B0502040504020204"/>
              </a:rPr>
              <a:t> and </a:t>
            </a:r>
            <a:r>
              <a:rPr lang="de-DE" sz="2800" dirty="0" err="1">
                <a:latin typeface="Noto Sans" panose="020B0502040504020204"/>
              </a:rPr>
              <a:t>Spinningup</a:t>
            </a:r>
            <a:endParaRPr lang="de-DE" sz="2800" dirty="0">
              <a:latin typeface="Noto Sans" panose="020B0502040504020204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9151598-C1D7-40B1-98C7-99C764C13DC6}"/>
              </a:ext>
            </a:extLst>
          </p:cNvPr>
          <p:cNvSpPr txBox="1"/>
          <p:nvPr/>
        </p:nvSpPr>
        <p:spPr>
          <a:xfrm>
            <a:off x="2254966" y="4425206"/>
            <a:ext cx="655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Noto Sans" panose="020B0502040504020204"/>
              </a:rPr>
              <a:t>Fake </a:t>
            </a:r>
            <a:r>
              <a:rPr lang="de-DE" sz="2800" dirty="0" err="1">
                <a:latin typeface="Noto Sans" panose="020B0502040504020204"/>
              </a:rPr>
              <a:t>Enviroment</a:t>
            </a:r>
            <a:endParaRPr lang="de-DE" sz="2800" dirty="0">
              <a:latin typeface="Noto Sans" panose="020B0502040504020204"/>
            </a:endParaRPr>
          </a:p>
        </p:txBody>
      </p:sp>
      <p:pic>
        <p:nvPicPr>
          <p:cNvPr id="31" name="Grafik 30" descr="Einhorn">
            <a:extLst>
              <a:ext uri="{FF2B5EF4-FFF2-40B4-BE49-F238E27FC236}">
                <a16:creationId xmlns:a16="http://schemas.microsoft.com/office/drawing/2014/main" id="{9BFA4746-8923-4F9C-94F2-998456CA7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8166" y="4225681"/>
            <a:ext cx="914400" cy="914400"/>
          </a:xfrm>
          <a:prstGeom prst="rect">
            <a:avLst/>
          </a:prstGeom>
        </p:spPr>
      </p:pic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</a:t>
            </a:fld>
            <a:endParaRPr lang="de-DE"/>
          </a:p>
        </p:txBody>
      </p:sp>
      <p:pic>
        <p:nvPicPr>
          <p:cNvPr id="34" name="Grafik 33" descr="Hierarchie">
            <a:extLst>
              <a:ext uri="{FF2B5EF4-FFF2-40B4-BE49-F238E27FC236}">
                <a16:creationId xmlns:a16="http://schemas.microsoft.com/office/drawing/2014/main" id="{A8C9CC9E-D1B0-4069-895B-17D1593C59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166" y="2391981"/>
            <a:ext cx="914400" cy="914400"/>
          </a:xfrm>
          <a:prstGeom prst="rect">
            <a:avLst/>
          </a:prstGeom>
        </p:spPr>
      </p:pic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74FB12B1-61D7-475A-82B5-FECD46794FD6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70" name="Grafik 69" descr="Klemmbrett abgehakt">
              <a:extLst>
                <a:ext uri="{FF2B5EF4-FFF2-40B4-BE49-F238E27FC236}">
                  <a16:creationId xmlns:a16="http://schemas.microsoft.com/office/drawing/2014/main" id="{5EAA13ED-07F8-4D1E-9F82-B1FFA4190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71" name="Grafik 70" descr="Häkchen">
              <a:extLst>
                <a:ext uri="{FF2B5EF4-FFF2-40B4-BE49-F238E27FC236}">
                  <a16:creationId xmlns:a16="http://schemas.microsoft.com/office/drawing/2014/main" id="{60E2365F-9D53-4C00-9C17-A03E43E8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72" name="Grafik 71" descr="Gehirn">
              <a:extLst>
                <a:ext uri="{FF2B5EF4-FFF2-40B4-BE49-F238E27FC236}">
                  <a16:creationId xmlns:a16="http://schemas.microsoft.com/office/drawing/2014/main" id="{F102AC6A-B0C0-4BC2-B968-8185D3B4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73" name="Grafik 72" descr="Einhorn">
              <a:extLst>
                <a:ext uri="{FF2B5EF4-FFF2-40B4-BE49-F238E27FC236}">
                  <a16:creationId xmlns:a16="http://schemas.microsoft.com/office/drawing/2014/main" id="{DAC59595-7617-4721-B761-A05CB13CC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74" name="Grafik 73" descr="Hierarchie">
              <a:extLst>
                <a:ext uri="{FF2B5EF4-FFF2-40B4-BE49-F238E27FC236}">
                  <a16:creationId xmlns:a16="http://schemas.microsoft.com/office/drawing/2014/main" id="{E011B129-739B-4C81-9E63-58F415612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710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Progressreport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3</a:t>
            </a:fld>
            <a:endParaRPr lang="de-DE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5996E4B-AF0A-4CCC-800A-D69F674C92EB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22" descr="Klemmbrett abgehakt">
              <a:extLst>
                <a:ext uri="{FF2B5EF4-FFF2-40B4-BE49-F238E27FC236}">
                  <a16:creationId xmlns:a16="http://schemas.microsoft.com/office/drawing/2014/main" id="{3F7B5EBE-4704-4CEB-8597-02591938D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23" descr="Häkchen">
              <a:extLst>
                <a:ext uri="{FF2B5EF4-FFF2-40B4-BE49-F238E27FC236}">
                  <a16:creationId xmlns:a16="http://schemas.microsoft.com/office/drawing/2014/main" id="{E8BD28F0-7A8D-4E5C-BBB9-DA6C891B9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24" descr="Gehirn">
              <a:extLst>
                <a:ext uri="{FF2B5EF4-FFF2-40B4-BE49-F238E27FC236}">
                  <a16:creationId xmlns:a16="http://schemas.microsoft.com/office/drawing/2014/main" id="{ADFE8215-E125-42D1-ACE5-3DF9A38EC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25" descr="Einhorn">
              <a:extLst>
                <a:ext uri="{FF2B5EF4-FFF2-40B4-BE49-F238E27FC236}">
                  <a16:creationId xmlns:a16="http://schemas.microsoft.com/office/drawing/2014/main" id="{95DAFA5D-71BE-4E32-AF68-BD0DA6E28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26" descr="Hierarchie">
              <a:extLst>
                <a:ext uri="{FF2B5EF4-FFF2-40B4-BE49-F238E27FC236}">
                  <a16:creationId xmlns:a16="http://schemas.microsoft.com/office/drawing/2014/main" id="{E69AB859-76D3-482A-9687-3A00F5535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934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Architecture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Overview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4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548D944-DDB7-47C8-8769-40CA15B32F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6" y="1396832"/>
            <a:ext cx="9399698" cy="48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5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(1)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5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C8DB63E-4DCE-4F1A-98DF-417D563284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6" y="2042335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3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(2)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6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8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(3)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7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(4)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8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E59BAD-CE60-4F55-B162-8699740E763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8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(5)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9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E59BAD-CE60-4F55-B162-8699740E763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A39ADD0-9561-4D75-A895-9005DA3DE13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6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39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Noto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 Joac</dc:creator>
  <cp:lastModifiedBy>TU-Pseudonym 2106363508089026</cp:lastModifiedBy>
  <cp:revision>18</cp:revision>
  <dcterms:created xsi:type="dcterms:W3CDTF">2020-05-07T11:28:44Z</dcterms:created>
  <dcterms:modified xsi:type="dcterms:W3CDTF">2020-06-03T11:14:32Z</dcterms:modified>
</cp:coreProperties>
</file>