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60" r:id="rId17"/>
    <p:sldId id="272" r:id="rId18"/>
    <p:sldId id="273" r:id="rId19"/>
    <p:sldId id="274" r:id="rId20"/>
    <p:sldId id="277" r:id="rId21"/>
    <p:sldId id="279" r:id="rId22"/>
    <p:sldId id="278" r:id="rId23"/>
    <p:sldId id="280" r:id="rId24"/>
    <p:sldId id="281" r:id="rId25"/>
    <p:sldId id="282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%20CHAPARRO\Desktop\PrimerEjercicioMetodosNumeric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Ejercicio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CO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Hoja2!$G$28</c:f>
              <c:strCache>
                <c:ptCount val="1"/>
                <c:pt idx="0">
                  <c:v>yn=y(n-1)+∆xf(x(n-1),y(n-1))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Hoja2!$F$29:$F$39</c:f>
              <c:numCache>
                <c:formatCode>General</c:formatCode>
                <c:ptCount val="11"/>
                <c:pt idx="0">
                  <c:v>2</c:v>
                </c:pt>
                <c:pt idx="1">
                  <c:v>2.0499999999999998</c:v>
                </c:pt>
                <c:pt idx="2">
                  <c:v>2.1</c:v>
                </c:pt>
                <c:pt idx="3">
                  <c:v>2.15</c:v>
                </c:pt>
                <c:pt idx="4">
                  <c:v>2.2000000000000002</c:v>
                </c:pt>
                <c:pt idx="5">
                  <c:v>2.25</c:v>
                </c:pt>
                <c:pt idx="6">
                  <c:v>2.2999999999999998</c:v>
                </c:pt>
                <c:pt idx="7">
                  <c:v>2.35</c:v>
                </c:pt>
                <c:pt idx="8">
                  <c:v>2.4</c:v>
                </c:pt>
                <c:pt idx="9">
                  <c:v>2.4500000000000002</c:v>
                </c:pt>
                <c:pt idx="10">
                  <c:v>2.5</c:v>
                </c:pt>
              </c:numCache>
            </c:numRef>
          </c:xVal>
          <c:yVal>
            <c:numRef>
              <c:f>Hoja2!$G$29:$G$39</c:f>
              <c:numCache>
                <c:formatCode>0.0000</c:formatCode>
                <c:ptCount val="11"/>
                <c:pt idx="0">
                  <c:v>4</c:v>
                </c:pt>
                <c:pt idx="1">
                  <c:v>4.09</c:v>
                </c:pt>
                <c:pt idx="2">
                  <c:v>4.1841618742080779</c:v>
                </c:pt>
                <c:pt idx="3">
                  <c:v>4.2825894861901199</c:v>
                </c:pt>
                <c:pt idx="4">
                  <c:v>4.385386695338231</c:v>
                </c:pt>
                <c:pt idx="5">
                  <c:v>4.4926573527857583</c:v>
                </c:pt>
                <c:pt idx="6">
                  <c:v>4.6045052975780116</c:v>
                </c:pt>
                <c:pt idx="7">
                  <c:v>4.7210343531021222</c:v>
                </c:pt>
                <c:pt idx="8">
                  <c:v>4.8423483237771361</c:v>
                </c:pt>
                <c:pt idx="9">
                  <c:v>4.968550992003272</c:v>
                </c:pt>
                <c:pt idx="10">
                  <c:v>5.0997461153673305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AE-49AC-AEE4-25B4458E9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123944"/>
        <c:axId val="342124272"/>
      </c:scatterChart>
      <c:valAx>
        <c:axId val="342123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42124272"/>
        <c:crosses val="autoZero"/>
        <c:crossBetween val="midCat"/>
      </c:valAx>
      <c:valAx>
        <c:axId val="34212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34212394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C8BEB-E58C-4C63-9983-98CFDCA4B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MÉTODO EULER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84DA3B-469D-44D3-82D5-B154D5E4C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324864"/>
            <a:ext cx="8676222" cy="1466335"/>
          </a:xfrm>
        </p:spPr>
        <p:txBody>
          <a:bodyPr/>
          <a:lstStyle/>
          <a:p>
            <a:r>
              <a:rPr lang="es-CO" dirty="0"/>
              <a:t>Por: Alix Ivonne Chaparro</a:t>
            </a:r>
          </a:p>
          <a:p>
            <a:r>
              <a:rPr lang="es-CO" dirty="0"/>
              <a:t>Juan castellanos Jerez</a:t>
            </a:r>
          </a:p>
        </p:txBody>
      </p:sp>
    </p:spTree>
    <p:extLst>
      <p:ext uri="{BB962C8B-B14F-4D97-AF65-F5344CB8AC3E}">
        <p14:creationId xmlns:p14="http://schemas.microsoft.com/office/powerpoint/2010/main" val="95577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2D882-F773-4FC9-B789-D28EE9AC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Expresiones a utilizar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DC348-B07C-4083-B244-9D0EDCC7B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3200" i="1">
                        <a:effectLst/>
                      </a:rPr>
                      <m:t>∆</m:t>
                    </m:r>
                    <m:r>
                      <a:rPr lang="es-CO" sz="3200" i="1">
                        <a:effectLst/>
                      </a:rPr>
                      <m:t>𝑥</m:t>
                    </m:r>
                    <m:r>
                      <a:rPr lang="es-CO" sz="3200" i="1">
                        <a:effectLst/>
                      </a:rPr>
                      <m:t>=</m:t>
                    </m:r>
                    <m:f>
                      <m:fPr>
                        <m:ctrlPr>
                          <a:rPr lang="es-CO" sz="3200" i="1">
                            <a:effectLst/>
                          </a:rPr>
                        </m:ctrlPr>
                      </m:fPr>
                      <m:num>
                        <m:r>
                          <a:rPr lang="es-CO" sz="3200" i="1">
                            <a:effectLst/>
                          </a:rPr>
                          <m:t>𝑏</m:t>
                        </m:r>
                        <m:r>
                          <a:rPr lang="es-CO" sz="3200" i="1">
                            <a:effectLst/>
                          </a:rPr>
                          <m:t>−</m:t>
                        </m:r>
                        <m:r>
                          <a:rPr lang="es-CO" sz="3200" i="1">
                            <a:effectLst/>
                          </a:rPr>
                          <m:t>𝑎</m:t>
                        </m:r>
                      </m:num>
                      <m:den>
                        <m:r>
                          <a:rPr lang="es-CO" sz="3200" i="1">
                            <a:effectLst/>
                          </a:rPr>
                          <m:t>𝑛</m:t>
                        </m:r>
                      </m:den>
                    </m:f>
                  </m:oMath>
                </a14:m>
                <a:endParaRPr lang="es-CO" sz="3200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>
                            <a:effectLst/>
                          </a:rPr>
                        </m:ctrlPr>
                      </m:sSubPr>
                      <m:e>
                        <m:r>
                          <a:rPr lang="es-CO" sz="3200" i="1">
                            <a:effectLst/>
                          </a:rPr>
                          <m:t>𝑥</m:t>
                        </m:r>
                      </m:e>
                      <m:sub>
                        <m:r>
                          <a:rPr lang="es-CO" sz="3200" i="1">
                            <a:effectLst/>
                          </a:rPr>
                          <m:t>𝑛</m:t>
                        </m:r>
                      </m:sub>
                    </m:sSub>
                    <m:r>
                      <a:rPr lang="es-CO" sz="3200" i="1">
                        <a:effectLst/>
                      </a:rPr>
                      <m:t>=</m:t>
                    </m:r>
                    <m:r>
                      <a:rPr lang="es-CO" sz="3200" i="1">
                        <a:effectLst/>
                      </a:rPr>
                      <m:t>𝑎</m:t>
                    </m:r>
                    <m:r>
                      <a:rPr lang="es-CO" sz="3200" i="1">
                        <a:effectLst/>
                      </a:rPr>
                      <m:t>+</m:t>
                    </m:r>
                    <m:r>
                      <a:rPr lang="es-CO" sz="3200" i="1">
                        <a:effectLst/>
                      </a:rPr>
                      <m:t>𝑛</m:t>
                    </m:r>
                    <m:r>
                      <a:rPr lang="es-CO" sz="3200" i="1">
                        <a:effectLst/>
                      </a:rPr>
                      <m:t>∆</m:t>
                    </m:r>
                    <m:r>
                      <a:rPr lang="es-CO" sz="3200" i="1">
                        <a:effectLst/>
                      </a:rPr>
                      <m:t>𝑥</m:t>
                    </m:r>
                  </m:oMath>
                </a14:m>
                <a:endParaRPr lang="es-CO" sz="3200" dirty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200" i="1">
                            <a:effectLst/>
                          </a:rPr>
                        </m:ctrlPr>
                      </m:sSubPr>
                      <m:e>
                        <m:r>
                          <a:rPr lang="es-CO" sz="3200" i="1">
                            <a:effectLst/>
                          </a:rPr>
                          <m:t>𝑦</m:t>
                        </m:r>
                      </m:e>
                      <m:sub>
                        <m:r>
                          <a:rPr lang="es-CO" sz="3200" i="1">
                            <a:effectLst/>
                          </a:rPr>
                          <m:t>𝑛</m:t>
                        </m:r>
                      </m:sub>
                    </m:sSub>
                    <m:r>
                      <a:rPr lang="es-CO" sz="3200" i="1">
                        <a:effectLst/>
                      </a:rPr>
                      <m:t>=</m:t>
                    </m:r>
                    <m:sSub>
                      <m:sSubPr>
                        <m:ctrlPr>
                          <a:rPr lang="es-CO" sz="3200" i="1">
                            <a:effectLst/>
                          </a:rPr>
                        </m:ctrlPr>
                      </m:sSubPr>
                      <m:e>
                        <m:r>
                          <a:rPr lang="es-CO" sz="3200" i="1">
                            <a:effectLst/>
                          </a:rPr>
                          <m:t>𝑦</m:t>
                        </m:r>
                      </m:e>
                      <m:sub>
                        <m:r>
                          <a:rPr lang="es-CO" sz="3200" i="1">
                            <a:effectLst/>
                          </a:rPr>
                          <m:t>𝑛</m:t>
                        </m:r>
                        <m:r>
                          <a:rPr lang="es-CO" sz="3200" i="1">
                            <a:effectLst/>
                          </a:rPr>
                          <m:t>−1</m:t>
                        </m:r>
                      </m:sub>
                    </m:sSub>
                    <m:r>
                      <a:rPr lang="es-CO" sz="3200" i="1">
                        <a:effectLst/>
                      </a:rPr>
                      <m:t>+∆</m:t>
                    </m:r>
                    <m:r>
                      <a:rPr lang="es-CO" sz="3200" i="1">
                        <a:effectLst/>
                      </a:rPr>
                      <m:t>𝑥𝑓</m:t>
                    </m:r>
                    <m:r>
                      <a:rPr lang="es-CO" sz="3200" i="1">
                        <a:effectLst/>
                      </a:rPr>
                      <m:t>(</m:t>
                    </m:r>
                    <m:sSub>
                      <m:sSubPr>
                        <m:ctrlPr>
                          <a:rPr lang="es-CO" sz="3200" i="1">
                            <a:effectLst/>
                          </a:rPr>
                        </m:ctrlPr>
                      </m:sSubPr>
                      <m:e>
                        <m:r>
                          <a:rPr lang="es-CO" sz="3200" i="1">
                            <a:effectLst/>
                          </a:rPr>
                          <m:t>𝑥</m:t>
                        </m:r>
                      </m:e>
                      <m:sub>
                        <m:r>
                          <a:rPr lang="es-CO" sz="3200" i="1">
                            <a:effectLst/>
                          </a:rPr>
                          <m:t>𝑛</m:t>
                        </m:r>
                        <m:r>
                          <a:rPr lang="es-CO" sz="3200" i="1">
                            <a:effectLst/>
                          </a:rPr>
                          <m:t>−1</m:t>
                        </m:r>
                      </m:sub>
                    </m:sSub>
                    <m:r>
                      <a:rPr lang="es-CO" sz="3200" i="1">
                        <a:effectLst/>
                      </a:rPr>
                      <m:t>,</m:t>
                    </m:r>
                    <m:sSub>
                      <m:sSubPr>
                        <m:ctrlPr>
                          <a:rPr lang="es-CO" sz="3200" i="1">
                            <a:effectLst/>
                          </a:rPr>
                        </m:ctrlPr>
                      </m:sSubPr>
                      <m:e>
                        <m:r>
                          <a:rPr lang="es-CO" sz="3200" i="1">
                            <a:effectLst/>
                          </a:rPr>
                          <m:t>𝑦</m:t>
                        </m:r>
                      </m:e>
                      <m:sub>
                        <m:r>
                          <a:rPr lang="es-CO" sz="3200" i="1">
                            <a:effectLst/>
                          </a:rPr>
                          <m:t>𝑛</m:t>
                        </m:r>
                        <m:r>
                          <a:rPr lang="es-CO" sz="3200" i="1">
                            <a:effectLst/>
                          </a:rPr>
                          <m:t>−1</m:t>
                        </m:r>
                      </m:sub>
                    </m:sSub>
                    <m:r>
                      <a:rPr lang="es-CO" sz="3200" i="1">
                        <a:effectLst/>
                      </a:rPr>
                      <m:t>)</m:t>
                    </m:r>
                  </m:oMath>
                </a14:m>
                <a:endParaRPr lang="es-CO" sz="3200" dirty="0">
                  <a:effectLst/>
                </a:endParaRP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DC348-B07C-4083-B244-9D0EDCC7B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70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D9BBD-1C31-49AB-BA2A-85905CDE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Aplicación formula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33C607-FFE2-4CD6-9B4A-5CB65BD84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>
                          <a:effectLst/>
                        </a:rPr>
                        <m:t>∆</m:t>
                      </m:r>
                      <m:r>
                        <a:rPr lang="es-CO" sz="3200" i="1">
                          <a:effectLst/>
                        </a:rPr>
                        <m:t>𝑥</m:t>
                      </m:r>
                      <m:r>
                        <a:rPr lang="es-CO" sz="3200" i="1">
                          <a:effectLst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effectLst/>
                            </a:rPr>
                          </m:ctrlPr>
                        </m:fPr>
                        <m:num>
                          <m:r>
                            <a:rPr lang="es-CO" sz="3200" i="1">
                              <a:effectLst/>
                            </a:rPr>
                            <m:t>𝑏</m:t>
                          </m:r>
                          <m:r>
                            <a:rPr lang="es-CO" sz="3200" i="1">
                              <a:effectLst/>
                            </a:rPr>
                            <m:t>−</m:t>
                          </m:r>
                          <m:r>
                            <a:rPr lang="es-CO" sz="3200" i="1">
                              <a:effectLst/>
                            </a:rPr>
                            <m:t>𝑎</m:t>
                          </m:r>
                        </m:num>
                        <m:den>
                          <m:r>
                            <a:rPr lang="es-CO" sz="3200" i="1">
                              <a:effectLst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CO" sz="320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>
                          <a:effectLst/>
                        </a:rPr>
                        <m:t>∆</m:t>
                      </m:r>
                      <m:r>
                        <a:rPr lang="es-CO" sz="3200" i="1">
                          <a:effectLst/>
                        </a:rPr>
                        <m:t>𝑥</m:t>
                      </m:r>
                      <m:r>
                        <a:rPr lang="es-CO" sz="3200" i="1">
                          <a:effectLst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effectLst/>
                            </a:rPr>
                          </m:ctrlPr>
                        </m:fPr>
                        <m:num>
                          <m:r>
                            <a:rPr lang="es-CO" sz="3200" i="1">
                              <a:effectLst/>
                            </a:rPr>
                            <m:t>2,5−2</m:t>
                          </m:r>
                        </m:num>
                        <m:den>
                          <m:r>
                            <a:rPr lang="es-CO" sz="3200" i="1">
                              <a:effectLst/>
                            </a:rPr>
                            <m:t>10</m:t>
                          </m:r>
                        </m:den>
                      </m:f>
                      <m:r>
                        <a:rPr lang="es-CO" sz="3200" i="1">
                          <a:effectLst/>
                        </a:rPr>
                        <m:t>=0.05</m:t>
                      </m:r>
                    </m:oMath>
                  </m:oMathPara>
                </a14:m>
                <a:endParaRPr lang="es-CO" sz="3200" dirty="0">
                  <a:effectLst/>
                </a:endParaRP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F33C607-FFE2-4CD6-9B4A-5CB65BD84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49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DA043A6-896F-48DC-95F8-8F1720AD59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5043"/>
                <a:ext cx="9905998" cy="1905000"/>
              </a:xfrm>
            </p:spPr>
            <p:txBody>
              <a:bodyPr/>
              <a:lstStyle/>
              <a:p>
                <a:pPr algn="ctr"/>
                <a:r>
                  <a:rPr lang="es-CO" dirty="0">
                    <a:effectLst/>
                  </a:rPr>
                  <a:t>Aplicación segunda formula:</a:t>
                </a:r>
                <a:br>
                  <a:rPr lang="es-CO" dirty="0">
                    <a:effectLst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effectLst/>
                            </a:rPr>
                          </m:ctrlPr>
                        </m:sSubPr>
                        <m:e>
                          <m:r>
                            <a:rPr lang="es-CO" i="1">
                              <a:effectLst/>
                            </a:rPr>
                            <m:t>𝑥</m:t>
                          </m:r>
                        </m:e>
                        <m:sub>
                          <m:r>
                            <a:rPr lang="es-CO" i="1">
                              <a:effectLst/>
                            </a:rPr>
                            <m:t>𝑛</m:t>
                          </m:r>
                        </m:sub>
                      </m:sSub>
                      <m:r>
                        <a:rPr lang="es-CO" i="1">
                          <a:effectLst/>
                        </a:rPr>
                        <m:t>=</m:t>
                      </m:r>
                      <m:r>
                        <a:rPr lang="es-CO" i="1">
                          <a:effectLst/>
                        </a:rPr>
                        <m:t>𝑎</m:t>
                      </m:r>
                      <m:r>
                        <a:rPr lang="es-CO" i="1">
                          <a:effectLst/>
                        </a:rPr>
                        <m:t>+</m:t>
                      </m:r>
                      <m:r>
                        <a:rPr lang="es-CO" i="1">
                          <a:effectLst/>
                        </a:rPr>
                        <m:t>𝑛</m:t>
                      </m:r>
                      <m:r>
                        <a:rPr lang="es-CO" i="1">
                          <a:effectLst/>
                        </a:rPr>
                        <m:t>∆</m:t>
                      </m:r>
                      <m:r>
                        <a:rPr lang="es-CO" i="1">
                          <a:effectLst/>
                        </a:rPr>
                        <m:t>𝑥</m:t>
                      </m:r>
                    </m:oMath>
                  </m:oMathPara>
                </a14:m>
                <a:br>
                  <a:rPr lang="es-CO" dirty="0">
                    <a:effectLst/>
                  </a:rPr>
                </a:br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DA043A6-896F-48DC-95F8-8F1720AD5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5043"/>
                <a:ext cx="9905998" cy="190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E65790-5FEA-4785-8CBA-9320B6095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7758" y="1844874"/>
            <a:ext cx="6146386" cy="48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DFC5693-1B3F-424A-831D-3D369A123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46" y="967409"/>
            <a:ext cx="11790908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A640-21DE-4F94-9523-C680659D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Respuesta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F9120E-48B0-43E8-8493-E6C4A1466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385" y="3429000"/>
            <a:ext cx="2676525" cy="1057275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78BD36B-B0F3-4675-A55A-4CB5698F3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191212"/>
              </p:ext>
            </p:extLst>
          </p:nvPr>
        </p:nvGraphicFramePr>
        <p:xfrm>
          <a:off x="4837043" y="2756452"/>
          <a:ext cx="6546574" cy="349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151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4869A-D242-4A4E-A619-9A128039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3: propuesto para los estudiantes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424BD-D97E-4C5F-AA64-A36BB734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effectLst/>
              </a:rPr>
              <a:t>Tenemos un tanque con un diámetro de 2 metros, una altura de 4 metros, se vacía por una tubería de 0.05 metros, cuando el tanque está lleno tiene una altura de 4 metros y cuando se abre la tubería se empieza a vaciar. Determine la altura que tendrá el líquido a los 200 segundos y ¿en cuanto tiempo estará el tanque vacío?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5A9945-0F6C-4005-AA91-020AFFDE0D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4293" y="4060246"/>
            <a:ext cx="3695065" cy="25806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A70425-ED8E-41D0-A951-D25A634DC8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9824" y="4816503"/>
            <a:ext cx="1945640" cy="9994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D8B524-84C3-4FC1-8385-0297ABE81A20}"/>
              </a:ext>
            </a:extLst>
          </p:cNvPr>
          <p:cNvPicPr/>
          <p:nvPr/>
        </p:nvPicPr>
        <p:blipFill rotWithShape="1">
          <a:blip r:embed="rId4"/>
          <a:srcRect l="59524" t="65633" r="19316" b="3115"/>
          <a:stretch/>
        </p:blipFill>
        <p:spPr>
          <a:xfrm>
            <a:off x="8879425" y="4343401"/>
            <a:ext cx="1880870" cy="15684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F25BCD-BFBF-4D85-A2BD-6A2429F1EFDE}"/>
              </a:ext>
            </a:extLst>
          </p:cNvPr>
          <p:cNvSpPr txBox="1"/>
          <p:nvPr/>
        </p:nvSpPr>
        <p:spPr>
          <a:xfrm>
            <a:off x="9342782" y="6030602"/>
            <a:ext cx="18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Tanque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14E061-FEFB-41B0-B075-FE6FF339EBD9}"/>
              </a:ext>
            </a:extLst>
          </p:cNvPr>
          <p:cNvSpPr txBox="1"/>
          <p:nvPr/>
        </p:nvSpPr>
        <p:spPr>
          <a:xfrm>
            <a:off x="6438968" y="6030602"/>
            <a:ext cx="124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Tubo</a:t>
            </a:r>
          </a:p>
        </p:txBody>
      </p:sp>
    </p:spTree>
    <p:extLst>
      <p:ext uri="{BB962C8B-B14F-4D97-AF65-F5344CB8AC3E}">
        <p14:creationId xmlns:p14="http://schemas.microsoft.com/office/powerpoint/2010/main" val="369052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E21DE-761E-4971-B41E-C67265B8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715396"/>
            <a:ext cx="9905998" cy="1056503"/>
          </a:xfrm>
        </p:spPr>
        <p:txBody>
          <a:bodyPr/>
          <a:lstStyle/>
          <a:p>
            <a:r>
              <a:rPr lang="es-CO" dirty="0"/>
              <a:t>A continuación APLICATIVO en Python…</a:t>
            </a:r>
          </a:p>
        </p:txBody>
      </p:sp>
    </p:spTree>
    <p:extLst>
      <p:ext uri="{BB962C8B-B14F-4D97-AF65-F5344CB8AC3E}">
        <p14:creationId xmlns:p14="http://schemas.microsoft.com/office/powerpoint/2010/main" val="304779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7FC7B-C2F2-4B6F-9269-0A0BB390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 en 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5D3D6E1-91A9-44DB-BA61-85F6F7E5A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s-CO" sz="3200" dirty="0">
                    <a:effectLst/>
                  </a:rPr>
                  <a:t>y’=cos(2x)+sin(3x), x ϵ [0,1], y(0)=1</a:t>
                </a:r>
              </a:p>
              <a:p>
                <a:pPr marL="0" indent="0" algn="ctr">
                  <a:buNone/>
                </a:pPr>
                <a:r>
                  <a:rPr lang="es-CO" sz="3200" b="1" dirty="0">
                    <a:effectLst/>
                  </a:rPr>
                  <a:t>Solución Exacta:</a:t>
                </a:r>
              </a:p>
              <a:p>
                <a:pPr marL="0" indent="0" algn="ctr">
                  <a:buNone/>
                </a:pPr>
                <a:r>
                  <a:rPr lang="es-CO" sz="3200" dirty="0">
                    <a:effectLst/>
                  </a:rPr>
                  <a:t>y(x)=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200" i="1">
                            <a:effectLst/>
                          </a:rPr>
                        </m:ctrlPr>
                      </m:fPr>
                      <m:num>
                        <m:r>
                          <a:rPr lang="es-CO" sz="3200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es-CO" sz="3200" i="1">
                            <a:effectLst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s-CO" sz="32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 sz="3200">
                            <a:effectLst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s-CO" sz="32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s-CO" sz="3200" i="1">
                                <a:effectLst/>
                              </a:rPr>
                              <m:t>2</m:t>
                            </m:r>
                            <m:r>
                              <a:rPr lang="es-CO" sz="3200" i="1">
                                <a:effectLst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s-CO" sz="3200" i="1">
                        <a:effectLst/>
                      </a:rPr>
                      <m:t>− </m:t>
                    </m:r>
                    <m:f>
                      <m:fPr>
                        <m:ctrlPr>
                          <a:rPr lang="es-CO" sz="3200" i="1">
                            <a:effectLst/>
                          </a:rPr>
                        </m:ctrlPr>
                      </m:fPr>
                      <m:num>
                        <m:r>
                          <a:rPr lang="es-CO" sz="3200" i="1">
                            <a:effectLst/>
                          </a:rPr>
                          <m:t>1</m:t>
                        </m:r>
                      </m:num>
                      <m:den>
                        <m:r>
                          <a:rPr lang="es-CO" sz="3200" i="1">
                            <a:effectLst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s-CO" sz="32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O" sz="3200">
                            <a:effectLst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CO" sz="32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s-CO" sz="3200" i="1">
                                <a:effectLst/>
                              </a:rPr>
                              <m:t>3</m:t>
                            </m:r>
                            <m:r>
                              <a:rPr lang="es-CO" sz="3200" i="1">
                                <a:effectLst/>
                              </a:rPr>
                              <m:t>𝑥</m:t>
                            </m:r>
                          </m:e>
                        </m:d>
                        <m:r>
                          <a:rPr lang="es-CO" sz="3200" i="1">
                            <a:effectLst/>
                          </a:rPr>
                          <m:t>+</m:t>
                        </m:r>
                        <m:f>
                          <m:fPr>
                            <m:ctrlPr>
                              <a:rPr lang="es-CO" sz="3200" i="1">
                                <a:effectLst/>
                              </a:rPr>
                            </m:ctrlPr>
                          </m:fPr>
                          <m:num>
                            <m:r>
                              <a:rPr lang="es-CO" sz="3200" i="1">
                                <a:effectLst/>
                              </a:rPr>
                              <m:t>4</m:t>
                            </m:r>
                          </m:num>
                          <m:den>
                            <m:r>
                              <a:rPr lang="es-CO" sz="3200" i="1">
                                <a:effectLst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s-CO" sz="3200" dirty="0">
                  <a:effectLst/>
                </a:endParaRP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5D3D6E1-91A9-44DB-BA61-85F6F7E5A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07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33A89-22A4-435B-88D9-9DA79150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27" y="139148"/>
            <a:ext cx="9470402" cy="636104"/>
          </a:xfrm>
        </p:spPr>
        <p:txBody>
          <a:bodyPr/>
          <a:lstStyle/>
          <a:p>
            <a:pPr algn="ctr"/>
            <a:r>
              <a:rPr lang="es-CO" b="1" cap="none" dirty="0" err="1">
                <a:effectLst/>
              </a:rPr>
              <a:t>Euler_Pvi.m</a:t>
            </a:r>
            <a:endParaRPr lang="es-CO" cap="non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B0B41-D6DA-41F0-A523-DCE98AB71ACC}"/>
              </a:ext>
            </a:extLst>
          </p:cNvPr>
          <p:cNvPicPr/>
          <p:nvPr/>
        </p:nvPicPr>
        <p:blipFill rotWithShape="1">
          <a:blip r:embed="rId2"/>
          <a:srcRect b="6505"/>
          <a:stretch/>
        </p:blipFill>
        <p:spPr bwMode="auto">
          <a:xfrm>
            <a:off x="1245704" y="901149"/>
            <a:ext cx="9801708" cy="5817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15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EE8DC-71DE-48D4-8B66-251D398A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2" y="192158"/>
            <a:ext cx="9905998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cap="none" dirty="0" err="1">
                <a:effectLst/>
              </a:rPr>
              <a:t>funcion_ejemplo.m</a:t>
            </a:r>
            <a:br>
              <a:rPr lang="es-CO" dirty="0">
                <a:effectLst/>
              </a:rPr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22B9A6A-5588-4892-8D5C-A0C50CD78AC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5564"/>
          <a:stretch/>
        </p:blipFill>
        <p:spPr bwMode="auto">
          <a:xfrm>
            <a:off x="887895" y="828263"/>
            <a:ext cx="10800521" cy="583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7732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D9FD1-77EA-4D61-939E-BCDF2211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29265"/>
          </a:xfrm>
        </p:spPr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B37B2-1EBE-47A0-B1B1-CC92F224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4217"/>
            <a:ext cx="9905998" cy="3566984"/>
          </a:xfrm>
        </p:spPr>
        <p:txBody>
          <a:bodyPr/>
          <a:lstStyle/>
          <a:p>
            <a:r>
              <a:rPr lang="es-MX" dirty="0"/>
              <a:t>En la actualidad se ha visto el gran aporte y desarrollo de las matemáticas en más de un campo donde se producen nuevas ideas y conocimientos, siendo entonces el estudio de las matemáticas y los cálculos esencial para que el ser humano comprenda y entienda el funcionamiento del mundo en cual está viviendo.</a:t>
            </a:r>
          </a:p>
          <a:p>
            <a:r>
              <a:rPr lang="es-MX" dirty="0"/>
              <a:t> Con el presente proyecto se busca demostrar y comprobar la gran funcionalidad del método Euler, siendo este un procedimiento que soluciona ecuaciones diferenciales de primer orden con referencia a un valor proporcionado.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41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57AB0E-0756-4201-9181-DC3CCF49E666}"/>
              </a:ext>
            </a:extLst>
          </p:cNvPr>
          <p:cNvPicPr/>
          <p:nvPr/>
        </p:nvPicPr>
        <p:blipFill rotWithShape="1">
          <a:blip r:embed="rId2"/>
          <a:srcRect b="6191"/>
          <a:stretch/>
        </p:blipFill>
        <p:spPr bwMode="auto">
          <a:xfrm>
            <a:off x="834887" y="215347"/>
            <a:ext cx="10522226" cy="6427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678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5C7297-3709-41BA-9A67-64D276F118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1234" y="2623931"/>
            <a:ext cx="9329531" cy="18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5F6033-5A49-48ED-B72F-BA50367B2F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851" y="1020417"/>
            <a:ext cx="11025809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63FF8CF-EACF-463F-980F-18BE30811C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3913" y="704642"/>
            <a:ext cx="4051438" cy="1442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D14C7EE-3A77-4BD2-8BB5-E4417DE29707}"/>
              </a:ext>
            </a:extLst>
          </p:cNvPr>
          <p:cNvPicPr/>
          <p:nvPr/>
        </p:nvPicPr>
        <p:blipFill rotWithShape="1">
          <a:blip r:embed="rId3"/>
          <a:srcRect l="886"/>
          <a:stretch/>
        </p:blipFill>
        <p:spPr bwMode="auto">
          <a:xfrm>
            <a:off x="5408335" y="1832320"/>
            <a:ext cx="5324475" cy="4810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E24E8C-86E8-49B2-AA3F-16C76E2719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2696" y="980660"/>
            <a:ext cx="6692348" cy="9409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F8A0F5-CFAD-47DC-B8DA-E4248C144C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2696" y="2486300"/>
            <a:ext cx="7023652" cy="9409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3C50AE-1A95-4A15-82A2-F06ED85B550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92696" y="3991939"/>
            <a:ext cx="2597426" cy="12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2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D88A0E5-2B82-4DC3-AFFC-150FFD7404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3193" y="646871"/>
            <a:ext cx="6408876" cy="55642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23C5EA-AEA2-4D87-942A-E3AF92305DF6}"/>
              </a:ext>
            </a:extLst>
          </p:cNvPr>
          <p:cNvSpPr txBox="1"/>
          <p:nvPr/>
        </p:nvSpPr>
        <p:spPr>
          <a:xfrm>
            <a:off x="1033670" y="1298713"/>
            <a:ext cx="3260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FF0000"/>
                </a:solidFill>
              </a:rPr>
              <a:t>Aproximada</a:t>
            </a:r>
          </a:p>
          <a:p>
            <a:r>
              <a:rPr lang="es-CO" sz="3600" b="1" dirty="0">
                <a:solidFill>
                  <a:srgbClr val="0070C0"/>
                </a:solidFill>
              </a:rPr>
              <a:t>Exacta</a:t>
            </a:r>
          </a:p>
        </p:txBody>
      </p:sp>
    </p:spTree>
    <p:extLst>
      <p:ext uri="{BB962C8B-B14F-4D97-AF65-F5344CB8AC3E}">
        <p14:creationId xmlns:p14="http://schemas.microsoft.com/office/powerpoint/2010/main" val="100714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082D-F9B5-4845-A068-7C3E8EF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DEC75-5C41-4EB5-B9E7-6AE176B9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CO" dirty="0">
                <a:effectLst/>
              </a:rPr>
              <a:t>Se comprobó que el método de Euler soluciona ecuaciones diferenciales de primer orden a partir del valor que se le otorgo.</a:t>
            </a:r>
          </a:p>
          <a:p>
            <a:pPr lvl="0"/>
            <a:r>
              <a:rPr lang="es-CO" dirty="0">
                <a:effectLst/>
              </a:rPr>
              <a:t>Aprendimos como pasar de hacer cálculos y solucionar ecuaciones diferenciales en el cuaderno, a crear un programa en Python y Matlab para solucionar estas mismas.</a:t>
            </a:r>
          </a:p>
          <a:p>
            <a:pPr lvl="0"/>
            <a:r>
              <a:rPr lang="es-CO" dirty="0">
                <a:effectLst/>
              </a:rPr>
              <a:t>Se creo un documento enriquecedor para los conocimientos de todo el Público.</a:t>
            </a:r>
          </a:p>
          <a:p>
            <a:pPr lvl="0"/>
            <a:r>
              <a:rPr lang="es-CO" dirty="0">
                <a:effectLst/>
              </a:rPr>
              <a:t>Se logro adquirir y practicar más conocimientos respecto a la programación, solución matemática de ecuaciones, solución de problemas de la ingeniera y de la vida cotidiana.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4408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BC21-C14F-4BA9-A817-071DC0CC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Referencias </a:t>
            </a:r>
            <a:r>
              <a:rPr lang="es-CO" dirty="0" err="1"/>
              <a:t>bibliograficas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1E083-C31B-4593-8E1E-6DA32FC2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s-CO" sz="2600" dirty="0">
                <a:effectLst/>
              </a:rPr>
              <a:t>Nieves Hurtado, A. (2015). Métodos numéricos: aplicados a la ingeniería. México D.F, </a:t>
            </a:r>
            <a:r>
              <a:rPr lang="es-CO" sz="2600" dirty="0" err="1">
                <a:effectLst/>
              </a:rPr>
              <a:t>Mexico</a:t>
            </a:r>
            <a:r>
              <a:rPr lang="es-CO" sz="2600" dirty="0">
                <a:effectLst/>
              </a:rPr>
              <a:t>: Grupo Editorial Patria. Recuperado de https://elibro.net/es/ereader/usta/39455?page=556.</a:t>
            </a:r>
          </a:p>
          <a:p>
            <a:pPr lvl="0"/>
            <a:r>
              <a:rPr lang="es-CO" sz="2600" dirty="0">
                <a:effectLst/>
              </a:rPr>
              <a:t>Alejandro Martínez Anguiano. (2017, 12 noviembre). Método de Euler [Vídeo]. YouTube. https://www.youtube.com/watch?v=V6wLYLvqZ84&amp;ab_channel=AlejandroMartinezAnguiano</a:t>
            </a:r>
          </a:p>
          <a:p>
            <a:pPr lvl="0"/>
            <a:r>
              <a:rPr lang="es-CO" sz="2600" dirty="0" err="1">
                <a:effectLst/>
              </a:rPr>
              <a:t>cctmexico</a:t>
            </a:r>
            <a:r>
              <a:rPr lang="es-CO" sz="2600" dirty="0">
                <a:effectLst/>
              </a:rPr>
              <a:t>. (2020, 22 abril). </a:t>
            </a:r>
            <a:r>
              <a:rPr lang="es-CO" sz="2600" i="1" dirty="0">
                <a:effectLst/>
              </a:rPr>
              <a:t>Método de Euler | Ecuaciones Diferenciales |Métodos Numéricos | Parte 1</a:t>
            </a:r>
            <a:r>
              <a:rPr lang="es-CO" sz="2600" dirty="0">
                <a:effectLst/>
              </a:rPr>
              <a:t> [Vídeo]. YouTube. https://www.youtube.com/watch?v=PXdjSYPYLZ4&amp;t=763s&amp;ab_channel=cctmexico</a:t>
            </a:r>
          </a:p>
          <a:p>
            <a:pPr lvl="0"/>
            <a:r>
              <a:rPr lang="es-CO" sz="2600" dirty="0" err="1">
                <a:effectLst/>
              </a:rPr>
              <a:t>cctmexico</a:t>
            </a:r>
            <a:r>
              <a:rPr lang="es-CO" sz="2600" dirty="0">
                <a:effectLst/>
              </a:rPr>
              <a:t>. (2020, 24 abril). </a:t>
            </a:r>
            <a:r>
              <a:rPr lang="es-CO" sz="2600" i="1" dirty="0">
                <a:effectLst/>
              </a:rPr>
              <a:t>Aplicación del Método de Euler | Ecuaciones Diferenciales |Métodos Numéricos | Parte 2</a:t>
            </a:r>
            <a:r>
              <a:rPr lang="es-CO" sz="2600" dirty="0">
                <a:effectLst/>
              </a:rPr>
              <a:t> [Vídeo]. YouTube. https://www.youtube.com/watch?v=jy9guAqutIM&amp;ab_channel=cctmexico</a:t>
            </a:r>
          </a:p>
          <a:p>
            <a:pPr lvl="0"/>
            <a:r>
              <a:rPr lang="es-CO" sz="2600" dirty="0">
                <a:effectLst/>
              </a:rPr>
              <a:t>El arte de Enseñar. (2019, 12 abril). </a:t>
            </a:r>
            <a:r>
              <a:rPr lang="es-CO" sz="2600" i="1" dirty="0">
                <a:effectLst/>
              </a:rPr>
              <a:t>MÉTODO DE EULER EN MATLAB PARA ECUACIONES DIFERENCIALES ORDINARIAS (EDO) PASO A PASO</a:t>
            </a:r>
            <a:r>
              <a:rPr lang="es-CO" sz="2600" dirty="0">
                <a:effectLst/>
              </a:rPr>
              <a:t> [Vídeo]. YouTube. https://www.youtube.com/watch?v=F2SNUAkm8-k&amp;ab_channel=ElArtedeEnse%C3%B1ar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51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7C303-99AA-43A2-BD66-0FB510D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Antecedentes</a:t>
            </a:r>
          </a:p>
        </p:txBody>
      </p:sp>
      <p:pic>
        <p:nvPicPr>
          <p:cNvPr id="1028" name="Picture 4" descr="Método de Runge-Kutta">
            <a:extLst>
              <a:ext uri="{FF2B5EF4-FFF2-40B4-BE49-F238E27FC236}">
                <a16:creationId xmlns:a16="http://schemas.microsoft.com/office/drawing/2014/main" id="{3B11C3A3-E058-4702-AD2F-BA36B9A6C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136" y="2225906"/>
            <a:ext cx="5371728" cy="430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4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ABC9F-1523-4766-A569-51D0004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Justificación </a:t>
            </a:r>
          </a:p>
        </p:txBody>
      </p:sp>
      <p:pic>
        <p:nvPicPr>
          <p:cNvPr id="2050" name="Picture 2" descr="METODO DE EULER">
            <a:extLst>
              <a:ext uri="{FF2B5EF4-FFF2-40B4-BE49-F238E27FC236}">
                <a16:creationId xmlns:a16="http://schemas.microsoft.com/office/drawing/2014/main" id="{38DE7617-7366-4D8A-8907-7C4F0B50E9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13" y="2302275"/>
            <a:ext cx="6241774" cy="43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96A65-1636-4A97-B61F-BEB2CCC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57B76-F232-46EF-B2DE-3F991A21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>
              <a:effectLst/>
            </a:endParaRPr>
          </a:p>
          <a:p>
            <a:pPr lvl="0"/>
            <a:r>
              <a:rPr lang="es-CO" dirty="0">
                <a:effectLst/>
              </a:rPr>
              <a:t>Plantear un ejercicio, el cual contiene una ecuación diferencial y un valor esperado a verificar mediante el método de Euler.</a:t>
            </a:r>
          </a:p>
          <a:p>
            <a:pPr lvl="0"/>
            <a:r>
              <a:rPr lang="es-CO" dirty="0">
                <a:effectLst/>
              </a:rPr>
              <a:t>Programar en Python y Matlab el método Euler y demostrar su correcto funcionamiento lógico.</a:t>
            </a:r>
          </a:p>
          <a:p>
            <a:pPr lvl="0"/>
            <a:r>
              <a:rPr lang="es-CO" dirty="0">
                <a:effectLst/>
              </a:rPr>
              <a:t>Crear un documento pedagógico, donde se dé a conocer el trabajo realizado.</a:t>
            </a:r>
          </a:p>
          <a:p>
            <a:pPr lvl="0"/>
            <a:r>
              <a:rPr lang="es-CO" dirty="0">
                <a:effectLst/>
              </a:rPr>
              <a:t>Elaborar el método Euler en Excel, con graficas e iteraciones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57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2D3B0-1377-4146-8483-C4EA68E5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el método de Euler?</a:t>
            </a:r>
          </a:p>
        </p:txBody>
      </p:sp>
      <p:pic>
        <p:nvPicPr>
          <p:cNvPr id="3074" name="Picture 2" descr="El Interrogante (@ElinterroganteX) | Twitter">
            <a:extLst>
              <a:ext uri="{FF2B5EF4-FFF2-40B4-BE49-F238E27FC236}">
                <a16:creationId xmlns:a16="http://schemas.microsoft.com/office/drawing/2014/main" id="{56006208-DE7F-47E3-ADA6-B43688944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28003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4A978-E73B-4938-83E9-44A1CB19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7481"/>
          </a:xfrm>
        </p:spPr>
        <p:txBody>
          <a:bodyPr/>
          <a:lstStyle/>
          <a:p>
            <a:r>
              <a:rPr lang="es-CO" dirty="0"/>
              <a:t>IMPORTANCIA DEL MÉTODO EULER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F4590-C942-4812-8E69-DF16F343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7081"/>
            <a:ext cx="9905998" cy="4271319"/>
          </a:xfrm>
        </p:spPr>
        <p:txBody>
          <a:bodyPr/>
          <a:lstStyle/>
          <a:p>
            <a:r>
              <a:rPr lang="es-MX" dirty="0"/>
              <a:t>el método Euler que es base de métodos mucho más complejos, pero en si demasiado importante para solucionar ecuaciones diferenciales, entre ellas las ecuaciones diferenciales de primer orden a partir de iteraciones que empiezan de un valor que puede ser hallado o proporcionado como planteamiento del problema.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1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C2BF7-702C-40E4-9A83-7409981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35" y="164756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es-CO" dirty="0"/>
              <a:t>EJERCICIO #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04FE6-5B72-41F1-B8B8-FBDC725FA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35" y="1637273"/>
            <a:ext cx="10343076" cy="17917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/>
              <a:t>Hallar solución a la ecuación diferencial </a:t>
            </a:r>
            <a:r>
              <a:rPr lang="es-CO" dirty="0" err="1"/>
              <a:t>dy</a:t>
            </a:r>
            <a:r>
              <a:rPr lang="es-CO" dirty="0"/>
              <a:t>/</a:t>
            </a:r>
            <a:r>
              <a:rPr lang="es-CO" dirty="0" err="1"/>
              <a:t>dx</a:t>
            </a:r>
            <a:r>
              <a:rPr lang="es-CO" dirty="0"/>
              <a:t>=x-y+4, partiendo de los siguientes puntos dados.</a:t>
            </a:r>
          </a:p>
          <a:p>
            <a:pPr lvl="1"/>
            <a:r>
              <a:rPr lang="es-CO" dirty="0"/>
              <a:t>X0= 0</a:t>
            </a:r>
          </a:p>
          <a:p>
            <a:pPr lvl="1"/>
            <a:r>
              <a:rPr lang="es-CO" dirty="0"/>
              <a:t>Y0=2</a:t>
            </a:r>
          </a:p>
          <a:p>
            <a:pPr lvl="1"/>
            <a:r>
              <a:rPr lang="es-CO" dirty="0"/>
              <a:t>H=0,1</a:t>
            </a:r>
          </a:p>
          <a:p>
            <a:pPr lvl="1"/>
            <a:r>
              <a:rPr lang="es-CO" dirty="0"/>
              <a:t>XF=1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pPr marL="457200" lvl="1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F65727-14DF-46B2-A70D-0FA2F6FDB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8777"/>
            <a:ext cx="12192000" cy="43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078C3-E249-4C61-B5A4-D9B7958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Ejercicio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EC2A29-B9AA-4BAB-9716-DF2EEA85D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1148" y="2666999"/>
                <a:ext cx="10146263" cy="35814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CO" b="1" dirty="0">
                    <a:effectLst/>
                  </a:rPr>
                  <a:t>Problema</a:t>
                </a:r>
                <a:r>
                  <a:rPr lang="es-CO" dirty="0">
                    <a:effectLst/>
                  </a:rPr>
                  <a:t>: Emplear el método de Euler para resolver la ecuación diferencial: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>
                              <a:effectLst/>
                            </a:rPr>
                          </m:ctrlPr>
                        </m:fPr>
                        <m:num>
                          <m:r>
                            <a:rPr lang="es-CO" i="1">
                              <a:effectLst/>
                            </a:rPr>
                            <m:t>𝑑𝑦</m:t>
                          </m:r>
                        </m:num>
                        <m:den>
                          <m:r>
                            <a:rPr lang="es-CO" i="1">
                              <a:effectLst/>
                            </a:rPr>
                            <m:t>𝑑𝑥</m:t>
                          </m:r>
                        </m:den>
                      </m:f>
                      <m:r>
                        <a:rPr lang="es-CO" i="1">
                          <a:effectLst/>
                        </a:rPr>
                        <m:t>=0.1</m:t>
                      </m:r>
                      <m:rad>
                        <m:radPr>
                          <m:degHide m:val="on"/>
                          <m:ctrlPr>
                            <a:rPr lang="es-CO" i="1">
                              <a:effectLst/>
                            </a:rPr>
                          </m:ctrlPr>
                        </m:radPr>
                        <m:deg/>
                        <m:e>
                          <m:r>
                            <a:rPr lang="es-CO" i="1">
                              <a:effectLst/>
                            </a:rPr>
                            <m:t>𝑦</m:t>
                          </m:r>
                        </m:e>
                      </m:rad>
                      <m:r>
                        <a:rPr lang="es-CO" i="1">
                          <a:effectLst/>
                        </a:rPr>
                        <m:t>+0.4</m:t>
                      </m:r>
                      <m:sSup>
                        <m:sSupPr>
                          <m:ctrlPr>
                            <a:rPr lang="es-CO" i="1">
                              <a:effectLst/>
                            </a:rPr>
                          </m:ctrlPr>
                        </m:sSupPr>
                        <m:e>
                          <m:r>
                            <a:rPr lang="es-CO" i="1">
                              <a:effectLst/>
                            </a:rPr>
                            <m:t>𝑥</m:t>
                          </m:r>
                        </m:e>
                        <m:sup>
                          <m:r>
                            <a:rPr lang="es-CO" i="1">
                              <a:effectLst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>
                  <a:effectLst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effectLst/>
                      </a:rPr>
                      <m:t>𝑦</m:t>
                    </m:r>
                    <m:d>
                      <m:dPr>
                        <m:ctrlPr>
                          <a:rPr lang="es-CO" i="1">
                            <a:effectLst/>
                          </a:rPr>
                        </m:ctrlPr>
                      </m:dPr>
                      <m:e>
                        <m:r>
                          <a:rPr lang="es-CO" i="1">
                            <a:effectLst/>
                          </a:rPr>
                          <m:t>2</m:t>
                        </m:r>
                      </m:e>
                    </m:d>
                    <m:r>
                      <a:rPr lang="es-CO" i="1">
                        <a:effectLst/>
                      </a:rPr>
                      <m:t>=4</m:t>
                    </m:r>
                  </m:oMath>
                </a14:m>
                <a:r>
                  <a:rPr lang="es-CO" dirty="0">
                    <a:effectLst/>
                  </a:rPr>
                  <a:t> Condición inicial</a:t>
                </a:r>
              </a:p>
              <a:p>
                <a:pPr marL="0" indent="0">
                  <a:buNone/>
                </a:pPr>
                <a:r>
                  <a:rPr lang="es-CO" dirty="0">
                    <a:effectLst/>
                  </a:rPr>
                  <a:t>x=2, y=4</a:t>
                </a:r>
              </a:p>
              <a:p>
                <a:pPr marL="0" indent="0">
                  <a:buNone/>
                </a:pPr>
                <a:r>
                  <a:rPr lang="es-CO" dirty="0">
                    <a:effectLst/>
                  </a:rPr>
                  <a:t>Obtener una aproximación para y (2.5)</a:t>
                </a:r>
              </a:p>
              <a:p>
                <a:pPr marL="0" indent="0">
                  <a:buNone/>
                </a:pPr>
                <a:r>
                  <a:rPr lang="es-CO" dirty="0">
                    <a:effectLst/>
                  </a:rPr>
                  <a:t>x=2,5, y=?</a:t>
                </a:r>
              </a:p>
              <a:p>
                <a:pPr marL="0" indent="0">
                  <a:buNone/>
                </a:pPr>
                <a:r>
                  <a:rPr lang="es-CO" dirty="0">
                    <a:effectLst/>
                  </a:rPr>
                  <a:t>Incremento o espesor: </a:t>
                </a:r>
              </a:p>
              <a:p>
                <a:pPr marL="0" indent="0">
                  <a:buNone/>
                </a:pPr>
                <a:r>
                  <a:rPr lang="es-CO" dirty="0">
                    <a:effectLst/>
                  </a:rPr>
                  <a:t>n=10</a:t>
                </a:r>
              </a:p>
              <a:p>
                <a:pPr marL="0" indent="0">
                  <a:buNone/>
                </a:pPr>
                <a:endParaRPr lang="es-CO" dirty="0">
                  <a:effectLst/>
                </a:endParaRPr>
              </a:p>
              <a:p>
                <a:endParaRPr lang="es-CO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EC2A29-B9AA-4BAB-9716-DF2EEA85D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148" y="2666999"/>
                <a:ext cx="10146263" cy="3581401"/>
              </a:xfrm>
              <a:blipFill>
                <a:blip r:embed="rId2"/>
                <a:stretch>
                  <a:fillRect t="-57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737FA93-BF25-467C-825D-BF953D1A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99126"/>
              </p:ext>
            </p:extLst>
          </p:nvPr>
        </p:nvGraphicFramePr>
        <p:xfrm>
          <a:off x="7133919" y="4103778"/>
          <a:ext cx="3913492" cy="1289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075">
                  <a:extLst>
                    <a:ext uri="{9D8B030D-6E8A-4147-A177-3AD203B41FA5}">
                      <a16:colId xmlns:a16="http://schemas.microsoft.com/office/drawing/2014/main" val="2777781176"/>
                    </a:ext>
                  </a:extLst>
                </a:gridCol>
                <a:gridCol w="1382374">
                  <a:extLst>
                    <a:ext uri="{9D8B030D-6E8A-4147-A177-3AD203B41FA5}">
                      <a16:colId xmlns:a16="http://schemas.microsoft.com/office/drawing/2014/main" val="3686053077"/>
                    </a:ext>
                  </a:extLst>
                </a:gridCol>
                <a:gridCol w="1263043">
                  <a:extLst>
                    <a:ext uri="{9D8B030D-6E8A-4147-A177-3AD203B41FA5}">
                      <a16:colId xmlns:a16="http://schemas.microsoft.com/office/drawing/2014/main" val="528576484"/>
                    </a:ext>
                  </a:extLst>
                </a:gridCol>
              </a:tblGrid>
              <a:tr h="328183"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x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y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829315"/>
                  </a:ext>
                </a:extLst>
              </a:tr>
              <a:tr h="328328"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a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2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4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894625"/>
                  </a:ext>
                </a:extLst>
              </a:tr>
              <a:tr h="633344"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b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2,5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450215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?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0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7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154</TotalTime>
  <Words>652</Words>
  <Application>Microsoft Office PowerPoint</Application>
  <PresentationFormat>Panorámica</PresentationFormat>
  <Paragraphs>80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Malla</vt:lpstr>
      <vt:lpstr>MÉTODO EULER </vt:lpstr>
      <vt:lpstr>INTRODUCCIÓN</vt:lpstr>
      <vt:lpstr>Antecedentes</vt:lpstr>
      <vt:lpstr>Justificación </vt:lpstr>
      <vt:lpstr>Objetivos</vt:lpstr>
      <vt:lpstr>¿Qué es el método de Euler?</vt:lpstr>
      <vt:lpstr>IMPORTANCIA DEL MÉTODO EULER</vt:lpstr>
      <vt:lpstr>EJERCICIO # 1</vt:lpstr>
      <vt:lpstr>Ejercicio 2</vt:lpstr>
      <vt:lpstr>Expresiones a utilizar</vt:lpstr>
      <vt:lpstr>Aplicación formula 1</vt:lpstr>
      <vt:lpstr>Aplicación segunda formula: x_n=a+n∆x </vt:lpstr>
      <vt:lpstr>Presentación de PowerPoint</vt:lpstr>
      <vt:lpstr>Respuesta</vt:lpstr>
      <vt:lpstr>Ejercicio 3: propuesto para los estudiantes</vt:lpstr>
      <vt:lpstr>A continuación APLICATIVO en Python…</vt:lpstr>
      <vt:lpstr>Ejercicio en Matlab</vt:lpstr>
      <vt:lpstr>Euler_Pvi.m</vt:lpstr>
      <vt:lpstr>funcion_ejemplo.m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Referencias bibliograficas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EULER</dc:title>
  <dc:creator>juancastellanosj15@gmail.com</dc:creator>
  <cp:lastModifiedBy>LAURA SOFIA CHAPARRO VASQUEZ 6A</cp:lastModifiedBy>
  <cp:revision>28</cp:revision>
  <dcterms:created xsi:type="dcterms:W3CDTF">2020-11-04T20:02:34Z</dcterms:created>
  <dcterms:modified xsi:type="dcterms:W3CDTF">2020-11-04T22:43:07Z</dcterms:modified>
</cp:coreProperties>
</file>