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fdf04986b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8fdf04986b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fdf04986b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8fdf04986b_2_1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fdf04986b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8fdf04986b_2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df0498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fdf0498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f68b33f7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f68b33f7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f68b33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f68b33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fdf04986b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8fdf04986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fdf04986b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8fdf04986b_2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fdf04986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8fdf04986b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fdf04986b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8fdf04986b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fdf04986b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8fdf04986b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fdf04986b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8fdf04986b_2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df04986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8fdf04986b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fdf049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fdf049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4" type="body"/>
          </p:nvPr>
        </p:nvSpPr>
        <p:spPr>
          <a:xfrm>
            <a:off x="4645026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 rot="5400000">
            <a:off x="5463749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 rot="5400000">
            <a:off x="1272749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2C&amp;M.ai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7938" y="-108347"/>
            <a:ext cx="9159876" cy="52780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eb.stanford.edu/class/cs124/lec/naivebayes.pdf" TargetMode="External"/><Relationship Id="rId4" Type="http://schemas.openxmlformats.org/officeDocument/2006/relationships/hyperlink" Target="http://users.isr.ist.utl.pt/~wurmd/Livros/school/Bishop%20-%20Pattern%20Recognition%20And%20Machine%20Learning%20-%20Springer%20%202006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315975" y="456400"/>
            <a:ext cx="63822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/>
              <a:t>Bayesian Network &amp; Naive Bayes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315975" y="1184900"/>
            <a:ext cx="37365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Fabian Andres Rojas Garcia 67000277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Hugo Arturo Velásquez Albañil 6700305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75" y="1790100"/>
            <a:ext cx="59245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476300" y="3413900"/>
            <a:ext cx="368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image11.</a:t>
            </a:r>
            <a:r>
              <a:rPr lang="es" sz="1000"/>
              <a:t>Descriptive Table Problem</a:t>
            </a:r>
            <a:endParaRPr sz="1000"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300" y="3196625"/>
            <a:ext cx="141922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7148600" y="4065325"/>
            <a:ext cx="368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image12.class probability</a:t>
            </a:r>
            <a:endParaRPr sz="1000"/>
          </a:p>
        </p:txBody>
      </p:sp>
      <p:sp>
        <p:nvSpPr>
          <p:cNvPr id="202" name="Google Shape;202;p33"/>
          <p:cNvSpPr txBox="1"/>
          <p:nvPr/>
        </p:nvSpPr>
        <p:spPr>
          <a:xfrm>
            <a:off x="3349025" y="233175"/>
            <a:ext cx="3000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Problem data. [9]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50" y="1227725"/>
            <a:ext cx="4442300" cy="22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4"/>
          <p:cNvSpPr txBox="1"/>
          <p:nvPr/>
        </p:nvSpPr>
        <p:spPr>
          <a:xfrm>
            <a:off x="320850" y="3342575"/>
            <a:ext cx="368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image13.Probabilities of the words</a:t>
            </a:r>
            <a:endParaRPr sz="1000"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875" y="2059875"/>
            <a:ext cx="36576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5241025" y="4002975"/>
            <a:ext cx="368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image14.Probability of the class in document 5</a:t>
            </a:r>
            <a:endParaRPr sz="1000"/>
          </a:p>
        </p:txBody>
      </p:sp>
      <p:sp>
        <p:nvSpPr>
          <p:cNvPr id="211" name="Google Shape;211;p34"/>
          <p:cNvSpPr txBox="1"/>
          <p:nvPr/>
        </p:nvSpPr>
        <p:spPr>
          <a:xfrm>
            <a:off x="2746650" y="168450"/>
            <a:ext cx="39975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Outcome of problem. [10]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/>
        </p:nvSpPr>
        <p:spPr>
          <a:xfrm>
            <a:off x="3174200" y="297975"/>
            <a:ext cx="23190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Biography. [11]</a:t>
            </a:r>
            <a:endParaRPr sz="2500"/>
          </a:p>
        </p:txBody>
      </p:sp>
      <p:sp>
        <p:nvSpPr>
          <p:cNvPr id="217" name="Google Shape;217;p35"/>
          <p:cNvSpPr txBox="1"/>
          <p:nvPr/>
        </p:nvSpPr>
        <p:spPr>
          <a:xfrm>
            <a:off x="902850" y="136630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https://web.stanford.edu/class/cs124/lec/naivebayes.pdf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http://users.isr.ist.utl.pt/~wurmd/Livros/school/Bishop%20-%20Pattern%20Recognition%20And%20Machine%20Learning%20-%20Springer%20%202006.pdf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subTitle"/>
          </p:nvPr>
        </p:nvSpPr>
        <p:spPr>
          <a:xfrm>
            <a:off x="1254975" y="2137300"/>
            <a:ext cx="6400800" cy="64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s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/>
        </p:nvSpPr>
        <p:spPr>
          <a:xfrm>
            <a:off x="3174200" y="297975"/>
            <a:ext cx="23190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equations</a:t>
            </a:r>
            <a:r>
              <a:rPr lang="es" sz="2500"/>
              <a:t>. [12]</a:t>
            </a:r>
            <a:endParaRPr sz="2500"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25" y="1079350"/>
            <a:ext cx="5854151" cy="33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1806800" y="2769100"/>
            <a:ext cx="368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image15.Probability of the class in document 5</a:t>
            </a:r>
            <a:endParaRPr sz="1000"/>
          </a:p>
        </p:txBody>
      </p:sp>
      <p:sp>
        <p:nvSpPr>
          <p:cNvPr id="230" name="Google Shape;230;p37"/>
          <p:cNvSpPr txBox="1"/>
          <p:nvPr/>
        </p:nvSpPr>
        <p:spPr>
          <a:xfrm>
            <a:off x="2267975" y="4281850"/>
            <a:ext cx="368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image16.Probability of the class in document 5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2870850" y="354600"/>
            <a:ext cx="3760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2500"/>
              <a:t>Bayesian network. [1] 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810" y="1133850"/>
            <a:ext cx="3760725" cy="22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412675" y="3314800"/>
            <a:ext cx="4573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 1.Description of the Bayes Theorem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b="0" l="0" r="64346" t="0"/>
          <a:stretch/>
        </p:blipFill>
        <p:spPr>
          <a:xfrm>
            <a:off x="3159072" y="1250903"/>
            <a:ext cx="2515800" cy="132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826650" y="1499725"/>
            <a:ext cx="1975800" cy="9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B= state of a battery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(B = 1) = Charged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(B = 0) = Flat</a:t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5870625" y="1499725"/>
            <a:ext cx="2136000" cy="8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 = State of fuel tank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(F = 1) = Full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(F = 0) = Empty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3159074" y="3154650"/>
            <a:ext cx="2515800" cy="10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G=state of an electric fuel gauge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(G = 1) = Full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(G = 0) = Empty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2963325" y="2571750"/>
            <a:ext cx="2907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Image 2.</a:t>
            </a:r>
            <a:r>
              <a:rPr lang="es" sz="900">
                <a:solidFill>
                  <a:schemeClr val="dk1"/>
                </a:solidFill>
              </a:rPr>
              <a:t> three binary random variables relating to the fuel system on a car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2548750" y="375725"/>
            <a:ext cx="4210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Problem description. [2]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328" y="1590259"/>
            <a:ext cx="2120201" cy="5300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7"/>
          <p:cNvSpPr txBox="1"/>
          <p:nvPr/>
        </p:nvSpPr>
        <p:spPr>
          <a:xfrm>
            <a:off x="5132050" y="1590225"/>
            <a:ext cx="2120100" cy="53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p(B = 0) = 0.</a:t>
            </a:r>
            <a:r>
              <a:rPr lang="es" sz="1500"/>
              <a:t>1</a:t>
            </a: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531425" y="1812525"/>
            <a:ext cx="142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p(F = 0) = 0.1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601" y="2571750"/>
            <a:ext cx="3125100" cy="144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7"/>
          <p:cNvSpPr txBox="1"/>
          <p:nvPr/>
        </p:nvSpPr>
        <p:spPr>
          <a:xfrm>
            <a:off x="4805200" y="2571750"/>
            <a:ext cx="3125100" cy="144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 = 0| B = 1, F = 1) = 0.2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 = 0| B = 1, F = 0) = 0.8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 = 0| B = 0, F = 1) = 0.8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 = 0| B = 0, F = 0) = 0.9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1334450" y="2120300"/>
            <a:ext cx="218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Image3. Probability Battery charged and tank full</a:t>
            </a:r>
            <a:endParaRPr sz="1000"/>
          </a:p>
        </p:txBody>
      </p:sp>
      <p:sp>
        <p:nvSpPr>
          <p:cNvPr id="148" name="Google Shape;148;p27"/>
          <p:cNvSpPr txBox="1"/>
          <p:nvPr/>
        </p:nvSpPr>
        <p:spPr>
          <a:xfrm>
            <a:off x="1031375" y="3948775"/>
            <a:ext cx="263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Image4.  probabilities given the state of the fuel tank , battery and the fuel gauge</a:t>
            </a:r>
            <a:endParaRPr sz="1000"/>
          </a:p>
        </p:txBody>
      </p:sp>
      <p:sp>
        <p:nvSpPr>
          <p:cNvPr id="149" name="Google Shape;149;p27"/>
          <p:cNvSpPr txBox="1"/>
          <p:nvPr/>
        </p:nvSpPr>
        <p:spPr>
          <a:xfrm>
            <a:off x="2242650" y="217500"/>
            <a:ext cx="46587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Probabilities given by the problem. [3]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1463459" y="1849606"/>
            <a:ext cx="643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74125" y="847625"/>
            <a:ext cx="5502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case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we observe the fuel gauge and discover that it reads empty.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evaluate the posterior probability of the fuel tank being empty.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300" y="1751063"/>
            <a:ext cx="4690300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781450" y="2372800"/>
            <a:ext cx="73581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 = 0| B = 1, F = 1)P(B = 1)P(F = 1) = 0.2*0.9*0.9 = </a:t>
            </a:r>
            <a:r>
              <a:rPr lang="es" sz="2000" cap="smal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0.162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 = 0| B = 1, F = 0)</a:t>
            </a:r>
            <a:r>
              <a:rPr lang="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P(B = 1)P(F = 0)</a:t>
            </a: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0.8*0.9*0.1 = 0.072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P(G = 0| B = 0, F = 1)</a:t>
            </a:r>
            <a:r>
              <a:rPr lang="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P(B = 0)P(F = 1)</a:t>
            </a: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0.8*0.1*0.9 = 0.072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P(G = 0| B = 0, F = 0)</a:t>
            </a:r>
            <a:r>
              <a:rPr lang="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P(B = 0)P(F = 0)</a:t>
            </a: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0.9*0.1*0.1 = 9X10</a:t>
            </a:r>
            <a:r>
              <a:rPr baseline="30000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0.162+0.072+0.072+9X10</a:t>
            </a:r>
            <a:r>
              <a:rPr baseline="30000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  </a:t>
            </a: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0.315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604100" y="2096200"/>
            <a:ext cx="51564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Image5. we evaluated the denominator of Bayes' theorem</a:t>
            </a:r>
            <a:endParaRPr sz="1000"/>
          </a:p>
        </p:txBody>
      </p:sp>
      <p:sp>
        <p:nvSpPr>
          <p:cNvPr id="159" name="Google Shape;159;p28"/>
          <p:cNvSpPr txBox="1"/>
          <p:nvPr/>
        </p:nvSpPr>
        <p:spPr>
          <a:xfrm>
            <a:off x="3894550" y="197250"/>
            <a:ext cx="3339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Case #1</a:t>
            </a:r>
            <a:r>
              <a:rPr lang="es" sz="2500"/>
              <a:t>. [4]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1631" y="1346903"/>
            <a:ext cx="4620736" cy="69968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1392187" y="2736650"/>
            <a:ext cx="65421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G = 0| B = 0, F = 0) p(B) = 0.9 * 0.1 = 0.09</a:t>
            </a:r>
            <a:endParaRPr sz="2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 </a:t>
            </a:r>
            <a:r>
              <a:rPr b="0" i="0" lang="e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 G = 0| B = </a:t>
            </a:r>
            <a:r>
              <a:rPr lang="es" sz="2300"/>
              <a:t>1</a:t>
            </a:r>
            <a:r>
              <a:rPr b="0" i="0" lang="e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 = </a:t>
            </a:r>
            <a:r>
              <a:rPr lang="es" sz="2300"/>
              <a:t>0</a:t>
            </a:r>
            <a:r>
              <a:rPr b="0" i="0" lang="e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p(B) = 0.8 * 0.9 = 0.72</a:t>
            </a:r>
            <a:r>
              <a:rPr lang="es" sz="2300"/>
              <a:t>	</a:t>
            </a:r>
            <a:r>
              <a:rPr b="0" i="0" lang="e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0.09 + 0.72 = 0.81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2622975" y="1878575"/>
            <a:ext cx="368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image6. we evaluated the numerator of Bayes' theorem</a:t>
            </a:r>
            <a:endParaRPr sz="1000"/>
          </a:p>
        </p:txBody>
      </p:sp>
      <p:sp>
        <p:nvSpPr>
          <p:cNvPr id="167" name="Google Shape;167;p29"/>
          <p:cNvSpPr txBox="1"/>
          <p:nvPr/>
        </p:nvSpPr>
        <p:spPr>
          <a:xfrm>
            <a:off x="3061150" y="203550"/>
            <a:ext cx="3592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</a:t>
            </a:r>
            <a:r>
              <a:rPr lang="es" sz="2500"/>
              <a:t>ase P</a:t>
            </a:r>
            <a:r>
              <a:rPr lang="es" sz="2500"/>
              <a:t>rocess</a:t>
            </a:r>
            <a:r>
              <a:rPr lang="es" sz="2500"/>
              <a:t> #1.</a:t>
            </a:r>
            <a:r>
              <a:rPr lang="es" sz="2500"/>
              <a:t>[5]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949" y="1313551"/>
            <a:ext cx="5536000" cy="8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233500" y="2772575"/>
            <a:ext cx="4677000" cy="856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8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1575700" y="2040575"/>
            <a:ext cx="4578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image7.</a:t>
            </a:r>
            <a:r>
              <a:rPr lang="es" sz="1000"/>
              <a:t>posteriori result of theorem bayes</a:t>
            </a:r>
            <a:endParaRPr sz="1000"/>
          </a:p>
        </p:txBody>
      </p:sp>
      <p:sp>
        <p:nvSpPr>
          <p:cNvPr id="175" name="Google Shape;175;p30"/>
          <p:cNvSpPr txBox="1"/>
          <p:nvPr/>
        </p:nvSpPr>
        <p:spPr>
          <a:xfrm>
            <a:off x="2977950" y="208600"/>
            <a:ext cx="3707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Outcome of case #1. [6]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222" y="1837119"/>
            <a:ext cx="6249855" cy="84819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1782568" y="3078629"/>
            <a:ext cx="5619900" cy="84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8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433475" y="763725"/>
            <a:ext cx="69690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case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Battery = Flat y Fuel gauge = Empty.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The posterior probability that the fuel tank is empty given the observations.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1536850" y="2422950"/>
            <a:ext cx="4578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image8.</a:t>
            </a:r>
            <a:r>
              <a:rPr lang="es" sz="1000"/>
              <a:t>posteriori result of theorem bayes</a:t>
            </a:r>
            <a:endParaRPr sz="1000"/>
          </a:p>
        </p:txBody>
      </p:sp>
      <p:sp>
        <p:nvSpPr>
          <p:cNvPr id="184" name="Google Shape;184;p31"/>
          <p:cNvSpPr txBox="1"/>
          <p:nvPr/>
        </p:nvSpPr>
        <p:spPr>
          <a:xfrm>
            <a:off x="3719800" y="194325"/>
            <a:ext cx="300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</a:rPr>
              <a:t>Case #2. [7]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322100" y="181025"/>
            <a:ext cx="2655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Naive Bayes. [8]</a:t>
            </a:r>
            <a:endParaRPr sz="2500"/>
          </a:p>
        </p:txBody>
      </p:sp>
      <p:sp>
        <p:nvSpPr>
          <p:cNvPr id="190" name="Google Shape;190;p32"/>
          <p:cNvSpPr txBox="1"/>
          <p:nvPr/>
        </p:nvSpPr>
        <p:spPr>
          <a:xfrm>
            <a:off x="547075" y="1904375"/>
            <a:ext cx="50010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Image9.Naïve Bayes Theorem Equation</a:t>
            </a:r>
            <a:endParaRPr sz="1000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763" y="2173500"/>
            <a:ext cx="6131225" cy="20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2992675" y="4160925"/>
            <a:ext cx="5001000" cy="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Image10.</a:t>
            </a:r>
            <a:r>
              <a:rPr lang="es" sz="1000"/>
              <a:t>Characteristics map </a:t>
            </a:r>
            <a:endParaRPr sz="1000"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25" y="965650"/>
            <a:ext cx="4943475" cy="10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tillas Catolic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