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rCX9TMvwJiWIe22cNjAPLr28W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2C&amp;M.ai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7938" y="-108347"/>
            <a:ext cx="9159876" cy="52780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ectabell.com/servicios-red-resumen/" TargetMode="External"/><Relationship Id="rId4" Type="http://schemas.openxmlformats.org/officeDocument/2006/relationships/hyperlink" Target="https://www.redhat.com/es/topics/api/what-are-application-programming-interfaces" TargetMode="External"/><Relationship Id="rId11" Type="http://schemas.openxmlformats.org/officeDocument/2006/relationships/hyperlink" Target="https://medium.com/@ahmetozlu93/mastering-rest-architecture-rest-architecture-details-e47ec659f6bc" TargetMode="External"/><Relationship Id="rId10" Type="http://schemas.openxmlformats.org/officeDocument/2006/relationships/hyperlink" Target="https://upanama.e-ducativa.com/archivos/repositorio//6000/6126/html/56_http.htm" TargetMode="External"/><Relationship Id="rId12" Type="http://schemas.openxmlformats.org/officeDocument/2006/relationships/hyperlink" Target="https://docs.oracle.com/cd/E18930_01/html/821-2440/aeqey.html" TargetMode="External"/><Relationship Id="rId9" Type="http://schemas.openxmlformats.org/officeDocument/2006/relationships/hyperlink" Target="https://internetpasoapaso.com/servidor-dns-no-responde-solucion/" TargetMode="External"/><Relationship Id="rId5" Type="http://schemas.openxmlformats.org/officeDocument/2006/relationships/hyperlink" Target="https://restfulapi.net/" TargetMode="External"/><Relationship Id="rId6" Type="http://schemas.openxmlformats.org/officeDocument/2006/relationships/hyperlink" Target="https://www.urosario.edu.co/Administracion/documentos/investigacion/laboratorio/miller_2_3.pdf" TargetMode="External"/><Relationship Id="rId7" Type="http://schemas.openxmlformats.org/officeDocument/2006/relationships/hyperlink" Target="https://blog.ipswitch.com/es/qu%C3%A9-es-el-protocolo-de-transferencia-de-archivos-ftp" TargetMode="External"/><Relationship Id="rId8" Type="http://schemas.openxmlformats.org/officeDocument/2006/relationships/hyperlink" Target="https://elfreneticoinformatico.com/tarbajando-con-mibs-introduccion-snmp-interpretacion-de-oi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315975" y="456400"/>
            <a:ext cx="36864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100"/>
              <a:t>project presentation</a:t>
            </a:r>
            <a:endParaRPr sz="3100"/>
          </a:p>
        </p:txBody>
      </p:sp>
      <p:sp>
        <p:nvSpPr>
          <p:cNvPr id="75" name="Google Shape;75;p1"/>
          <p:cNvSpPr txBox="1"/>
          <p:nvPr/>
        </p:nvSpPr>
        <p:spPr>
          <a:xfrm>
            <a:off x="315975" y="1184900"/>
            <a:ext cx="37365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Fabian Andres Rojas Garcia 67000277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Hugo Arturo Velásquez Albañil 6700305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898375" y="1222505"/>
            <a:ext cx="2202600" cy="6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service installed on a machine that provides customers to connect</a:t>
            </a:r>
            <a:endParaRPr sz="1200"/>
          </a:p>
        </p:txBody>
      </p:sp>
      <p:sp>
        <p:nvSpPr>
          <p:cNvPr id="81" name="Google Shape;81;p2"/>
          <p:cNvSpPr txBox="1"/>
          <p:nvPr/>
        </p:nvSpPr>
        <p:spPr>
          <a:xfrm>
            <a:off x="990475" y="642000"/>
            <a:ext cx="20184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2"/>
          <p:cNvCxnSpPr/>
          <p:nvPr/>
        </p:nvCxnSpPr>
        <p:spPr>
          <a:xfrm>
            <a:off x="1998927" y="1844850"/>
            <a:ext cx="1500" cy="22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2"/>
          <p:cNvSpPr txBox="1"/>
          <p:nvPr/>
        </p:nvSpPr>
        <p:spPr>
          <a:xfrm>
            <a:off x="1600975" y="2042238"/>
            <a:ext cx="797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flipH="1">
            <a:off x="1998477" y="2331766"/>
            <a:ext cx="2400" cy="200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2"/>
          <p:cNvSpPr txBox="1"/>
          <p:nvPr/>
        </p:nvSpPr>
        <p:spPr>
          <a:xfrm>
            <a:off x="699600" y="2531875"/>
            <a:ext cx="2503500" cy="44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protocol operations with leaded to web services </a:t>
            </a:r>
            <a:endParaRPr sz="1000"/>
          </a:p>
        </p:txBody>
      </p:sp>
      <p:cxnSp>
        <p:nvCxnSpPr>
          <p:cNvPr id="86" name="Google Shape;86;p2"/>
          <p:cNvCxnSpPr/>
          <p:nvPr/>
        </p:nvCxnSpPr>
        <p:spPr>
          <a:xfrm flipH="1">
            <a:off x="1999225" y="971850"/>
            <a:ext cx="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2"/>
          <p:cNvCxnSpPr/>
          <p:nvPr/>
        </p:nvCxnSpPr>
        <p:spPr>
          <a:xfrm rot="10800000">
            <a:off x="4343800" y="1185900"/>
            <a:ext cx="5100" cy="30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2"/>
          <p:cNvCxnSpPr>
            <a:stCxn id="85" idx="2"/>
            <a:endCxn id="85" idx="2"/>
          </p:cNvCxnSpPr>
          <p:nvPr/>
        </p:nvCxnSpPr>
        <p:spPr>
          <a:xfrm>
            <a:off x="1951350" y="2976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2"/>
          <p:cNvCxnSpPr/>
          <p:nvPr/>
        </p:nvCxnSpPr>
        <p:spPr>
          <a:xfrm>
            <a:off x="3203200" y="2708850"/>
            <a:ext cx="1140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"/>
          <p:cNvSpPr txBox="1"/>
          <p:nvPr/>
        </p:nvSpPr>
        <p:spPr>
          <a:xfrm>
            <a:off x="4619250" y="1002975"/>
            <a:ext cx="427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/>
              <a:t>FTP</a:t>
            </a:r>
            <a:endParaRPr sz="1000"/>
          </a:p>
        </p:txBody>
      </p:sp>
      <p:sp>
        <p:nvSpPr>
          <p:cNvPr id="91" name="Google Shape;91;p2"/>
          <p:cNvSpPr txBox="1"/>
          <p:nvPr/>
        </p:nvSpPr>
        <p:spPr>
          <a:xfrm>
            <a:off x="4619250" y="2510358"/>
            <a:ext cx="553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highlight>
                  <a:schemeClr val="lt1"/>
                </a:highlight>
              </a:rPr>
              <a:t>DNS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595250" y="1783038"/>
            <a:ext cx="731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SNMP</a:t>
            </a:r>
            <a:endParaRPr sz="1200"/>
          </a:p>
        </p:txBody>
      </p:sp>
      <p:sp>
        <p:nvSpPr>
          <p:cNvPr id="93" name="Google Shape;93;p2"/>
          <p:cNvSpPr txBox="1"/>
          <p:nvPr/>
        </p:nvSpPr>
        <p:spPr>
          <a:xfrm>
            <a:off x="4600863" y="3233325"/>
            <a:ext cx="8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HTTP</a:t>
            </a:r>
            <a:endParaRPr sz="1200"/>
          </a:p>
        </p:txBody>
      </p:sp>
      <p:sp>
        <p:nvSpPr>
          <p:cNvPr id="94" name="Google Shape;94;p2"/>
          <p:cNvSpPr txBox="1"/>
          <p:nvPr/>
        </p:nvSpPr>
        <p:spPr>
          <a:xfrm>
            <a:off x="4619250" y="4055250"/>
            <a:ext cx="683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NTP</a:t>
            </a:r>
            <a:endParaRPr sz="1200"/>
          </a:p>
        </p:txBody>
      </p:sp>
      <p:cxnSp>
        <p:nvCxnSpPr>
          <p:cNvPr id="95" name="Google Shape;95;p2"/>
          <p:cNvCxnSpPr/>
          <p:nvPr/>
        </p:nvCxnSpPr>
        <p:spPr>
          <a:xfrm>
            <a:off x="4343800" y="1176075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2"/>
          <p:cNvCxnSpPr/>
          <p:nvPr/>
        </p:nvCxnSpPr>
        <p:spPr>
          <a:xfrm>
            <a:off x="4343800" y="3389150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>
            <a:off x="4343800" y="1942450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2"/>
          <p:cNvCxnSpPr/>
          <p:nvPr/>
        </p:nvCxnSpPr>
        <p:spPr>
          <a:xfrm>
            <a:off x="4343800" y="2714400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"/>
          <p:cNvCxnSpPr/>
          <p:nvPr/>
        </p:nvCxnSpPr>
        <p:spPr>
          <a:xfrm>
            <a:off x="4343800" y="4242825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5040340" y="1176075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5057213" y="2702213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5124063" y="3404282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5040341" y="4228364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"/>
          <p:cNvSpPr txBox="1"/>
          <p:nvPr/>
        </p:nvSpPr>
        <p:spPr>
          <a:xfrm>
            <a:off x="5040345" y="971842"/>
            <a:ext cx="32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  <p:sp>
        <p:nvSpPr>
          <p:cNvPr id="105" name="Google Shape;105;p2"/>
          <p:cNvSpPr txBox="1"/>
          <p:nvPr/>
        </p:nvSpPr>
        <p:spPr>
          <a:xfrm>
            <a:off x="5057220" y="2511695"/>
            <a:ext cx="32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  <p:sp>
        <p:nvSpPr>
          <p:cNvPr id="106" name="Google Shape;106;p2"/>
          <p:cNvSpPr txBox="1"/>
          <p:nvPr/>
        </p:nvSpPr>
        <p:spPr>
          <a:xfrm>
            <a:off x="5124069" y="3156184"/>
            <a:ext cx="32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  <p:sp>
        <p:nvSpPr>
          <p:cNvPr id="107" name="Google Shape;107;p2"/>
          <p:cNvSpPr txBox="1"/>
          <p:nvPr/>
        </p:nvSpPr>
        <p:spPr>
          <a:xfrm>
            <a:off x="5000857" y="3997000"/>
            <a:ext cx="32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  <p:sp>
        <p:nvSpPr>
          <p:cNvPr id="108" name="Google Shape;108;p2"/>
          <p:cNvSpPr txBox="1"/>
          <p:nvPr/>
        </p:nvSpPr>
        <p:spPr>
          <a:xfrm>
            <a:off x="5393363" y="2485375"/>
            <a:ext cx="1582800" cy="44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Translate the web address into an ip</a:t>
            </a:r>
            <a:endParaRPr sz="1000"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488" y="2204150"/>
            <a:ext cx="1231364" cy="6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393375" y="3940225"/>
            <a:ext cx="1582800" cy="6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synchronizes the clocks through the computer systems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2"/>
          <p:cNvSpPr txBox="1"/>
          <p:nvPr/>
        </p:nvSpPr>
        <p:spPr>
          <a:xfrm>
            <a:off x="5393375" y="2999475"/>
            <a:ext cx="1582800" cy="7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highlight>
                  <a:srgbClr val="FFFFFF"/>
                </a:highlight>
              </a:rPr>
              <a:t> </a:t>
            </a:r>
            <a:r>
              <a:rPr lang="es-CO" sz="1100">
                <a:solidFill>
                  <a:schemeClr val="dk1"/>
                </a:solidFill>
              </a:rPr>
              <a:t>communication between physically dispersed systems.</a:t>
            </a:r>
            <a:endParaRPr sz="1100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550" y="3879309"/>
            <a:ext cx="683400" cy="683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5366150" y="1008125"/>
            <a:ext cx="1582800" cy="44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highlight>
                  <a:srgbClr val="FFFFFF"/>
                </a:highlight>
              </a:rPr>
              <a:t>file transfer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5365700" y="1519825"/>
            <a:ext cx="1582800" cy="7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interchange of management information between network devices</a:t>
            </a:r>
            <a:endParaRPr sz="1000">
              <a:highlight>
                <a:srgbClr val="FFFFFF"/>
              </a:highlight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500" y="3041725"/>
            <a:ext cx="1231350" cy="6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1925270" y="1780001"/>
            <a:ext cx="553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/>
              <a:t>t</a:t>
            </a:r>
            <a:r>
              <a:rPr lang="es-CO" sz="800"/>
              <a:t>o the</a:t>
            </a:r>
            <a:endParaRPr sz="800"/>
          </a:p>
        </p:txBody>
      </p:sp>
      <p:sp>
        <p:nvSpPr>
          <p:cNvPr id="117" name="Google Shape;117;p2"/>
          <p:cNvSpPr txBox="1"/>
          <p:nvPr/>
        </p:nvSpPr>
        <p:spPr>
          <a:xfrm>
            <a:off x="1931643" y="2231100"/>
            <a:ext cx="325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/>
              <a:t>is</a:t>
            </a:r>
            <a:endParaRPr sz="200"/>
          </a:p>
        </p:txBody>
      </p:sp>
      <p:sp>
        <p:nvSpPr>
          <p:cNvPr id="118" name="Google Shape;118;p2"/>
          <p:cNvSpPr txBox="1"/>
          <p:nvPr/>
        </p:nvSpPr>
        <p:spPr>
          <a:xfrm>
            <a:off x="3489892" y="2488443"/>
            <a:ext cx="114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divided</a:t>
            </a:r>
            <a:endParaRPr sz="900"/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0200" y="1357363"/>
            <a:ext cx="797400" cy="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3500" y="517275"/>
            <a:ext cx="1330800" cy="836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7714200" y="1144575"/>
            <a:ext cx="1140600" cy="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image 1</a:t>
            </a:r>
            <a:endParaRPr sz="900"/>
          </a:p>
        </p:txBody>
      </p:sp>
      <p:sp>
        <p:nvSpPr>
          <p:cNvPr id="122" name="Google Shape;122;p2"/>
          <p:cNvSpPr txBox="1"/>
          <p:nvPr/>
        </p:nvSpPr>
        <p:spPr>
          <a:xfrm>
            <a:off x="7717200" y="1954600"/>
            <a:ext cx="683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</a:t>
            </a:r>
            <a:r>
              <a:rPr lang="es-CO" sz="9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123" name="Google Shape;123;p2"/>
          <p:cNvSpPr txBox="1"/>
          <p:nvPr/>
        </p:nvSpPr>
        <p:spPr>
          <a:xfrm>
            <a:off x="7816475" y="2816350"/>
            <a:ext cx="7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</a:t>
            </a:r>
            <a:r>
              <a:rPr lang="es-CO" sz="900">
                <a:solidFill>
                  <a:schemeClr val="dk1"/>
                </a:solidFill>
              </a:rPr>
              <a:t>3</a:t>
            </a:r>
            <a:endParaRPr sz="1200"/>
          </a:p>
        </p:txBody>
      </p:sp>
      <p:sp>
        <p:nvSpPr>
          <p:cNvPr id="124" name="Google Shape;124;p2"/>
          <p:cNvSpPr txBox="1"/>
          <p:nvPr/>
        </p:nvSpPr>
        <p:spPr>
          <a:xfrm>
            <a:off x="7840475" y="3679900"/>
            <a:ext cx="683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4</a:t>
            </a:r>
            <a:endParaRPr sz="1200"/>
          </a:p>
        </p:txBody>
      </p:sp>
      <p:sp>
        <p:nvSpPr>
          <p:cNvPr id="125" name="Google Shape;125;p2"/>
          <p:cNvSpPr txBox="1"/>
          <p:nvPr/>
        </p:nvSpPr>
        <p:spPr>
          <a:xfrm>
            <a:off x="7840475" y="4406250"/>
            <a:ext cx="683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5</a:t>
            </a:r>
            <a:endParaRPr sz="1200"/>
          </a:p>
        </p:txBody>
      </p:sp>
      <p:sp>
        <p:nvSpPr>
          <p:cNvPr id="126" name="Google Shape;126;p2"/>
          <p:cNvSpPr txBox="1"/>
          <p:nvPr/>
        </p:nvSpPr>
        <p:spPr>
          <a:xfrm>
            <a:off x="2652625" y="1515600"/>
            <a:ext cx="684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/>
              <a:t>[1]</a:t>
            </a:r>
            <a:endParaRPr sz="700"/>
          </a:p>
        </p:txBody>
      </p:sp>
      <p:sp>
        <p:nvSpPr>
          <p:cNvPr id="127" name="Google Shape;127;p2"/>
          <p:cNvSpPr txBox="1"/>
          <p:nvPr/>
        </p:nvSpPr>
        <p:spPr>
          <a:xfrm>
            <a:off x="3317950" y="317825"/>
            <a:ext cx="23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NETWORK SERVICE (1)</a:t>
            </a:r>
            <a:endParaRPr b="1"/>
          </a:p>
        </p:txBody>
      </p:sp>
      <p:cxnSp>
        <p:nvCxnSpPr>
          <p:cNvPr id="128" name="Google Shape;128;p2"/>
          <p:cNvCxnSpPr/>
          <p:nvPr/>
        </p:nvCxnSpPr>
        <p:spPr>
          <a:xfrm rot="-242206">
            <a:off x="6958144" y="1819638"/>
            <a:ext cx="426157" cy="2710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"/>
          <p:cNvCxnSpPr/>
          <p:nvPr/>
        </p:nvCxnSpPr>
        <p:spPr>
          <a:xfrm rot="-181530">
            <a:off x="6958082" y="1142768"/>
            <a:ext cx="426294" cy="2706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"/>
          <p:cNvCxnSpPr/>
          <p:nvPr/>
        </p:nvCxnSpPr>
        <p:spPr>
          <a:xfrm rot="-242206">
            <a:off x="6987194" y="2699563"/>
            <a:ext cx="426157" cy="2710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"/>
          <p:cNvCxnSpPr/>
          <p:nvPr/>
        </p:nvCxnSpPr>
        <p:spPr>
          <a:xfrm rot="-242206">
            <a:off x="6987194" y="3366013"/>
            <a:ext cx="426157" cy="2710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"/>
          <p:cNvCxnSpPr/>
          <p:nvPr/>
        </p:nvCxnSpPr>
        <p:spPr>
          <a:xfrm rot="-242206">
            <a:off x="7004069" y="4207463"/>
            <a:ext cx="426157" cy="2710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5057215" y="1979800"/>
            <a:ext cx="32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"/>
          <p:cNvSpPr txBox="1"/>
          <p:nvPr/>
        </p:nvSpPr>
        <p:spPr>
          <a:xfrm>
            <a:off x="5057220" y="1741780"/>
            <a:ext cx="32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701736" y="1420475"/>
            <a:ext cx="2253300" cy="12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CO" sz="1200"/>
              <a:t>flexibility</a:t>
            </a:r>
            <a:endParaRPr sz="1200"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/>
              <a:t>simplify design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/>
              <a:t> administration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/>
              <a:t>applications</a:t>
            </a:r>
            <a:r>
              <a:rPr lang="es-CO" sz="1200"/>
              <a:t> uses</a:t>
            </a:r>
            <a:endParaRPr sz="1200"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/>
              <a:t>innovation opportunities</a:t>
            </a:r>
            <a:endParaRPr sz="1200"/>
          </a:p>
        </p:txBody>
      </p:sp>
      <p:cxnSp>
        <p:nvCxnSpPr>
          <p:cNvPr id="140" name="Google Shape;140;p3"/>
          <p:cNvCxnSpPr/>
          <p:nvPr/>
        </p:nvCxnSpPr>
        <p:spPr>
          <a:xfrm>
            <a:off x="4160849" y="1344275"/>
            <a:ext cx="48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3"/>
          <p:cNvSpPr txBox="1"/>
          <p:nvPr/>
        </p:nvSpPr>
        <p:spPr>
          <a:xfrm rot="-2548">
            <a:off x="4097034" y="511950"/>
            <a:ext cx="404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is</a:t>
            </a:r>
            <a:endParaRPr sz="900"/>
          </a:p>
        </p:txBody>
      </p:sp>
      <p:sp>
        <p:nvSpPr>
          <p:cNvPr id="142" name="Google Shape;142;p3"/>
          <p:cNvSpPr txBox="1"/>
          <p:nvPr/>
        </p:nvSpPr>
        <p:spPr>
          <a:xfrm>
            <a:off x="2556950" y="862088"/>
            <a:ext cx="3386100" cy="4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</a:rPr>
              <a:t>interface for application communication and data interaction between them</a:t>
            </a:r>
            <a:endParaRPr sz="1200"/>
          </a:p>
        </p:txBody>
      </p:sp>
      <p:cxnSp>
        <p:nvCxnSpPr>
          <p:cNvPr id="143" name="Google Shape;143;p3"/>
          <p:cNvCxnSpPr/>
          <p:nvPr/>
        </p:nvCxnSpPr>
        <p:spPr>
          <a:xfrm>
            <a:off x="4162950" y="574796"/>
            <a:ext cx="6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3"/>
          <p:cNvSpPr txBox="1"/>
          <p:nvPr/>
        </p:nvSpPr>
        <p:spPr>
          <a:xfrm>
            <a:off x="4097024" y="1277241"/>
            <a:ext cx="7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consists in</a:t>
            </a:r>
            <a:endParaRPr sz="900"/>
          </a:p>
        </p:txBody>
      </p:sp>
      <p:sp>
        <p:nvSpPr>
          <p:cNvPr id="145" name="Google Shape;145;p3"/>
          <p:cNvSpPr txBox="1"/>
          <p:nvPr/>
        </p:nvSpPr>
        <p:spPr>
          <a:xfrm>
            <a:off x="3104396" y="1628975"/>
            <a:ext cx="2063100" cy="5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develop and integrate </a:t>
            </a:r>
            <a:r>
              <a:rPr lang="es-CO" sz="1200">
                <a:solidFill>
                  <a:schemeClr val="dk1"/>
                </a:solidFill>
              </a:rPr>
              <a:t> software </a:t>
            </a:r>
            <a:r>
              <a:rPr lang="es-CO" sz="1200"/>
              <a:t>application</a:t>
            </a:r>
            <a:endParaRPr sz="1200"/>
          </a:p>
        </p:txBody>
      </p:sp>
      <p:cxnSp>
        <p:nvCxnSpPr>
          <p:cNvPr id="146" name="Google Shape;146;p3"/>
          <p:cNvCxnSpPr/>
          <p:nvPr/>
        </p:nvCxnSpPr>
        <p:spPr>
          <a:xfrm flipH="1" rot="-10740303">
            <a:off x="5155138" y="1836226"/>
            <a:ext cx="535581" cy="117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 rot="-1925">
            <a:off x="5135228" y="1604974"/>
            <a:ext cx="53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grants</a:t>
            </a:r>
            <a:endParaRPr sz="900"/>
          </a:p>
        </p:txBody>
      </p:sp>
      <p:cxnSp>
        <p:nvCxnSpPr>
          <p:cNvPr id="148" name="Google Shape;148;p3"/>
          <p:cNvCxnSpPr/>
          <p:nvPr/>
        </p:nvCxnSpPr>
        <p:spPr>
          <a:xfrm flipH="1" rot="118350">
            <a:off x="2557102" y="1897167"/>
            <a:ext cx="488089" cy="186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3"/>
          <p:cNvCxnSpPr>
            <a:stCxn id="145" idx="2"/>
          </p:cNvCxnSpPr>
          <p:nvPr/>
        </p:nvCxnSpPr>
        <p:spPr>
          <a:xfrm>
            <a:off x="4135946" y="2183975"/>
            <a:ext cx="30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3"/>
          <p:cNvSpPr txBox="1"/>
          <p:nvPr/>
        </p:nvSpPr>
        <p:spPr>
          <a:xfrm>
            <a:off x="3698369" y="2463250"/>
            <a:ext cx="851400" cy="2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types</a:t>
            </a:r>
            <a:endParaRPr sz="1200"/>
          </a:p>
        </p:txBody>
      </p:sp>
      <p:sp>
        <p:nvSpPr>
          <p:cNvPr id="151" name="Google Shape;151;p3"/>
          <p:cNvSpPr txBox="1"/>
          <p:nvPr/>
        </p:nvSpPr>
        <p:spPr>
          <a:xfrm>
            <a:off x="2537050" y="1640093"/>
            <a:ext cx="730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focus	</a:t>
            </a:r>
            <a:endParaRPr sz="900"/>
          </a:p>
        </p:txBody>
      </p:sp>
      <p:sp>
        <p:nvSpPr>
          <p:cNvPr id="152" name="Google Shape;152;p3"/>
          <p:cNvSpPr txBox="1"/>
          <p:nvPr/>
        </p:nvSpPr>
        <p:spPr>
          <a:xfrm flipH="1" rot="832">
            <a:off x="1296850" y="1556396"/>
            <a:ext cx="12402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s-CO" sz="1200"/>
              <a:t>private</a:t>
            </a:r>
            <a:endParaRPr sz="12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s-CO" sz="1200"/>
              <a:t>partners</a:t>
            </a:r>
            <a:endParaRPr sz="12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s-CO" sz="1200"/>
              <a:t>public</a:t>
            </a:r>
            <a:endParaRPr sz="1200"/>
          </a:p>
        </p:txBody>
      </p:sp>
      <p:sp>
        <p:nvSpPr>
          <p:cNvPr id="153" name="Google Shape;153;p3"/>
          <p:cNvSpPr txBox="1"/>
          <p:nvPr/>
        </p:nvSpPr>
        <p:spPr>
          <a:xfrm>
            <a:off x="2196525" y="2526250"/>
            <a:ext cx="851400" cy="27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Local</a:t>
            </a:r>
            <a:endParaRPr sz="1200"/>
          </a:p>
        </p:txBody>
      </p:sp>
      <p:sp>
        <p:nvSpPr>
          <p:cNvPr id="154" name="Google Shape;154;p3"/>
          <p:cNvSpPr txBox="1"/>
          <p:nvPr/>
        </p:nvSpPr>
        <p:spPr>
          <a:xfrm>
            <a:off x="3550400" y="2976525"/>
            <a:ext cx="11592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remote</a:t>
            </a:r>
            <a:endParaRPr sz="1000"/>
          </a:p>
        </p:txBody>
      </p:sp>
      <p:cxnSp>
        <p:nvCxnSpPr>
          <p:cNvPr id="155" name="Google Shape;155;p3"/>
          <p:cNvCxnSpPr/>
          <p:nvPr/>
        </p:nvCxnSpPr>
        <p:spPr>
          <a:xfrm flipH="1" rot="54194">
            <a:off x="995484" y="1773011"/>
            <a:ext cx="266433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3"/>
          <p:cNvSpPr txBox="1"/>
          <p:nvPr/>
        </p:nvSpPr>
        <p:spPr>
          <a:xfrm>
            <a:off x="95725" y="2774318"/>
            <a:ext cx="1778700" cy="4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JWT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050">
                <a:solidFill>
                  <a:srgbClr val="5F6368"/>
                </a:solidFill>
                <a:highlight>
                  <a:srgbClr val="FFFFFF"/>
                </a:highlight>
              </a:rPr>
              <a:t>JSON Web Token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3"/>
          <p:cNvCxnSpPr/>
          <p:nvPr/>
        </p:nvCxnSpPr>
        <p:spPr>
          <a:xfrm rot="10740064">
            <a:off x="3054794" y="2610717"/>
            <a:ext cx="636697" cy="1620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3"/>
          <p:cNvCxnSpPr/>
          <p:nvPr/>
        </p:nvCxnSpPr>
        <p:spPr>
          <a:xfrm rot="55443">
            <a:off x="4116794" y="3270506"/>
            <a:ext cx="18602" cy="33815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3"/>
          <p:cNvCxnSpPr/>
          <p:nvPr/>
        </p:nvCxnSpPr>
        <p:spPr>
          <a:xfrm>
            <a:off x="4130725" y="2739863"/>
            <a:ext cx="3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3"/>
          <p:cNvSpPr txBox="1"/>
          <p:nvPr/>
        </p:nvSpPr>
        <p:spPr>
          <a:xfrm>
            <a:off x="3582900" y="3623639"/>
            <a:ext cx="1159200" cy="2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web service</a:t>
            </a:r>
            <a:endParaRPr sz="1200"/>
          </a:p>
        </p:txBody>
      </p:sp>
      <p:cxnSp>
        <p:nvCxnSpPr>
          <p:cNvPr id="161" name="Google Shape;161;p3"/>
          <p:cNvCxnSpPr/>
          <p:nvPr/>
        </p:nvCxnSpPr>
        <p:spPr>
          <a:xfrm flipH="1" rot="10800000">
            <a:off x="4729644" y="3774831"/>
            <a:ext cx="231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3"/>
          <p:cNvCxnSpPr>
            <a:stCxn id="160" idx="1"/>
          </p:cNvCxnSpPr>
          <p:nvPr/>
        </p:nvCxnSpPr>
        <p:spPr>
          <a:xfrm flipH="1">
            <a:off x="3171000" y="3773489"/>
            <a:ext cx="411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3"/>
          <p:cNvSpPr txBox="1"/>
          <p:nvPr/>
        </p:nvSpPr>
        <p:spPr>
          <a:xfrm>
            <a:off x="2491478" y="3631150"/>
            <a:ext cx="683400" cy="3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4968429" y="3613895"/>
            <a:ext cx="851400" cy="2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Soap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351675" y="1625850"/>
            <a:ext cx="636900" cy="2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token</a:t>
            </a:r>
            <a:endParaRPr sz="1200"/>
          </a:p>
        </p:txBody>
      </p:sp>
      <p:sp>
        <p:nvSpPr>
          <p:cNvPr id="166" name="Google Shape;166;p3"/>
          <p:cNvSpPr txBox="1"/>
          <p:nvPr/>
        </p:nvSpPr>
        <p:spPr>
          <a:xfrm>
            <a:off x="57275" y="2081650"/>
            <a:ext cx="1159200" cy="48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authentication data</a:t>
            </a:r>
            <a:endParaRPr sz="1200"/>
          </a:p>
        </p:txBody>
      </p:sp>
      <p:cxnSp>
        <p:nvCxnSpPr>
          <p:cNvPr id="167" name="Google Shape;167;p3"/>
          <p:cNvCxnSpPr/>
          <p:nvPr/>
        </p:nvCxnSpPr>
        <p:spPr>
          <a:xfrm rot="278128">
            <a:off x="675550" y="2568533"/>
            <a:ext cx="11136" cy="18896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"/>
          <p:cNvSpPr txBox="1"/>
          <p:nvPr/>
        </p:nvSpPr>
        <p:spPr>
          <a:xfrm>
            <a:off x="614594" y="2461455"/>
            <a:ext cx="1303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/>
              <a:t>most used</a:t>
            </a:r>
            <a:endParaRPr sz="800"/>
          </a:p>
        </p:txBody>
      </p:sp>
      <p:cxnSp>
        <p:nvCxnSpPr>
          <p:cNvPr id="169" name="Google Shape;169;p3"/>
          <p:cNvCxnSpPr/>
          <p:nvPr/>
        </p:nvCxnSpPr>
        <p:spPr>
          <a:xfrm>
            <a:off x="2826100" y="3970728"/>
            <a:ext cx="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"/>
          <p:cNvSpPr txBox="1"/>
          <p:nvPr/>
        </p:nvSpPr>
        <p:spPr>
          <a:xfrm>
            <a:off x="2479876" y="4235951"/>
            <a:ext cx="1159200" cy="3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RESTful</a:t>
            </a:r>
            <a:endParaRPr/>
          </a:p>
        </p:txBody>
      </p:sp>
      <p:cxnSp>
        <p:nvCxnSpPr>
          <p:cNvPr id="171" name="Google Shape;171;p3"/>
          <p:cNvCxnSpPr/>
          <p:nvPr/>
        </p:nvCxnSpPr>
        <p:spPr>
          <a:xfrm flipH="1" rot="-232711">
            <a:off x="5409469" y="3912486"/>
            <a:ext cx="17741" cy="31246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"/>
          <p:cNvSpPr txBox="1"/>
          <p:nvPr/>
        </p:nvSpPr>
        <p:spPr>
          <a:xfrm>
            <a:off x="4990559" y="4226394"/>
            <a:ext cx="851400" cy="3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protocol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2302761" y="3399526"/>
            <a:ext cx="1548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architecture style</a:t>
            </a:r>
            <a:endParaRPr sz="900"/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00" y="3290551"/>
            <a:ext cx="1619400" cy="13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000" y="2915873"/>
            <a:ext cx="2063100" cy="149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1490500" y="4415225"/>
            <a:ext cx="683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5</a:t>
            </a:r>
            <a:endParaRPr sz="1200"/>
          </a:p>
        </p:txBody>
      </p:sp>
      <p:sp>
        <p:nvSpPr>
          <p:cNvPr id="177" name="Google Shape;177;p3"/>
          <p:cNvSpPr txBox="1"/>
          <p:nvPr/>
        </p:nvSpPr>
        <p:spPr>
          <a:xfrm>
            <a:off x="7725725" y="4329100"/>
            <a:ext cx="683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</a:rPr>
              <a:t>image 6</a:t>
            </a:r>
            <a:endParaRPr sz="1200"/>
          </a:p>
        </p:txBody>
      </p:sp>
      <p:sp>
        <p:nvSpPr>
          <p:cNvPr id="178" name="Google Shape;178;p3"/>
          <p:cNvSpPr txBox="1"/>
          <p:nvPr/>
        </p:nvSpPr>
        <p:spPr>
          <a:xfrm>
            <a:off x="5601525" y="1052925"/>
            <a:ext cx="535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/>
              <a:t>[2]</a:t>
            </a:r>
            <a:endParaRPr sz="800"/>
          </a:p>
        </p:txBody>
      </p:sp>
      <p:cxnSp>
        <p:nvCxnSpPr>
          <p:cNvPr id="179" name="Google Shape;179;p3"/>
          <p:cNvCxnSpPr/>
          <p:nvPr/>
        </p:nvCxnSpPr>
        <p:spPr>
          <a:xfrm flipH="1" rot="-285819">
            <a:off x="664697" y="1923661"/>
            <a:ext cx="10837" cy="13099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"/>
          <p:cNvSpPr txBox="1"/>
          <p:nvPr/>
        </p:nvSpPr>
        <p:spPr>
          <a:xfrm>
            <a:off x="2117850" y="225300"/>
            <a:ext cx="4090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>
                <a:solidFill>
                  <a:schemeClr val="dk1"/>
                </a:solidFill>
              </a:rPr>
              <a:t>application programming interface (api)(2)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4083149" y="889984"/>
            <a:ext cx="880200" cy="34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3708925" y="1529163"/>
            <a:ext cx="1641600" cy="7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Each resource has an identifier (URI)</a:t>
            </a:r>
            <a:endParaRPr/>
          </a:p>
        </p:txBody>
      </p:sp>
      <p:cxnSp>
        <p:nvCxnSpPr>
          <p:cNvPr id="187" name="Google Shape;187;p6"/>
          <p:cNvCxnSpPr/>
          <p:nvPr/>
        </p:nvCxnSpPr>
        <p:spPr>
          <a:xfrm rot="159780">
            <a:off x="4523256" y="1235368"/>
            <a:ext cx="12914" cy="2935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6"/>
          <p:cNvCxnSpPr/>
          <p:nvPr/>
        </p:nvCxnSpPr>
        <p:spPr>
          <a:xfrm>
            <a:off x="4523245" y="2258170"/>
            <a:ext cx="0" cy="52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/>
          <p:nvPr/>
        </p:nvCxnSpPr>
        <p:spPr>
          <a:xfrm rot="-481266">
            <a:off x="5426376" y="1905288"/>
            <a:ext cx="958881" cy="13131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6"/>
          <p:cNvSpPr txBox="1"/>
          <p:nvPr/>
        </p:nvSpPr>
        <p:spPr>
          <a:xfrm>
            <a:off x="6461125" y="1839091"/>
            <a:ext cx="99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5392675" y="1436788"/>
            <a:ext cx="1026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6461125" y="1525288"/>
            <a:ext cx="1280100" cy="89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 Get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 Post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 Put</a:t>
            </a:r>
            <a:r>
              <a:rPr lang="es-C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 Delete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4025388" y="2786463"/>
            <a:ext cx="995700" cy="5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Codes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state-run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5537400" y="2666613"/>
            <a:ext cx="1280100" cy="82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2XX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3XX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4XX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5XX</a:t>
            </a:r>
            <a:endParaRPr/>
          </a:p>
        </p:txBody>
      </p:sp>
      <p:cxnSp>
        <p:nvCxnSpPr>
          <p:cNvPr id="195" name="Google Shape;195;p6"/>
          <p:cNvCxnSpPr/>
          <p:nvPr/>
        </p:nvCxnSpPr>
        <p:spPr>
          <a:xfrm rot="-900419">
            <a:off x="5030153" y="3015081"/>
            <a:ext cx="498191" cy="13195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6"/>
          <p:cNvSpPr txBox="1"/>
          <p:nvPr/>
        </p:nvSpPr>
        <p:spPr>
          <a:xfrm>
            <a:off x="1087975" y="2703975"/>
            <a:ext cx="1091100" cy="5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Good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Internship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1027075" y="3739275"/>
            <a:ext cx="1212900" cy="82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Security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Test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Document</a:t>
            </a:r>
            <a:endParaRPr/>
          </a:p>
        </p:txBody>
      </p:sp>
      <p:cxnSp>
        <p:nvCxnSpPr>
          <p:cNvPr id="198" name="Google Shape;198;p6"/>
          <p:cNvCxnSpPr/>
          <p:nvPr/>
        </p:nvCxnSpPr>
        <p:spPr>
          <a:xfrm rot="5339898">
            <a:off x="1410429" y="3510070"/>
            <a:ext cx="446168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6"/>
          <p:cNvSpPr txBox="1"/>
          <p:nvPr/>
        </p:nvSpPr>
        <p:spPr>
          <a:xfrm>
            <a:off x="2803038" y="1676763"/>
            <a:ext cx="128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Formats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950825" y="1606438"/>
            <a:ext cx="1512000" cy="7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Json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XML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CO" sz="1200">
                <a:solidFill>
                  <a:schemeClr val="dk1"/>
                </a:solidFill>
              </a:rPr>
              <a:t>plane text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4083150" y="1884700"/>
            <a:ext cx="684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/>
              <a:t>[3]</a:t>
            </a:r>
            <a:endParaRPr sz="700"/>
          </a:p>
        </p:txBody>
      </p:sp>
      <p:cxnSp>
        <p:nvCxnSpPr>
          <p:cNvPr id="202" name="Google Shape;202;p6"/>
          <p:cNvCxnSpPr/>
          <p:nvPr/>
        </p:nvCxnSpPr>
        <p:spPr>
          <a:xfrm rot="10320865">
            <a:off x="2704073" y="1905278"/>
            <a:ext cx="958797" cy="13131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6"/>
          <p:cNvSpPr txBox="1"/>
          <p:nvPr/>
        </p:nvSpPr>
        <p:spPr>
          <a:xfrm>
            <a:off x="3976750" y="276900"/>
            <a:ext cx="1280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API REST (3)</a:t>
            </a:r>
            <a:endParaRPr b="1"/>
          </a:p>
        </p:txBody>
      </p:sp>
      <p:cxnSp>
        <p:nvCxnSpPr>
          <p:cNvPr id="204" name="Google Shape;204;p6"/>
          <p:cNvCxnSpPr>
            <a:endCxn id="196" idx="0"/>
          </p:cNvCxnSpPr>
          <p:nvPr/>
        </p:nvCxnSpPr>
        <p:spPr>
          <a:xfrm>
            <a:off x="1628125" y="2335575"/>
            <a:ext cx="5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/>
        </p:nvSpPr>
        <p:spPr>
          <a:xfrm>
            <a:off x="3678588" y="723925"/>
            <a:ext cx="1678500" cy="3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bayesian network</a:t>
            </a:r>
            <a:endParaRPr/>
          </a:p>
        </p:txBody>
      </p:sp>
      <p:cxnSp>
        <p:nvCxnSpPr>
          <p:cNvPr id="210" name="Google Shape;210;p7"/>
          <p:cNvCxnSpPr/>
          <p:nvPr/>
        </p:nvCxnSpPr>
        <p:spPr>
          <a:xfrm flipH="1" rot="-1017491">
            <a:off x="4498203" y="1112572"/>
            <a:ext cx="69941" cy="2275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7"/>
          <p:cNvSpPr txBox="1"/>
          <p:nvPr/>
        </p:nvSpPr>
        <p:spPr>
          <a:xfrm>
            <a:off x="3475063" y="1295925"/>
            <a:ext cx="2116200" cy="55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probabilistic graphical model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7"/>
          <p:cNvSpPr txBox="1"/>
          <p:nvPr/>
        </p:nvSpPr>
        <p:spPr>
          <a:xfrm>
            <a:off x="6945801" y="1404075"/>
            <a:ext cx="1079100" cy="3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dynamic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287225" y="1878225"/>
            <a:ext cx="1993200" cy="4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 </a:t>
            </a:r>
            <a:r>
              <a:rPr lang="es-CO" sz="1100"/>
              <a:t>infinite number of possibilities</a:t>
            </a:r>
            <a:endParaRPr sz="1100"/>
          </a:p>
        </p:txBody>
      </p:sp>
      <p:sp>
        <p:nvSpPr>
          <p:cNvPr id="214" name="Google Shape;214;p7"/>
          <p:cNvSpPr txBox="1"/>
          <p:nvPr/>
        </p:nvSpPr>
        <p:spPr>
          <a:xfrm>
            <a:off x="6427250" y="1878225"/>
            <a:ext cx="2116200" cy="4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contain a random variable at each time interval</a:t>
            </a:r>
            <a:endParaRPr sz="1100"/>
          </a:p>
        </p:txBody>
      </p:sp>
      <p:sp>
        <p:nvSpPr>
          <p:cNvPr id="215" name="Google Shape;215;p7"/>
          <p:cNvSpPr txBox="1"/>
          <p:nvPr/>
        </p:nvSpPr>
        <p:spPr>
          <a:xfrm>
            <a:off x="3693925" y="3030125"/>
            <a:ext cx="1678500" cy="55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simple conditional distributions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16" name="Google Shape;216;p7"/>
          <p:cNvCxnSpPr/>
          <p:nvPr/>
        </p:nvCxnSpPr>
        <p:spPr>
          <a:xfrm flipH="1" rot="-1590726">
            <a:off x="4445275" y="2750643"/>
            <a:ext cx="145166" cy="27973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7"/>
          <p:cNvCxnSpPr/>
          <p:nvPr/>
        </p:nvCxnSpPr>
        <p:spPr>
          <a:xfrm rot="402590">
            <a:off x="4512630" y="1841549"/>
            <a:ext cx="41081" cy="30428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7"/>
          <p:cNvSpPr txBox="1"/>
          <p:nvPr/>
        </p:nvSpPr>
        <p:spPr>
          <a:xfrm>
            <a:off x="3592950" y="3971550"/>
            <a:ext cx="1849800" cy="4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(combined probability)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chain rule</a:t>
            </a:r>
            <a:endParaRPr sz="1200"/>
          </a:p>
        </p:txBody>
      </p:sp>
      <p:cxnSp>
        <p:nvCxnSpPr>
          <p:cNvPr id="219" name="Google Shape;219;p7"/>
          <p:cNvCxnSpPr/>
          <p:nvPr/>
        </p:nvCxnSpPr>
        <p:spPr>
          <a:xfrm rot="183989">
            <a:off x="4509431" y="3582629"/>
            <a:ext cx="16824" cy="37941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7"/>
          <p:cNvSpPr txBox="1"/>
          <p:nvPr/>
        </p:nvSpPr>
        <p:spPr>
          <a:xfrm>
            <a:off x="3575397" y="2106325"/>
            <a:ext cx="1993200" cy="66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discover complex joint distributions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4491163" y="1736375"/>
            <a:ext cx="1522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allows</a:t>
            </a:r>
            <a:endParaRPr sz="900"/>
          </a:p>
        </p:txBody>
      </p:sp>
      <p:sp>
        <p:nvSpPr>
          <p:cNvPr id="222" name="Google Shape;222;p7"/>
          <p:cNvSpPr txBox="1"/>
          <p:nvPr/>
        </p:nvSpPr>
        <p:spPr>
          <a:xfrm>
            <a:off x="4466713" y="2772200"/>
            <a:ext cx="2325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/>
              <a:t>through</a:t>
            </a:r>
            <a:endParaRPr sz="900"/>
          </a:p>
        </p:txBody>
      </p:sp>
      <p:cxnSp>
        <p:nvCxnSpPr>
          <p:cNvPr id="223" name="Google Shape;223;p7"/>
          <p:cNvCxnSpPr/>
          <p:nvPr/>
        </p:nvCxnSpPr>
        <p:spPr>
          <a:xfrm>
            <a:off x="5442300" y="419940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7"/>
          <p:cNvSpPr txBox="1"/>
          <p:nvPr/>
        </p:nvSpPr>
        <p:spPr>
          <a:xfrm>
            <a:off x="5866775" y="3971550"/>
            <a:ext cx="1390800" cy="4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conditional independence</a:t>
            </a:r>
            <a:endParaRPr/>
          </a:p>
        </p:txBody>
      </p:sp>
      <p:cxnSp>
        <p:nvCxnSpPr>
          <p:cNvPr id="225" name="Google Shape;225;p7"/>
          <p:cNvCxnSpPr/>
          <p:nvPr/>
        </p:nvCxnSpPr>
        <p:spPr>
          <a:xfrm flipH="1" rot="10800000">
            <a:off x="6559036" y="3700268"/>
            <a:ext cx="6300" cy="27137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7"/>
          <p:cNvSpPr txBox="1"/>
          <p:nvPr/>
        </p:nvSpPr>
        <p:spPr>
          <a:xfrm>
            <a:off x="6022625" y="3362825"/>
            <a:ext cx="1079100" cy="3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correlation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715175" y="1415025"/>
            <a:ext cx="1140900" cy="31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continuous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1950575" y="3033800"/>
            <a:ext cx="1522800" cy="55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050">
                <a:solidFill>
                  <a:srgbClr val="5F6368"/>
                </a:solidFill>
                <a:highlight>
                  <a:srgbClr val="FFFFFF"/>
                </a:highlight>
              </a:rPr>
              <a:t>directed acyclic graph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207225" y="2816300"/>
            <a:ext cx="1522800" cy="98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 sz="1100"/>
              <a:t>node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 sz="1100"/>
              <a:t>arc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 sz="1100"/>
              <a:t>conditional probability table</a:t>
            </a:r>
            <a:endParaRPr sz="1100"/>
          </a:p>
        </p:txBody>
      </p:sp>
      <p:cxnSp>
        <p:nvCxnSpPr>
          <p:cNvPr id="230" name="Google Shape;230;p7"/>
          <p:cNvCxnSpPr/>
          <p:nvPr/>
        </p:nvCxnSpPr>
        <p:spPr>
          <a:xfrm flipH="1">
            <a:off x="3475772" y="3336176"/>
            <a:ext cx="209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7"/>
          <p:cNvSpPr txBox="1"/>
          <p:nvPr/>
        </p:nvSpPr>
        <p:spPr>
          <a:xfrm>
            <a:off x="5354463" y="1297275"/>
            <a:ext cx="684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/>
              <a:t>[4]</a:t>
            </a:r>
            <a:endParaRPr sz="700"/>
          </a:p>
        </p:txBody>
      </p:sp>
      <p:sp>
        <p:nvSpPr>
          <p:cNvPr id="232" name="Google Shape;232;p7"/>
          <p:cNvSpPr txBox="1"/>
          <p:nvPr/>
        </p:nvSpPr>
        <p:spPr>
          <a:xfrm>
            <a:off x="3459750" y="156300"/>
            <a:ext cx="2436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BAYESIAN</a:t>
            </a:r>
            <a:r>
              <a:rPr b="1" lang="es-CO"/>
              <a:t> NETWORK(4)</a:t>
            </a:r>
            <a:endParaRPr b="1"/>
          </a:p>
        </p:txBody>
      </p:sp>
      <p:sp>
        <p:nvSpPr>
          <p:cNvPr id="233" name="Google Shape;233;p7"/>
          <p:cNvSpPr txBox="1"/>
          <p:nvPr/>
        </p:nvSpPr>
        <p:spPr>
          <a:xfrm>
            <a:off x="3399575" y="3098035"/>
            <a:ext cx="127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/>
              <a:t>uses</a:t>
            </a:r>
            <a:endParaRPr sz="700"/>
          </a:p>
        </p:txBody>
      </p:sp>
      <p:cxnSp>
        <p:nvCxnSpPr>
          <p:cNvPr id="234" name="Google Shape;234;p7"/>
          <p:cNvCxnSpPr>
            <a:stCxn id="227" idx="3"/>
            <a:endCxn id="211" idx="1"/>
          </p:cNvCxnSpPr>
          <p:nvPr/>
        </p:nvCxnSpPr>
        <p:spPr>
          <a:xfrm>
            <a:off x="1856075" y="1572075"/>
            <a:ext cx="16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7"/>
          <p:cNvCxnSpPr>
            <a:stCxn id="212" idx="1"/>
          </p:cNvCxnSpPr>
          <p:nvPr/>
        </p:nvCxnSpPr>
        <p:spPr>
          <a:xfrm flipH="1">
            <a:off x="5576001" y="1572075"/>
            <a:ext cx="1369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7"/>
          <p:cNvCxnSpPr>
            <a:stCxn id="227" idx="2"/>
            <a:endCxn id="213" idx="0"/>
          </p:cNvCxnSpPr>
          <p:nvPr/>
        </p:nvCxnSpPr>
        <p:spPr>
          <a:xfrm flipH="1">
            <a:off x="1283825" y="1729125"/>
            <a:ext cx="1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7"/>
          <p:cNvCxnSpPr>
            <a:stCxn id="214" idx="0"/>
            <a:endCxn id="212" idx="2"/>
          </p:cNvCxnSpPr>
          <p:nvPr/>
        </p:nvCxnSpPr>
        <p:spPr>
          <a:xfrm rot="10800000">
            <a:off x="7485350" y="1740225"/>
            <a:ext cx="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7"/>
          <p:cNvCxnSpPr>
            <a:stCxn id="228" idx="1"/>
            <a:endCxn id="229" idx="3"/>
          </p:cNvCxnSpPr>
          <p:nvPr/>
        </p:nvCxnSpPr>
        <p:spPr>
          <a:xfrm rot="10800000">
            <a:off x="1730075" y="3309950"/>
            <a:ext cx="2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/>
        </p:nvSpPr>
        <p:spPr>
          <a:xfrm>
            <a:off x="3601275" y="334475"/>
            <a:ext cx="37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/>
              <a:t>B</a:t>
            </a:r>
            <a:r>
              <a:rPr lang="es-CO" sz="1700"/>
              <a:t>ibliografía</a:t>
            </a:r>
            <a:endParaRPr sz="1700"/>
          </a:p>
        </p:txBody>
      </p:sp>
      <p:sp>
        <p:nvSpPr>
          <p:cNvPr id="244" name="Google Shape;244;p5"/>
          <p:cNvSpPr txBox="1"/>
          <p:nvPr/>
        </p:nvSpPr>
        <p:spPr>
          <a:xfrm>
            <a:off x="368587" y="802050"/>
            <a:ext cx="82641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[1]</a:t>
            </a:r>
            <a:r>
              <a:rPr lang="es-CO" sz="1100" u="sng">
                <a:solidFill>
                  <a:schemeClr val="hlink"/>
                </a:solidFill>
                <a:hlinkClick r:id="rId3"/>
              </a:rPr>
              <a:t>https://conectabell.com/servicios-red-resumen/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[2] </a:t>
            </a:r>
            <a:r>
              <a:rPr lang="es-CO" sz="1100" u="sng">
                <a:solidFill>
                  <a:schemeClr val="hlink"/>
                </a:solidFill>
                <a:hlinkClick r:id="rId4"/>
              </a:rPr>
              <a:t>https://www.redhat.com/es/topics/api/what-are-application-programming-interfaces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[3]</a:t>
            </a:r>
            <a:r>
              <a:rPr lang="es-CO" sz="1100" u="sng">
                <a:solidFill>
                  <a:schemeClr val="hlink"/>
                </a:solidFill>
                <a:hlinkClick r:id="rId5"/>
              </a:rPr>
              <a:t>https://restfulapi.net/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[4] </a:t>
            </a:r>
            <a:r>
              <a:rPr lang="es-CO" sz="1100" u="sng">
                <a:solidFill>
                  <a:schemeClr val="hlink"/>
                </a:solidFill>
                <a:hlinkClick r:id="rId6"/>
              </a:rPr>
              <a:t>https://www.urosario.edu.co/Administracion/documentos/investigacion/laboratorio/miller_2_3.pdf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image 1.</a:t>
            </a:r>
            <a:r>
              <a:rPr lang="es-CO" sz="1100" u="sng">
                <a:solidFill>
                  <a:schemeClr val="hlink"/>
                </a:solidFill>
                <a:hlinkClick r:id="rId7"/>
              </a:rPr>
              <a:t>https://blog.ipswitch.com/es/qu%C3%A9-es-el-protocolo-de-transferencia-de-archivos-ftp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image 2.</a:t>
            </a:r>
            <a:r>
              <a:rPr lang="es-CO" sz="1100" u="sng">
                <a:solidFill>
                  <a:schemeClr val="hlink"/>
                </a:solidFill>
                <a:hlinkClick r:id="rId8"/>
              </a:rPr>
              <a:t>https://elfreneticoinformatico.com/tarbajando-con-mibs-introduccion-snmp-interpretacion-de-oids/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image 3.</a:t>
            </a:r>
            <a:r>
              <a:rPr lang="es-CO" sz="1100" u="sng">
                <a:solidFill>
                  <a:schemeClr val="hlink"/>
                </a:solidFill>
                <a:hlinkClick r:id="rId9"/>
              </a:rPr>
              <a:t>https://internetpasoapaso.com/servidor-dns-no-responde-solucion/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image 4. </a:t>
            </a:r>
            <a:r>
              <a:rPr lang="es-CO" sz="1100" u="sng">
                <a:solidFill>
                  <a:schemeClr val="hlink"/>
                </a:solidFill>
                <a:hlinkClick r:id="rId10"/>
              </a:rPr>
              <a:t>https://upanama.e-ducativa.com/archivos/repositorio//6000/6126/html/56_http.htm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image 5.</a:t>
            </a:r>
            <a:r>
              <a:rPr lang="es-CO" sz="1100" u="sng">
                <a:solidFill>
                  <a:schemeClr val="hlink"/>
                </a:solidFill>
                <a:hlinkClick r:id="rId11"/>
              </a:rPr>
              <a:t>https://medium.com/@ahmetozlu93/mastering-rest-architecture-rest-architecture-details-e47ec659f6bc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image 6. </a:t>
            </a:r>
            <a:r>
              <a:rPr lang="es-CO" sz="1100" u="sng">
                <a:solidFill>
                  <a:schemeClr val="hlink"/>
                </a:solidFill>
                <a:hlinkClick r:id="rId12"/>
              </a:rPr>
              <a:t>https://docs.oracle.com/cd/E18930_01/html/821-2440/aeqey.html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ctrTitle"/>
          </p:nvPr>
        </p:nvSpPr>
        <p:spPr>
          <a:xfrm>
            <a:off x="614680" y="207533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s Catol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lipi y lala</dc:creator>
</cp:coreProperties>
</file>