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9"/>
  </p:notesMasterIdLst>
  <p:sldIdLst>
    <p:sldId id="270" r:id="rId2"/>
    <p:sldId id="338" r:id="rId3"/>
    <p:sldId id="337" r:id="rId4"/>
    <p:sldId id="339" r:id="rId5"/>
    <p:sldId id="340" r:id="rId6"/>
    <p:sldId id="341" r:id="rId7"/>
    <p:sldId id="332" r:id="rId8"/>
    <p:sldId id="258" r:id="rId9"/>
    <p:sldId id="262" r:id="rId10"/>
    <p:sldId id="264" r:id="rId11"/>
    <p:sldId id="267" r:id="rId12"/>
    <p:sldId id="265" r:id="rId13"/>
    <p:sldId id="266" r:id="rId14"/>
    <p:sldId id="268" r:id="rId15"/>
    <p:sldId id="271" r:id="rId16"/>
    <p:sldId id="269" r:id="rId17"/>
    <p:sldId id="333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8" r:id="rId32"/>
    <p:sldId id="286" r:id="rId33"/>
    <p:sldId id="287" r:id="rId34"/>
    <p:sldId id="289" r:id="rId35"/>
    <p:sldId id="290" r:id="rId36"/>
    <p:sldId id="295" r:id="rId37"/>
    <p:sldId id="293" r:id="rId38"/>
    <p:sldId id="292" r:id="rId39"/>
    <p:sldId id="294" r:id="rId40"/>
    <p:sldId id="291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0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31" r:id="rId65"/>
    <p:sldId id="319" r:id="rId66"/>
    <p:sldId id="334" r:id="rId67"/>
    <p:sldId id="322" r:id="rId68"/>
    <p:sldId id="321" r:id="rId69"/>
    <p:sldId id="323" r:id="rId70"/>
    <p:sldId id="335" r:id="rId71"/>
    <p:sldId id="324" r:id="rId72"/>
    <p:sldId id="325" r:id="rId73"/>
    <p:sldId id="326" r:id="rId74"/>
    <p:sldId id="330" r:id="rId75"/>
    <p:sldId id="327" r:id="rId76"/>
    <p:sldId id="328" r:id="rId77"/>
    <p:sldId id="336" r:id="rId7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0504D"/>
    <a:srgbClr val="FFFFFF"/>
    <a:srgbClr val="000000"/>
    <a:srgbClr val="7A3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9" autoAdjust="0"/>
    <p:restoredTop sz="55177" autoAdjust="0"/>
  </p:normalViewPr>
  <p:slideViewPr>
    <p:cSldViewPr>
      <p:cViewPr varScale="1">
        <p:scale>
          <a:sx n="52" d="100"/>
          <a:sy n="52" d="100"/>
        </p:scale>
        <p:origin x="-21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18574-5133-4EBB-A087-2830B665CED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489D31C-B4F4-4DD0-B950-43EB970D78B4}">
      <dgm:prSet phldrT="[Text]" custT="1"/>
      <dgm:spPr>
        <a:solidFill>
          <a:schemeClr val="bg1">
            <a:lumMod val="95000"/>
            <a:alpha val="50000"/>
          </a:schemeClr>
        </a:solidFill>
      </dgm:spPr>
      <dgm:t>
        <a:bodyPr/>
        <a:lstStyle/>
        <a:p>
          <a:r>
            <a:rPr lang="de-DE" sz="2400" dirty="0" smtClean="0"/>
            <a:t>Schlechter Code </a:t>
          </a:r>
        </a:p>
        <a:p>
          <a:r>
            <a:rPr lang="de-DE" sz="2400" dirty="0" smtClean="0"/>
            <a:t>= Prozeduraler Code</a:t>
          </a:r>
          <a:endParaRPr lang="de-DE" sz="2400" dirty="0"/>
        </a:p>
      </dgm:t>
    </dgm:pt>
    <dgm:pt modelId="{0A949038-8A4A-471E-95BB-2B9C5E3A64EB}" type="parTrans" cxnId="{F0AE3D75-67FF-4F20-915B-06FF82897960}">
      <dgm:prSet/>
      <dgm:spPr/>
      <dgm:t>
        <a:bodyPr/>
        <a:lstStyle/>
        <a:p>
          <a:endParaRPr lang="de-DE" sz="4000"/>
        </a:p>
      </dgm:t>
    </dgm:pt>
    <dgm:pt modelId="{72232C80-D81A-482D-88C9-6D53C6CC5FAF}" type="sibTrans" cxnId="{F0AE3D75-67FF-4F20-915B-06FF82897960}">
      <dgm:prSet/>
      <dgm:spPr/>
      <dgm:t>
        <a:bodyPr/>
        <a:lstStyle/>
        <a:p>
          <a:endParaRPr lang="de-DE" sz="4000"/>
        </a:p>
      </dgm:t>
    </dgm:pt>
    <dgm:pt modelId="{ED1BDADA-9321-4121-BC8E-B261E60238F6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Wartbarkeit</a:t>
          </a:r>
          <a:endParaRPr lang="de-DE" sz="1400" dirty="0">
            <a:solidFill>
              <a:schemeClr val="bg1"/>
            </a:solidFill>
          </a:endParaRPr>
        </a:p>
      </dgm:t>
    </dgm:pt>
    <dgm:pt modelId="{B406D8EB-63B9-465D-9EB2-299DA5DAE819}" type="parTrans" cxnId="{5E5C64AF-D106-42A8-8534-ADD0545F0CC1}">
      <dgm:prSet custT="1"/>
      <dgm:spPr/>
      <dgm:t>
        <a:bodyPr/>
        <a:lstStyle/>
        <a:p>
          <a:endParaRPr lang="de-DE" sz="1050"/>
        </a:p>
      </dgm:t>
    </dgm:pt>
    <dgm:pt modelId="{1351BDEA-40C9-4DF8-B438-6CB5C40A7107}" type="sibTrans" cxnId="{5E5C64AF-D106-42A8-8534-ADD0545F0CC1}">
      <dgm:prSet/>
      <dgm:spPr/>
      <dgm:t>
        <a:bodyPr/>
        <a:lstStyle/>
        <a:p>
          <a:endParaRPr lang="de-DE" sz="4000"/>
        </a:p>
      </dgm:t>
    </dgm:pt>
    <dgm:pt modelId="{E723B849-FA91-4CFF-AE0E-A41344A6A41C}">
      <dgm:prSet phldrT="[Text]" custT="1"/>
      <dgm:spPr/>
      <dgm:t>
        <a:bodyPr/>
        <a:lstStyle/>
        <a:p>
          <a:r>
            <a:rPr lang="de-DE" sz="1400" dirty="0" err="1" smtClean="0">
              <a:solidFill>
                <a:schemeClr val="bg1"/>
              </a:solidFill>
            </a:rPr>
            <a:t>Verständ</a:t>
          </a:r>
          <a:r>
            <a:rPr lang="de-DE" sz="1400" dirty="0" smtClean="0">
              <a:solidFill>
                <a:schemeClr val="bg1"/>
              </a:solidFill>
            </a:rPr>
            <a:t>-</a:t>
          </a:r>
        </a:p>
        <a:p>
          <a:r>
            <a:rPr lang="de-DE" sz="1400" dirty="0" err="1" smtClean="0">
              <a:solidFill>
                <a:schemeClr val="bg1"/>
              </a:solidFill>
            </a:rPr>
            <a:t>lichkeit</a:t>
          </a:r>
          <a:endParaRPr lang="de-DE" sz="1400" dirty="0">
            <a:solidFill>
              <a:schemeClr val="bg1"/>
            </a:solidFill>
          </a:endParaRPr>
        </a:p>
      </dgm:t>
    </dgm:pt>
    <dgm:pt modelId="{D4924180-2139-4D5E-91C9-0B8CE961E7B9}" type="parTrans" cxnId="{6264113C-ACF1-4875-925C-02811037B4BC}">
      <dgm:prSet custT="1"/>
      <dgm:spPr/>
      <dgm:t>
        <a:bodyPr/>
        <a:lstStyle/>
        <a:p>
          <a:endParaRPr lang="de-DE" sz="1050"/>
        </a:p>
      </dgm:t>
    </dgm:pt>
    <dgm:pt modelId="{AAB5F937-901D-40CC-9E4A-B043A623B667}" type="sibTrans" cxnId="{6264113C-ACF1-4875-925C-02811037B4BC}">
      <dgm:prSet/>
      <dgm:spPr/>
      <dgm:t>
        <a:bodyPr/>
        <a:lstStyle/>
        <a:p>
          <a:endParaRPr lang="de-DE" sz="4000"/>
        </a:p>
      </dgm:t>
    </dgm:pt>
    <dgm:pt modelId="{21FA2DFC-0393-491F-8B6B-19E7E8D5A8F8}">
      <dgm:prSet phldrT="[Text]" custT="1"/>
      <dgm:spPr/>
      <dgm:t>
        <a:bodyPr/>
        <a:lstStyle/>
        <a:p>
          <a:r>
            <a:rPr lang="de-DE" sz="1400" dirty="0" err="1" smtClean="0">
              <a:solidFill>
                <a:schemeClr val="bg1"/>
              </a:solidFill>
            </a:rPr>
            <a:t>Modularität</a:t>
          </a:r>
          <a:endParaRPr lang="de-DE" sz="1400" dirty="0">
            <a:solidFill>
              <a:schemeClr val="bg1"/>
            </a:solidFill>
          </a:endParaRPr>
        </a:p>
      </dgm:t>
    </dgm:pt>
    <dgm:pt modelId="{9A79E662-4F84-4260-B4D0-0F91BA54BD1E}" type="parTrans" cxnId="{AD584D71-ECB6-44B1-8EF2-44C4E9FD7D5D}">
      <dgm:prSet custT="1"/>
      <dgm:spPr/>
      <dgm:t>
        <a:bodyPr/>
        <a:lstStyle/>
        <a:p>
          <a:endParaRPr lang="de-DE" sz="1050"/>
        </a:p>
      </dgm:t>
    </dgm:pt>
    <dgm:pt modelId="{9D9EADE3-6C26-458E-A473-CA5B29A0A24B}" type="sibTrans" cxnId="{AD584D71-ECB6-44B1-8EF2-44C4E9FD7D5D}">
      <dgm:prSet/>
      <dgm:spPr/>
      <dgm:t>
        <a:bodyPr/>
        <a:lstStyle/>
        <a:p>
          <a:endParaRPr lang="de-DE" sz="4000"/>
        </a:p>
      </dgm:t>
    </dgm:pt>
    <dgm:pt modelId="{4CE76D5F-A358-4898-9368-A6D322ACA050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Bündelung von Daten und Verhalten</a:t>
          </a:r>
          <a:endParaRPr lang="de-DE" sz="1400" dirty="0">
            <a:solidFill>
              <a:schemeClr val="bg1"/>
            </a:solidFill>
          </a:endParaRPr>
        </a:p>
      </dgm:t>
    </dgm:pt>
    <dgm:pt modelId="{2B800E0A-050B-468D-9A3E-FE0EE3F1D8BA}" type="parTrans" cxnId="{F90B7FF8-9853-4464-87B1-D44949236986}">
      <dgm:prSet custT="1"/>
      <dgm:spPr/>
      <dgm:t>
        <a:bodyPr/>
        <a:lstStyle/>
        <a:p>
          <a:endParaRPr lang="de-DE" sz="1050"/>
        </a:p>
      </dgm:t>
    </dgm:pt>
    <dgm:pt modelId="{066914AA-1FE7-46BD-A1B1-257A03E3AFCC}" type="sibTrans" cxnId="{F90B7FF8-9853-4464-87B1-D44949236986}">
      <dgm:prSet/>
      <dgm:spPr/>
      <dgm:t>
        <a:bodyPr/>
        <a:lstStyle/>
        <a:p>
          <a:endParaRPr lang="de-DE" sz="4000"/>
        </a:p>
      </dgm:t>
    </dgm:pt>
    <dgm:pt modelId="{2953E3F4-1AF6-4BA2-90BC-105FA6086DB7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Struktur</a:t>
          </a:r>
          <a:endParaRPr lang="de-DE" sz="1400" dirty="0">
            <a:solidFill>
              <a:schemeClr val="bg1"/>
            </a:solidFill>
          </a:endParaRPr>
        </a:p>
      </dgm:t>
    </dgm:pt>
    <dgm:pt modelId="{5C80DB29-E624-4DFB-9F0C-C7D81D46D1F5}" type="parTrans" cxnId="{66516F6B-46A8-40C9-9489-53316D9A4A8A}">
      <dgm:prSet custT="1"/>
      <dgm:spPr/>
      <dgm:t>
        <a:bodyPr/>
        <a:lstStyle/>
        <a:p>
          <a:endParaRPr lang="de-DE" sz="1050"/>
        </a:p>
      </dgm:t>
    </dgm:pt>
    <dgm:pt modelId="{1EE63316-2F07-4FA2-B194-241F33A93D50}" type="sibTrans" cxnId="{66516F6B-46A8-40C9-9489-53316D9A4A8A}">
      <dgm:prSet/>
      <dgm:spPr/>
      <dgm:t>
        <a:bodyPr/>
        <a:lstStyle/>
        <a:p>
          <a:endParaRPr lang="de-DE" sz="4000"/>
        </a:p>
      </dgm:t>
    </dgm:pt>
    <dgm:pt modelId="{48E20E71-E949-44C0-9715-2B1C1E509CFD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Übersicht</a:t>
          </a:r>
          <a:endParaRPr lang="de-DE" sz="1400" dirty="0">
            <a:solidFill>
              <a:schemeClr val="bg1"/>
            </a:solidFill>
          </a:endParaRPr>
        </a:p>
      </dgm:t>
    </dgm:pt>
    <dgm:pt modelId="{A71B4FBD-0222-494E-870E-3247CE12E25B}" type="parTrans" cxnId="{CFD48E53-9AA4-4912-8E64-6A37B7310910}">
      <dgm:prSet custT="1"/>
      <dgm:spPr/>
      <dgm:t>
        <a:bodyPr/>
        <a:lstStyle/>
        <a:p>
          <a:endParaRPr lang="de-DE" sz="1050"/>
        </a:p>
      </dgm:t>
    </dgm:pt>
    <dgm:pt modelId="{ECA4C21D-0869-4719-B219-2FD04FD4C896}" type="sibTrans" cxnId="{CFD48E53-9AA4-4912-8E64-6A37B7310910}">
      <dgm:prSet/>
      <dgm:spPr/>
      <dgm:t>
        <a:bodyPr/>
        <a:lstStyle/>
        <a:p>
          <a:endParaRPr lang="de-DE" sz="4000"/>
        </a:p>
      </dgm:t>
    </dgm:pt>
    <dgm:pt modelId="{B5399F36-A2D1-49AD-9C23-BBA2FBD02717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Lesbarkeit</a:t>
          </a:r>
          <a:endParaRPr lang="de-DE" sz="1400" dirty="0">
            <a:solidFill>
              <a:schemeClr val="bg1"/>
            </a:solidFill>
          </a:endParaRPr>
        </a:p>
      </dgm:t>
    </dgm:pt>
    <dgm:pt modelId="{FB1FE98E-F084-4B56-A4D2-65FBBCC002FE}" type="parTrans" cxnId="{90C0B4C7-CD2F-4745-8492-0C3E54B94533}">
      <dgm:prSet custT="1"/>
      <dgm:spPr/>
      <dgm:t>
        <a:bodyPr/>
        <a:lstStyle/>
        <a:p>
          <a:endParaRPr lang="de-DE" sz="1050"/>
        </a:p>
      </dgm:t>
    </dgm:pt>
    <dgm:pt modelId="{B7922340-2E9B-41D1-AABF-DB23A1FB749E}" type="sibTrans" cxnId="{90C0B4C7-CD2F-4745-8492-0C3E54B94533}">
      <dgm:prSet/>
      <dgm:spPr/>
      <dgm:t>
        <a:bodyPr/>
        <a:lstStyle/>
        <a:p>
          <a:endParaRPr lang="de-DE" sz="4000"/>
        </a:p>
      </dgm:t>
    </dgm:pt>
    <dgm:pt modelId="{39A223A4-1707-41F2-A292-744AA11C6D30}" type="pres">
      <dgm:prSet presAssocID="{6EE18574-5133-4EBB-A087-2830B665CED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3AA800C-F089-4677-9394-C5C0F47C6C4D}" type="pres">
      <dgm:prSet presAssocID="{6EE18574-5133-4EBB-A087-2830B665CEDA}" presName="radial" presStyleCnt="0">
        <dgm:presLayoutVars>
          <dgm:animLvl val="ctr"/>
        </dgm:presLayoutVars>
      </dgm:prSet>
      <dgm:spPr/>
    </dgm:pt>
    <dgm:pt modelId="{F41F566B-5094-40EE-AAA1-F5018186BF9D}" type="pres">
      <dgm:prSet presAssocID="{A489D31C-B4F4-4DD0-B950-43EB970D78B4}" presName="centerShape" presStyleLbl="vennNode1" presStyleIdx="0" presStyleCnt="8"/>
      <dgm:spPr/>
      <dgm:t>
        <a:bodyPr/>
        <a:lstStyle/>
        <a:p>
          <a:endParaRPr lang="de-DE"/>
        </a:p>
      </dgm:t>
    </dgm:pt>
    <dgm:pt modelId="{FF361B49-B452-4D5E-9869-489D2A60C5DB}" type="pres">
      <dgm:prSet presAssocID="{ED1BDADA-9321-4121-BC8E-B261E60238F6}" presName="node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059A64-D9CB-425F-915F-BBFAEB01C3F9}" type="pres">
      <dgm:prSet presAssocID="{E723B849-FA91-4CFF-AE0E-A41344A6A41C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FB2351-7386-43BE-A545-BE0BBD2A10B2}" type="pres">
      <dgm:prSet presAssocID="{21FA2DFC-0393-491F-8B6B-19E7E8D5A8F8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41A9FA-B032-43ED-A417-0CC0F9FF29E5}" type="pres">
      <dgm:prSet presAssocID="{4CE76D5F-A358-4898-9368-A6D322ACA050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488A4D-4D7B-4069-A959-4F372318C53D}" type="pres">
      <dgm:prSet presAssocID="{2953E3F4-1AF6-4BA2-90BC-105FA6086DB7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447077-BB7A-4C2B-9624-1BCD1A2DB915}" type="pres">
      <dgm:prSet presAssocID="{48E20E71-E949-44C0-9715-2B1C1E509CFD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184634-D94F-45C9-A82B-9BB3CBDE50CE}" type="pres">
      <dgm:prSet presAssocID="{B5399F36-A2D1-49AD-9C23-BBA2FBD02717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D584D71-ECB6-44B1-8EF2-44C4E9FD7D5D}" srcId="{A489D31C-B4F4-4DD0-B950-43EB970D78B4}" destId="{21FA2DFC-0393-491F-8B6B-19E7E8D5A8F8}" srcOrd="2" destOrd="0" parTransId="{9A79E662-4F84-4260-B4D0-0F91BA54BD1E}" sibTransId="{9D9EADE3-6C26-458E-A473-CA5B29A0A24B}"/>
    <dgm:cxn modelId="{C2ED93D6-F1A0-48C8-93E0-1F532B329D4B}" type="presOf" srcId="{B5399F36-A2D1-49AD-9C23-BBA2FBD02717}" destId="{F7184634-D94F-45C9-A82B-9BB3CBDE50CE}" srcOrd="0" destOrd="0" presId="urn:microsoft.com/office/officeart/2005/8/layout/radial3"/>
    <dgm:cxn modelId="{90C0B4C7-CD2F-4745-8492-0C3E54B94533}" srcId="{A489D31C-B4F4-4DD0-B950-43EB970D78B4}" destId="{B5399F36-A2D1-49AD-9C23-BBA2FBD02717}" srcOrd="6" destOrd="0" parTransId="{FB1FE98E-F084-4B56-A4D2-65FBBCC002FE}" sibTransId="{B7922340-2E9B-41D1-AABF-DB23A1FB749E}"/>
    <dgm:cxn modelId="{F0AE3D75-67FF-4F20-915B-06FF82897960}" srcId="{6EE18574-5133-4EBB-A087-2830B665CEDA}" destId="{A489D31C-B4F4-4DD0-B950-43EB970D78B4}" srcOrd="0" destOrd="0" parTransId="{0A949038-8A4A-471E-95BB-2B9C5E3A64EB}" sibTransId="{72232C80-D81A-482D-88C9-6D53C6CC5FAF}"/>
    <dgm:cxn modelId="{568D31C6-B2B2-441D-87B6-4946100D79AA}" type="presOf" srcId="{4CE76D5F-A358-4898-9368-A6D322ACA050}" destId="{BA41A9FA-B032-43ED-A417-0CC0F9FF29E5}" srcOrd="0" destOrd="0" presId="urn:microsoft.com/office/officeart/2005/8/layout/radial3"/>
    <dgm:cxn modelId="{5E5C64AF-D106-42A8-8534-ADD0545F0CC1}" srcId="{A489D31C-B4F4-4DD0-B950-43EB970D78B4}" destId="{ED1BDADA-9321-4121-BC8E-B261E60238F6}" srcOrd="0" destOrd="0" parTransId="{B406D8EB-63B9-465D-9EB2-299DA5DAE819}" sibTransId="{1351BDEA-40C9-4DF8-B438-6CB5C40A7107}"/>
    <dgm:cxn modelId="{CFD48E53-9AA4-4912-8E64-6A37B7310910}" srcId="{A489D31C-B4F4-4DD0-B950-43EB970D78B4}" destId="{48E20E71-E949-44C0-9715-2B1C1E509CFD}" srcOrd="5" destOrd="0" parTransId="{A71B4FBD-0222-494E-870E-3247CE12E25B}" sibTransId="{ECA4C21D-0869-4719-B219-2FD04FD4C896}"/>
    <dgm:cxn modelId="{8CC3E1A9-521B-493D-ADD3-FBC2E6406F5D}" type="presOf" srcId="{2953E3F4-1AF6-4BA2-90BC-105FA6086DB7}" destId="{70488A4D-4D7B-4069-A959-4F372318C53D}" srcOrd="0" destOrd="0" presId="urn:microsoft.com/office/officeart/2005/8/layout/radial3"/>
    <dgm:cxn modelId="{F90B7FF8-9853-4464-87B1-D44949236986}" srcId="{A489D31C-B4F4-4DD0-B950-43EB970D78B4}" destId="{4CE76D5F-A358-4898-9368-A6D322ACA050}" srcOrd="3" destOrd="0" parTransId="{2B800E0A-050B-468D-9A3E-FE0EE3F1D8BA}" sibTransId="{066914AA-1FE7-46BD-A1B1-257A03E3AFCC}"/>
    <dgm:cxn modelId="{B9F353E2-41FF-405C-B4B9-593D1D1AF186}" type="presOf" srcId="{6EE18574-5133-4EBB-A087-2830B665CEDA}" destId="{39A223A4-1707-41F2-A292-744AA11C6D30}" srcOrd="0" destOrd="0" presId="urn:microsoft.com/office/officeart/2005/8/layout/radial3"/>
    <dgm:cxn modelId="{E304FD8C-4DE3-43F6-90D6-4328ACB31BF5}" type="presOf" srcId="{E723B849-FA91-4CFF-AE0E-A41344A6A41C}" destId="{83059A64-D9CB-425F-915F-BBFAEB01C3F9}" srcOrd="0" destOrd="0" presId="urn:microsoft.com/office/officeart/2005/8/layout/radial3"/>
    <dgm:cxn modelId="{C498E9FB-A0E0-4A73-B9B5-9CA1AFC1852F}" type="presOf" srcId="{21FA2DFC-0393-491F-8B6B-19E7E8D5A8F8}" destId="{C2FB2351-7386-43BE-A545-BE0BBD2A10B2}" srcOrd="0" destOrd="0" presId="urn:microsoft.com/office/officeart/2005/8/layout/radial3"/>
    <dgm:cxn modelId="{6264113C-ACF1-4875-925C-02811037B4BC}" srcId="{A489D31C-B4F4-4DD0-B950-43EB970D78B4}" destId="{E723B849-FA91-4CFF-AE0E-A41344A6A41C}" srcOrd="1" destOrd="0" parTransId="{D4924180-2139-4D5E-91C9-0B8CE961E7B9}" sibTransId="{AAB5F937-901D-40CC-9E4A-B043A623B667}"/>
    <dgm:cxn modelId="{284F37BE-94C9-46EE-A773-68972EB69F27}" type="presOf" srcId="{48E20E71-E949-44C0-9715-2B1C1E509CFD}" destId="{46447077-BB7A-4C2B-9624-1BCD1A2DB915}" srcOrd="0" destOrd="0" presId="urn:microsoft.com/office/officeart/2005/8/layout/radial3"/>
    <dgm:cxn modelId="{3E275CAB-1A78-49D0-A39D-E30DB3D9C187}" type="presOf" srcId="{A489D31C-B4F4-4DD0-B950-43EB970D78B4}" destId="{F41F566B-5094-40EE-AAA1-F5018186BF9D}" srcOrd="0" destOrd="0" presId="urn:microsoft.com/office/officeart/2005/8/layout/radial3"/>
    <dgm:cxn modelId="{66516F6B-46A8-40C9-9489-53316D9A4A8A}" srcId="{A489D31C-B4F4-4DD0-B950-43EB970D78B4}" destId="{2953E3F4-1AF6-4BA2-90BC-105FA6086DB7}" srcOrd="4" destOrd="0" parTransId="{5C80DB29-E624-4DFB-9F0C-C7D81D46D1F5}" sibTransId="{1EE63316-2F07-4FA2-B194-241F33A93D50}"/>
    <dgm:cxn modelId="{24A733BF-A0D8-48D9-BA6B-522DAC4B6599}" type="presOf" srcId="{ED1BDADA-9321-4121-BC8E-B261E60238F6}" destId="{FF361B49-B452-4D5E-9869-489D2A60C5DB}" srcOrd="0" destOrd="0" presId="urn:microsoft.com/office/officeart/2005/8/layout/radial3"/>
    <dgm:cxn modelId="{3A3B3967-F8D5-498E-A9E5-A5C73CF90B72}" type="presParOf" srcId="{39A223A4-1707-41F2-A292-744AA11C6D30}" destId="{43AA800C-F089-4677-9394-C5C0F47C6C4D}" srcOrd="0" destOrd="0" presId="urn:microsoft.com/office/officeart/2005/8/layout/radial3"/>
    <dgm:cxn modelId="{861064A2-8B06-49CF-8008-F3CE9FA5DEC0}" type="presParOf" srcId="{43AA800C-F089-4677-9394-C5C0F47C6C4D}" destId="{F41F566B-5094-40EE-AAA1-F5018186BF9D}" srcOrd="0" destOrd="0" presId="urn:microsoft.com/office/officeart/2005/8/layout/radial3"/>
    <dgm:cxn modelId="{F8AFDC0E-FBC8-49A1-BA00-24B23C7D43DB}" type="presParOf" srcId="{43AA800C-F089-4677-9394-C5C0F47C6C4D}" destId="{FF361B49-B452-4D5E-9869-489D2A60C5DB}" srcOrd="1" destOrd="0" presId="urn:microsoft.com/office/officeart/2005/8/layout/radial3"/>
    <dgm:cxn modelId="{7F1F135E-6CD3-4F48-B45B-81C15FDD2429}" type="presParOf" srcId="{43AA800C-F089-4677-9394-C5C0F47C6C4D}" destId="{83059A64-D9CB-425F-915F-BBFAEB01C3F9}" srcOrd="2" destOrd="0" presId="urn:microsoft.com/office/officeart/2005/8/layout/radial3"/>
    <dgm:cxn modelId="{70887545-13A9-49A8-B446-56A976B30CBD}" type="presParOf" srcId="{43AA800C-F089-4677-9394-C5C0F47C6C4D}" destId="{C2FB2351-7386-43BE-A545-BE0BBD2A10B2}" srcOrd="3" destOrd="0" presId="urn:microsoft.com/office/officeart/2005/8/layout/radial3"/>
    <dgm:cxn modelId="{E74645DF-6B2D-4815-B40A-B73F09B96851}" type="presParOf" srcId="{43AA800C-F089-4677-9394-C5C0F47C6C4D}" destId="{BA41A9FA-B032-43ED-A417-0CC0F9FF29E5}" srcOrd="4" destOrd="0" presId="urn:microsoft.com/office/officeart/2005/8/layout/radial3"/>
    <dgm:cxn modelId="{E85D149F-2222-4229-B3DD-C42D0E7A237E}" type="presParOf" srcId="{43AA800C-F089-4677-9394-C5C0F47C6C4D}" destId="{70488A4D-4D7B-4069-A959-4F372318C53D}" srcOrd="5" destOrd="0" presId="urn:microsoft.com/office/officeart/2005/8/layout/radial3"/>
    <dgm:cxn modelId="{9823DFD0-6142-455F-AFAB-DEB38E26C347}" type="presParOf" srcId="{43AA800C-F089-4677-9394-C5C0F47C6C4D}" destId="{46447077-BB7A-4C2B-9624-1BCD1A2DB915}" srcOrd="6" destOrd="0" presId="urn:microsoft.com/office/officeart/2005/8/layout/radial3"/>
    <dgm:cxn modelId="{EB50E9B4-2C3A-4CE8-AAB8-A411521B15BD}" type="presParOf" srcId="{43AA800C-F089-4677-9394-C5C0F47C6C4D}" destId="{F7184634-D94F-45C9-A82B-9BB3CBDE50CE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F566B-5094-40EE-AAA1-F5018186BF9D}">
      <dsp:nvSpPr>
        <dsp:cNvPr id="0" name=""/>
        <dsp:cNvSpPr/>
      </dsp:nvSpPr>
      <dsp:spPr>
        <a:xfrm>
          <a:off x="2151098" y="1121525"/>
          <a:ext cx="2682579" cy="2682579"/>
        </a:xfrm>
        <a:prstGeom prst="ellipse">
          <a:avLst/>
        </a:prstGeom>
        <a:solidFill>
          <a:schemeClr val="bg1">
            <a:lumMod val="95000"/>
            <a:alpha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Schlechter Code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= Prozeduraler Code</a:t>
          </a:r>
          <a:endParaRPr lang="de-DE" sz="2400" kern="1200" dirty="0"/>
        </a:p>
      </dsp:txBody>
      <dsp:txXfrm>
        <a:off x="2543953" y="1514380"/>
        <a:ext cx="1896869" cy="1896869"/>
      </dsp:txXfrm>
    </dsp:sp>
    <dsp:sp modelId="{FF361B49-B452-4D5E-9869-489D2A60C5DB}">
      <dsp:nvSpPr>
        <dsp:cNvPr id="0" name=""/>
        <dsp:cNvSpPr/>
      </dsp:nvSpPr>
      <dsp:spPr>
        <a:xfrm>
          <a:off x="2821743" y="44208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Wartbarkeit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3018170" y="240635"/>
        <a:ext cx="948435" cy="948435"/>
      </dsp:txXfrm>
    </dsp:sp>
    <dsp:sp modelId="{83059A64-D9CB-425F-915F-BBFAEB01C3F9}">
      <dsp:nvSpPr>
        <dsp:cNvPr id="0" name=""/>
        <dsp:cNvSpPr/>
      </dsp:nvSpPr>
      <dsp:spPr>
        <a:xfrm>
          <a:off x="4188354" y="702334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>
              <a:solidFill>
                <a:schemeClr val="bg1"/>
              </a:solidFill>
            </a:rPr>
            <a:t>Verständ</a:t>
          </a:r>
          <a:r>
            <a:rPr lang="de-DE" sz="1400" kern="1200" dirty="0" smtClean="0">
              <a:solidFill>
                <a:schemeClr val="bg1"/>
              </a:solidFill>
            </a:rPr>
            <a:t>-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>
              <a:solidFill>
                <a:schemeClr val="bg1"/>
              </a:solidFill>
            </a:rPr>
            <a:t>lichkeit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4384781" y="898761"/>
        <a:ext cx="948435" cy="948435"/>
      </dsp:txXfrm>
    </dsp:sp>
    <dsp:sp modelId="{C2FB2351-7386-43BE-A545-BE0BBD2A10B2}">
      <dsp:nvSpPr>
        <dsp:cNvPr id="0" name=""/>
        <dsp:cNvSpPr/>
      </dsp:nvSpPr>
      <dsp:spPr>
        <a:xfrm>
          <a:off x="4525879" y="2181128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>
              <a:solidFill>
                <a:schemeClr val="bg1"/>
              </a:solidFill>
            </a:rPr>
            <a:t>Modularität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4722306" y="2377555"/>
        <a:ext cx="948435" cy="948435"/>
      </dsp:txXfrm>
    </dsp:sp>
    <dsp:sp modelId="{BA41A9FA-B032-43ED-A417-0CC0F9FF29E5}">
      <dsp:nvSpPr>
        <dsp:cNvPr id="0" name=""/>
        <dsp:cNvSpPr/>
      </dsp:nvSpPr>
      <dsp:spPr>
        <a:xfrm>
          <a:off x="3580155" y="3367029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Bündelung von Daten und Verhalten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3776582" y="3563456"/>
        <a:ext cx="948435" cy="948435"/>
      </dsp:txXfrm>
    </dsp:sp>
    <dsp:sp modelId="{70488A4D-4D7B-4069-A959-4F372318C53D}">
      <dsp:nvSpPr>
        <dsp:cNvPr id="0" name=""/>
        <dsp:cNvSpPr/>
      </dsp:nvSpPr>
      <dsp:spPr>
        <a:xfrm>
          <a:off x="2063330" y="3367029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Struktur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2259757" y="3563456"/>
        <a:ext cx="948435" cy="948435"/>
      </dsp:txXfrm>
    </dsp:sp>
    <dsp:sp modelId="{46447077-BB7A-4C2B-9624-1BCD1A2DB915}">
      <dsp:nvSpPr>
        <dsp:cNvPr id="0" name=""/>
        <dsp:cNvSpPr/>
      </dsp:nvSpPr>
      <dsp:spPr>
        <a:xfrm>
          <a:off x="1117606" y="2181128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Übersicht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14033" y="2377555"/>
        <a:ext cx="948435" cy="948435"/>
      </dsp:txXfrm>
    </dsp:sp>
    <dsp:sp modelId="{F7184634-D94F-45C9-A82B-9BB3CBDE50CE}">
      <dsp:nvSpPr>
        <dsp:cNvPr id="0" name=""/>
        <dsp:cNvSpPr/>
      </dsp:nvSpPr>
      <dsp:spPr>
        <a:xfrm>
          <a:off x="1455131" y="702334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Lesbarkeit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651558" y="898761"/>
        <a:ext cx="948435" cy="94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0825-1C6F-4426-9E2A-CAA54B177501}" type="datetimeFigureOut">
              <a:rPr lang="de-DE" smtClean="0"/>
              <a:t>19.03.2014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0464-EBA3-4D16-8EAB-A47DA0865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58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I am </a:t>
            </a:r>
          </a:p>
          <a:p>
            <a:r>
              <a:rPr lang="en-US" b="0" i="0" baseline="0" dirty="0" smtClean="0"/>
              <a:t> - not an expert</a:t>
            </a:r>
          </a:p>
          <a:p>
            <a:r>
              <a:rPr lang="en-US" b="0" i="0" baseline="0" dirty="0" smtClean="0"/>
              <a:t> - still learning</a:t>
            </a:r>
          </a:p>
          <a:p>
            <a:r>
              <a:rPr lang="en-US" b="0" i="0" baseline="0" dirty="0" smtClean="0"/>
              <a:t> - a student</a:t>
            </a:r>
          </a:p>
          <a:p>
            <a:r>
              <a:rPr lang="en-US" b="0" i="0" baseline="0" dirty="0" smtClean="0"/>
              <a:t> - happy to present the rules here</a:t>
            </a:r>
          </a:p>
          <a:p>
            <a:r>
              <a:rPr lang="en-US" b="0" i="0" baseline="0" dirty="0" smtClean="0"/>
              <a:t> - happy about every question: Independently if I can answer the question of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17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4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657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Auslagerung</a:t>
            </a:r>
            <a:r>
              <a:rPr lang="en-US" dirty="0" smtClean="0"/>
              <a:t> 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Methods. </a:t>
            </a:r>
          </a:p>
          <a:p>
            <a:r>
              <a:rPr lang="en-US" baseline="0" dirty="0" err="1" smtClean="0"/>
              <a:t>Wiederverwendbarkeit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Methodenebene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86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Auslagerung</a:t>
            </a:r>
            <a:r>
              <a:rPr lang="en-US" dirty="0" smtClean="0"/>
              <a:t> 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Methods. </a:t>
            </a:r>
          </a:p>
          <a:p>
            <a:r>
              <a:rPr lang="en-US" baseline="0" dirty="0" err="1" smtClean="0"/>
              <a:t>Wiederverwendbarkeit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Methodenebene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863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Nochmal sagen:</a:t>
            </a:r>
            <a:r>
              <a:rPr lang="de-DE" baseline="0" dirty="0" smtClean="0"/>
              <a:t> State,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hier nicht </a:t>
            </a:r>
            <a:r>
              <a:rPr lang="de-DE" baseline="0" dirty="0" err="1" smtClean="0"/>
              <a:t>naeher</a:t>
            </a:r>
            <a:r>
              <a:rPr lang="de-DE" baseline="0" dirty="0" smtClean="0"/>
              <a:t> beleuchtet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Eigentlich</a:t>
            </a:r>
            <a:r>
              <a:rPr lang="de-DE" baseline="0" dirty="0" smtClean="0"/>
              <a:t> gewollt ist jedoch, dass Logik versteckt wird.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Dies ist hier gezeigt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 </a:t>
            </a:r>
            <a:r>
              <a:rPr lang="de-DE" i="1" baseline="0" dirty="0" err="1" smtClean="0"/>
              <a:t>Dice</a:t>
            </a:r>
            <a:r>
              <a:rPr lang="de-DE" i="0" baseline="0" dirty="0" smtClean="0"/>
              <a:t> ist </a:t>
            </a:r>
            <a:r>
              <a:rPr lang="de-DE" i="0" baseline="0" dirty="0" err="1" smtClean="0"/>
              <a:t>Zaehloperation</a:t>
            </a:r>
            <a:r>
              <a:rPr lang="de-DE" i="0" baseline="0" dirty="0" smtClean="0"/>
              <a:t> versteckt</a:t>
            </a:r>
          </a:p>
          <a:p>
            <a:endParaRPr lang="de-DE" i="0" baseline="0" dirty="0" smtClean="0"/>
          </a:p>
          <a:p>
            <a:r>
              <a:rPr lang="de-DE" i="1" baseline="0" dirty="0" smtClean="0"/>
              <a:t>Game</a:t>
            </a:r>
            <a:r>
              <a:rPr lang="de-DE" i="0" baseline="0" dirty="0" smtClean="0"/>
              <a:t> </a:t>
            </a:r>
            <a:r>
              <a:rPr lang="de-DE" i="0" baseline="0" dirty="0" err="1" smtClean="0"/>
              <a:t>enthaelt</a:t>
            </a:r>
            <a:r>
              <a:rPr lang="de-DE" i="0" baseline="0" dirty="0" smtClean="0"/>
              <a:t> nur noch die Darstellung, in diesem Fall einfache Konsolenausgabe</a:t>
            </a:r>
            <a:endParaRPr lang="de-DE" i="1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baseline="0" dirty="0" smtClean="0"/>
              <a:t>What did I learn when conduction the session: “Object Calisthenics”?</a:t>
            </a:r>
          </a:p>
          <a:p>
            <a:r>
              <a:rPr lang="en-US" i="0" baseline="0" dirty="0" smtClean="0"/>
              <a:t>The Object Calisthenics are not:</a:t>
            </a:r>
          </a:p>
          <a:p>
            <a:r>
              <a:rPr lang="en-US" i="0" baseline="0" dirty="0" smtClean="0"/>
              <a:t>- A metric that is very clearly measurable.</a:t>
            </a:r>
          </a:p>
          <a:p>
            <a:r>
              <a:rPr lang="en-US" i="0" baseline="0" dirty="0" smtClean="0"/>
              <a:t>- Abstract patterns</a:t>
            </a:r>
          </a:p>
          <a:p>
            <a:r>
              <a:rPr lang="en-US" i="0" baseline="0" dirty="0" smtClean="0"/>
              <a:t>- Principals based on what very experienced developers are stating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Instead the Object Calisthenics are:</a:t>
            </a:r>
          </a:p>
          <a:p>
            <a:r>
              <a:rPr lang="en-US" i="0" baseline="0" dirty="0" smtClean="0"/>
              <a:t>- a set of rules that is very close to the code, but they are too far form software metrics because the quality of the rules cannot bet calculated by a formula</a:t>
            </a:r>
          </a:p>
          <a:p>
            <a:r>
              <a:rPr lang="en-US" i="0" baseline="0" dirty="0" smtClean="0"/>
              <a:t>- A set of rule where a developer can look at a few lines of code and say if the code satisfies the rules or not. </a:t>
            </a:r>
          </a:p>
          <a:p>
            <a:endParaRPr lang="en-US" i="1" dirty="0" smtClean="0"/>
          </a:p>
          <a:p>
            <a:r>
              <a:rPr lang="en-US" i="1" dirty="0" smtClean="0"/>
              <a:t>What</a:t>
            </a:r>
            <a:r>
              <a:rPr lang="en-US" i="1" baseline="0" dirty="0" smtClean="0"/>
              <a:t> was good when conduction the session: “Object Calisthenics”?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Great discussions with fellow students and experienced developers. As a beginner in software development I learned a lot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Development of a love-hate relationship, especially when you apply what you’ve learned in the wilderness.</a:t>
            </a:r>
          </a:p>
          <a:p>
            <a:pPr marL="171450" indent="-171450">
              <a:buFontTx/>
              <a:buChar char="-"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1" baseline="0" dirty="0" smtClean="0"/>
              <a:t>What was bad when conduction the session?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I didn’t realize that I was violating a rule in the beginning…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Heard a lot about tool development in my first practical phase by Axel Uhl, my trainer in my first practical phase. He researched about textual meta modelling. In the development there was a lot of tooling involved.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Even if we fight them once in a while: Tool development helped us a lot in Software Engineering</a:t>
            </a:r>
          </a:p>
          <a:p>
            <a:endParaRPr lang="en-US" i="1" baseline="0" dirty="0" smtClean="0"/>
          </a:p>
          <a:p>
            <a:r>
              <a:rPr lang="en-US" b="1" i="0" baseline="0" dirty="0" smtClean="0"/>
              <a:t>IDEA: Use tool support to check if the code satisfies the rules of the Object Calisthenics instead of doing it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17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  <a:r>
              <a:rPr lang="de-DE" baseline="0" dirty="0" smtClean="0"/>
              <a:t> Überschaubarkeit</a:t>
            </a:r>
          </a:p>
          <a:p>
            <a:r>
              <a:rPr lang="de-DE" baseline="0" dirty="0" smtClean="0"/>
              <a:t>Viele Befehle in einer Zeile</a:t>
            </a:r>
          </a:p>
          <a:p>
            <a:r>
              <a:rPr lang="de-DE" baseline="0" dirty="0" err="1" smtClean="0"/>
              <a:t>Integritaet</a:t>
            </a:r>
            <a:r>
              <a:rPr lang="de-DE" baseline="0" dirty="0" smtClean="0"/>
              <a:t> der Schulklasse?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</a:t>
            </a:r>
            <a:r>
              <a:rPr lang="de-DE" baseline="0" dirty="0" err="1" smtClean="0"/>
              <a:t>koennten</a:t>
            </a:r>
            <a:r>
              <a:rPr lang="de-DE" baseline="0" dirty="0" smtClean="0"/>
              <a:t> auch andere Methoden aufgerufen werden, die die </a:t>
            </a:r>
            <a:r>
              <a:rPr lang="de-DE" baseline="0" dirty="0" err="1" smtClean="0"/>
              <a:t>Integritaet</a:t>
            </a:r>
            <a:r>
              <a:rPr lang="de-DE" baseline="0" dirty="0" smtClean="0"/>
              <a:t> verletzen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75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Sichtbar wird:</a:t>
            </a:r>
            <a:r>
              <a:rPr lang="de-DE" baseline="0" dirty="0" smtClean="0"/>
              <a:t> Wie viele Aktionen </a:t>
            </a:r>
            <a:r>
              <a:rPr lang="de-DE" baseline="0" dirty="0" err="1" smtClean="0"/>
              <a:t>tatsaechlich</a:t>
            </a:r>
            <a:r>
              <a:rPr lang="de-DE" baseline="0" dirty="0" smtClean="0"/>
              <a:t> verwendet wurden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Tiefe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Aenderung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Domaenenmodell</a:t>
            </a:r>
            <a:endParaRPr lang="en-US" baseline="0" dirty="0" smtClean="0"/>
          </a:p>
          <a:p>
            <a:r>
              <a:rPr lang="en-US" baseline="0" dirty="0" err="1" smtClean="0"/>
              <a:t>Verletzung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LawOfDemeter</a:t>
            </a:r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75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Delegation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Verhindert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Aenderungen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Domaenenmodell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Aber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hinzu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 </a:t>
            </a:r>
            <a:r>
              <a:rPr lang="en-US" baseline="0" dirty="0" err="1" smtClean="0"/>
              <a:t>beachte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Kuerze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neuen</a:t>
            </a:r>
            <a:r>
              <a:rPr lang="en-US" baseline="0" dirty="0" smtClean="0"/>
              <a:t> </a:t>
            </a:r>
            <a:r>
              <a:rPr lang="en-US" i="1" baseline="0" dirty="0" smtClean="0"/>
              <a:t>main</a:t>
            </a:r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75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Besseres </a:t>
            </a:r>
            <a:r>
              <a:rPr lang="de-DE" dirty="0" err="1" smtClean="0"/>
              <a:t>Verständniss</a:t>
            </a:r>
            <a:r>
              <a:rPr lang="de-DE" dirty="0" smtClean="0"/>
              <a:t> der Fachlogik</a:t>
            </a:r>
          </a:p>
          <a:p>
            <a:endParaRPr lang="de-DE" dirty="0" smtClean="0"/>
          </a:p>
          <a:p>
            <a:r>
              <a:rPr lang="de-DE" dirty="0" smtClean="0"/>
              <a:t>Beschrieben in „Domain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Design“</a:t>
            </a:r>
          </a:p>
          <a:p>
            <a:r>
              <a:rPr lang="de-DE" baseline="0" dirty="0" smtClean="0"/>
              <a:t> - Hier </a:t>
            </a:r>
            <a:r>
              <a:rPr lang="de-DE" baseline="0" dirty="0" err="1" smtClean="0"/>
              <a:t>unterteilung</a:t>
            </a:r>
            <a:r>
              <a:rPr lang="de-DE" baseline="0" dirty="0" smtClean="0"/>
              <a:t> zwischen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13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Problematisch ist:</a:t>
            </a:r>
          </a:p>
          <a:p>
            <a:r>
              <a:rPr lang="en-US" dirty="0" smtClean="0"/>
              <a:t> 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mehreren</a:t>
            </a:r>
            <a:r>
              <a:rPr lang="en-US" baseline="0" dirty="0" smtClean="0"/>
              <a:t> T</a:t>
            </a:r>
            <a:r>
              <a:rPr lang="de-DE" baseline="0" dirty="0" err="1" smtClean="0"/>
              <a:t>üren</a:t>
            </a:r>
            <a:r>
              <a:rPr lang="de-DE" baseline="0" dirty="0" smtClean="0"/>
              <a:t> ist in Klasse </a:t>
            </a:r>
            <a:r>
              <a:rPr lang="de-DE" baseline="0" dirty="0" err="1" smtClean="0"/>
              <a:t>Exterior</a:t>
            </a:r>
            <a:r>
              <a:rPr lang="de-DE" baseline="0" dirty="0" smtClean="0"/>
              <a:t> abgebildet</a:t>
            </a:r>
          </a:p>
          <a:p>
            <a:r>
              <a:rPr lang="de-DE" baseline="0" dirty="0" smtClean="0"/>
              <a:t> - Beispiel: Zentralverriegelung</a:t>
            </a:r>
          </a:p>
          <a:p>
            <a:r>
              <a:rPr lang="de-DE" baseline="0" dirty="0" smtClean="0"/>
              <a:t> - Genauso: Seriennummer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89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Problematisch ist:</a:t>
            </a:r>
          </a:p>
          <a:p>
            <a:r>
              <a:rPr lang="en-US" dirty="0" smtClean="0"/>
              <a:t> 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mehreren</a:t>
            </a:r>
            <a:r>
              <a:rPr lang="en-US" baseline="0" dirty="0" smtClean="0"/>
              <a:t> T</a:t>
            </a:r>
            <a:r>
              <a:rPr lang="de-DE" baseline="0" dirty="0" err="1" smtClean="0"/>
              <a:t>üren</a:t>
            </a:r>
            <a:r>
              <a:rPr lang="de-DE" baseline="0" dirty="0" smtClean="0"/>
              <a:t> ist in Klasse </a:t>
            </a:r>
            <a:r>
              <a:rPr lang="de-DE" baseline="0" dirty="0" err="1" smtClean="0"/>
              <a:t>Exterior</a:t>
            </a:r>
            <a:r>
              <a:rPr lang="de-DE" baseline="0" dirty="0" smtClean="0"/>
              <a:t> abgebildet</a:t>
            </a:r>
          </a:p>
          <a:p>
            <a:r>
              <a:rPr lang="de-DE" baseline="0" dirty="0" smtClean="0"/>
              <a:t> - Beispiel: Zentralverriegelung</a:t>
            </a:r>
          </a:p>
          <a:p>
            <a:r>
              <a:rPr lang="de-DE" baseline="0" dirty="0" smtClean="0"/>
              <a:t> - Genauso: Seriennummer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89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89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aussagekraeftig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-</a:t>
            </a:r>
            <a:r>
              <a:rPr lang="en-US" baseline="0" dirty="0" smtClean="0"/>
              <a:t> was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operationen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speaker </a:t>
            </a:r>
            <a:r>
              <a:rPr lang="en-US" baseline="0" dirty="0" err="1" smtClean="0"/>
              <a:t>verwenden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90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Wilkuerliche</a:t>
            </a:r>
            <a:r>
              <a:rPr lang="en-US" dirty="0" smtClean="0"/>
              <a:t> Manipulation</a:t>
            </a:r>
            <a:r>
              <a:rPr lang="en-US" baseline="0" dirty="0" smtClean="0"/>
              <a:t> des speakers</a:t>
            </a:r>
          </a:p>
          <a:p>
            <a:r>
              <a:rPr lang="en-US" dirty="0" err="1" smtClean="0"/>
              <a:t>Procedurale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Abfragen</a:t>
            </a:r>
            <a:r>
              <a:rPr lang="en-US" baseline="0" dirty="0" smtClean="0"/>
              <a:t> in Main </a:t>
            </a:r>
            <a:r>
              <a:rPr lang="en-US" baseline="0" dirty="0" err="1" smtClean="0"/>
              <a:t>Notwengid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nichts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Cohesion der </a:t>
            </a:r>
            <a:r>
              <a:rPr lang="en-US" i="1" baseline="0" dirty="0" smtClean="0"/>
              <a:t>Main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nimmt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ab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Wilkuerliche</a:t>
            </a:r>
            <a:r>
              <a:rPr lang="en-US" dirty="0" smtClean="0"/>
              <a:t> Manipulation</a:t>
            </a:r>
            <a:r>
              <a:rPr lang="en-US" baseline="0" dirty="0" smtClean="0"/>
              <a:t> des speakers</a:t>
            </a:r>
          </a:p>
          <a:p>
            <a:r>
              <a:rPr lang="en-US" dirty="0" err="1" smtClean="0"/>
              <a:t>Procedurale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Abfragen</a:t>
            </a:r>
            <a:r>
              <a:rPr lang="en-US" baseline="0" dirty="0" smtClean="0"/>
              <a:t> in Main </a:t>
            </a:r>
            <a:r>
              <a:rPr lang="en-US" baseline="0" dirty="0" err="1" smtClean="0"/>
              <a:t>Notwengid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nichts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Cohesion der </a:t>
            </a:r>
            <a:r>
              <a:rPr lang="en-US" i="1" baseline="0" dirty="0" smtClean="0"/>
              <a:t>Main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nimmt</a:t>
            </a:r>
            <a:r>
              <a:rPr lang="en-US" i="0" baseline="0" dirty="0" smtClean="0"/>
              <a:t> </a:t>
            </a:r>
            <a:r>
              <a:rPr lang="en-US" i="0" baseline="0" smtClean="0"/>
              <a:t>ab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Every student has to write a “student research paper” during his studies. Why not research it is generally possible to validate the rules.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Three steps in the paper: </a:t>
            </a:r>
          </a:p>
          <a:p>
            <a:pPr marL="228600" indent="-228600">
              <a:buAutoNum type="arabicPeriod"/>
            </a:pPr>
            <a:r>
              <a:rPr lang="en-US" b="0" i="0" baseline="0" dirty="0" smtClean="0"/>
              <a:t>Patterns and Principles</a:t>
            </a:r>
          </a:p>
          <a:p>
            <a:pPr marL="228600" indent="-228600">
              <a:buAutoNum type="arabicPeriod"/>
            </a:pPr>
            <a:r>
              <a:rPr lang="en-US" b="0" i="0" baseline="0" dirty="0" smtClean="0"/>
              <a:t>Evaluation</a:t>
            </a:r>
          </a:p>
          <a:p>
            <a:pPr marL="228600" indent="-228600">
              <a:buAutoNum type="arabicPeriod"/>
            </a:pPr>
            <a:r>
              <a:rPr lang="en-US" b="0" i="0" baseline="0" dirty="0" smtClean="0"/>
              <a:t>Prototypical implementation</a:t>
            </a:r>
          </a:p>
          <a:p>
            <a:pPr marL="228600" indent="-228600">
              <a:buAutoNum type="arabicPeriod"/>
            </a:pPr>
            <a:endParaRPr lang="en-US" b="0" i="0" baseline="0" dirty="0" smtClean="0"/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Patterns and principle: You already conducted the session, so there is nothing more to say…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Evaluation: Is it possible to validate the rules automatically?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Prototypical Implementation: Implement a prototype that is validating the rules.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17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entspricht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“tell, don’t ask”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turnup</a:t>
            </a:r>
            <a:r>
              <a:rPr lang="en-US" baseline="0" dirty="0" smtClean="0"/>
              <a:t>” und “</a:t>
            </a:r>
            <a:r>
              <a:rPr lang="en-US" baseline="0" dirty="0" err="1" smtClean="0"/>
              <a:t>adjustVolume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sprechend</a:t>
            </a:r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entspricht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“tell, don’t ask”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turnup</a:t>
            </a:r>
            <a:r>
              <a:rPr lang="en-US" baseline="0" dirty="0" smtClean="0"/>
              <a:t>” und “</a:t>
            </a:r>
            <a:r>
              <a:rPr lang="en-US" baseline="0" dirty="0" err="1" smtClean="0"/>
              <a:t>adjustVolume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smtClean="0"/>
              <a:t>sprechend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entspricht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“tell, don’t ask”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turnup</a:t>
            </a:r>
            <a:r>
              <a:rPr lang="en-US" baseline="0" dirty="0" smtClean="0"/>
              <a:t>” und “</a:t>
            </a:r>
            <a:r>
              <a:rPr lang="en-US" baseline="0" dirty="0" err="1" smtClean="0"/>
              <a:t>adjustVolume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smtClean="0"/>
              <a:t>sprechend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Frage</a:t>
            </a:r>
            <a:r>
              <a:rPr lang="en-US" dirty="0" smtClean="0"/>
              <a:t>:</a:t>
            </a:r>
            <a:r>
              <a:rPr lang="en-US" baseline="0" dirty="0" smtClean="0"/>
              <a:t> In den Code </a:t>
            </a:r>
            <a:r>
              <a:rPr lang="en-US" baseline="0" dirty="0" err="1" smtClean="0"/>
              <a:t>schauen</a:t>
            </a:r>
            <a:r>
              <a:rPr lang="en-US" baseline="0" dirty="0" smtClean="0"/>
              <a:t>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statements?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903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96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baseline="0" dirty="0" smtClean="0"/>
              <a:t>I already introduced myself, the context of the prototype and the research paper. </a:t>
            </a:r>
          </a:p>
          <a:p>
            <a:pPr marL="228600" indent="-228600">
              <a:buAutoNum type="arabicPeriod"/>
            </a:pPr>
            <a:endParaRPr lang="en-US" b="0" i="0" baseline="0" dirty="0" smtClean="0"/>
          </a:p>
          <a:p>
            <a:pPr marL="228600" indent="-228600">
              <a:buAutoNum type="arabicPeriod"/>
            </a:pPr>
            <a:r>
              <a:rPr lang="en-US" b="0" i="0" baseline="0" dirty="0" smtClean="0"/>
              <a:t>Now I want to present you with </a:t>
            </a:r>
          </a:p>
          <a:p>
            <a:pPr marL="685800" lvl="1" indent="-228600">
              <a:buAutoNum type="arabicPeriod"/>
            </a:pPr>
            <a:r>
              <a:rPr lang="en-US" b="0" i="0" baseline="0" dirty="0" smtClean="0"/>
              <a:t>The result of the evaluation</a:t>
            </a:r>
          </a:p>
          <a:p>
            <a:pPr marL="685800" lvl="1" indent="-228600">
              <a:buAutoNum type="arabicPeriod"/>
            </a:pPr>
            <a:r>
              <a:rPr lang="en-US" b="0" i="0" baseline="0" dirty="0" smtClean="0"/>
              <a:t>If found: Explain a the implementation of tool support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3. In the third step I will describe other challenges that occurred when implementing the prototype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4. What I’ve learned and what you think</a:t>
            </a:r>
          </a:p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1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Prerequisites for the prototype: </a:t>
            </a:r>
          </a:p>
          <a:p>
            <a:pPr marL="0" indent="0">
              <a:buNone/>
            </a:pPr>
            <a:r>
              <a:rPr lang="en-US" b="0" i="0" baseline="0" dirty="0" smtClean="0"/>
              <a:t> - the Java programming language</a:t>
            </a:r>
          </a:p>
          <a:p>
            <a:pPr marL="0" indent="0">
              <a:buNone/>
            </a:pPr>
            <a:r>
              <a:rPr lang="en-US" b="0" i="0" baseline="0" dirty="0" smtClean="0"/>
              <a:t> - Eclipse plugin 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The prototype makes use of the eclipse toolset. With the toolset it is possible to get information about code structure. This is done via </a:t>
            </a:r>
          </a:p>
          <a:p>
            <a:pPr marL="0" indent="0">
              <a:buNone/>
            </a:pPr>
            <a:r>
              <a:rPr lang="en-US" b="0" i="0" baseline="0" dirty="0" smtClean="0"/>
              <a:t>1. The Java Model: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Java project is internally represented in Eclipse as a Java model. The Eclipse Java model is a light-weight and fault tolerant representation of the Java project. Those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representation are object representations, for example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sourcefile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field or a method.</a:t>
            </a:r>
          </a:p>
          <a:p>
            <a:pPr marL="0" indent="0"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AST is a detailed tree representation of the Java source code. The AST defines API to modify, create, read and delete source code. With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called “bindings” it 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furthermore possible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semantic information like for example the determination if two variables point to the same field. </a:t>
            </a:r>
            <a:endParaRPr lang="en-US" b="0" i="0" baseline="0" dirty="0" smtClean="0"/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The abstract evaluation of the rules assumes the AST structure and model representations given by the toolset</a:t>
            </a:r>
          </a:p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1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Essay von Jeff Bay in “The </a:t>
            </a:r>
            <a:r>
              <a:rPr lang="en-US" dirty="0" err="1" smtClean="0"/>
              <a:t>ThoughtWorks</a:t>
            </a:r>
            <a:r>
              <a:rPr lang="en-US" dirty="0" smtClean="0"/>
              <a:t> Anthology”</a:t>
            </a:r>
          </a:p>
          <a:p>
            <a:endParaRPr lang="en-US" dirty="0" smtClean="0"/>
          </a:p>
          <a:p>
            <a:r>
              <a:rPr lang="en-US" dirty="0" err="1" smtClean="0"/>
              <a:t>Schlechten</a:t>
            </a:r>
            <a:r>
              <a:rPr lang="en-US" dirty="0" smtClean="0"/>
              <a:t> Code </a:t>
            </a:r>
            <a:r>
              <a:rPr lang="en-US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de-DE" baseline="0" dirty="0" smtClean="0"/>
              <a:t>überall.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Problem:</a:t>
            </a:r>
            <a:r>
              <a:rPr lang="de-DE" baseline="0" dirty="0" smtClean="0"/>
              <a:t> Objektorientierung rettet uns und leitet uns an es besser zu tun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Grundlagen Generalisierung, Vererbung, Kapselung, Polymorphismus</a:t>
            </a:r>
          </a:p>
          <a:p>
            <a:r>
              <a:rPr lang="de-DE" baseline="0" dirty="0" smtClean="0"/>
              <a:t>Design Patterns GOF</a:t>
            </a:r>
          </a:p>
          <a:p>
            <a:r>
              <a:rPr lang="de-DE" baseline="0" dirty="0" smtClean="0"/>
              <a:t>SOLID </a:t>
            </a:r>
            <a:r>
              <a:rPr lang="de-DE" baseline="0" dirty="0" err="1" smtClean="0"/>
              <a:t>principles</a:t>
            </a:r>
            <a:r>
              <a:rPr lang="de-DE" baseline="0" dirty="0" smtClean="0"/>
              <a:t> von Robert C. Martin</a:t>
            </a:r>
          </a:p>
          <a:p>
            <a:endParaRPr lang="de-DE" dirty="0" smtClean="0"/>
          </a:p>
          <a:p>
            <a:r>
              <a:rPr lang="de-DE" dirty="0" smtClean="0"/>
              <a:t>Problem: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 - Prozeduraler Programmierstil ist noch tief verankert in den </a:t>
            </a:r>
            <a:r>
              <a:rPr lang="de-DE" baseline="0" dirty="0" err="1" smtClean="0"/>
              <a:t>Koepfen</a:t>
            </a:r>
            <a:r>
              <a:rPr lang="de-DE" baseline="0" dirty="0" smtClean="0"/>
              <a:t> der Entwickler</a:t>
            </a:r>
          </a:p>
          <a:p>
            <a:r>
              <a:rPr lang="de-DE" baseline="0" dirty="0" smtClean="0"/>
              <a:t> - Gesetz der Gewohnheit</a:t>
            </a:r>
          </a:p>
          <a:p>
            <a:r>
              <a:rPr lang="de-DE" baseline="0" dirty="0" smtClean="0"/>
              <a:t> - Tägliches Lernen und Praktiken sind nicht selbstverständlich</a:t>
            </a:r>
          </a:p>
          <a:p>
            <a:r>
              <a:rPr lang="de-DE" baseline="0" dirty="0" smtClean="0"/>
              <a:t> - Wie mache ich es besser</a:t>
            </a:r>
          </a:p>
          <a:p>
            <a:r>
              <a:rPr lang="de-DE" baseline="0" dirty="0" smtClean="0"/>
              <a:t> - Prozeduraler Code ist einfach zu schreiben!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1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Prozedural</a:t>
            </a:r>
          </a:p>
          <a:p>
            <a:pPr lvl="1"/>
            <a:r>
              <a:rPr lang="de-DE" dirty="0" smtClean="0"/>
              <a:t>„Schritt für Schritt“ Anweisungen als Abbildung</a:t>
            </a:r>
            <a:r>
              <a:rPr lang="de-DE" baseline="0" dirty="0" smtClean="0"/>
              <a:t> von Verhalten</a:t>
            </a:r>
          </a:p>
          <a:p>
            <a:pPr lvl="1"/>
            <a:r>
              <a:rPr lang="en-US" baseline="0" dirty="0" err="1" smtClean="0"/>
              <a:t>Aktionen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) </a:t>
            </a:r>
            <a:r>
              <a:rPr lang="de-DE" baseline="0" dirty="0" smtClean="0"/>
              <a:t>ändern Daten</a:t>
            </a:r>
            <a:endParaRPr lang="de-DE" dirty="0" smtClean="0"/>
          </a:p>
          <a:p>
            <a:pPr lvl="1"/>
            <a:r>
              <a:rPr lang="de-DE" dirty="0" smtClean="0"/>
              <a:t>Selten </a:t>
            </a:r>
            <a:r>
              <a:rPr lang="de-DE" baseline="0" dirty="0" smtClean="0"/>
              <a:t>Kapselung</a:t>
            </a:r>
            <a:endParaRPr lang="de-DE" dirty="0" smtClean="0"/>
          </a:p>
          <a:p>
            <a:pPr lvl="1"/>
            <a:r>
              <a:rPr lang="de-DE" dirty="0" smtClean="0"/>
              <a:t>Aktionen ändern Daten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6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Objektorientiert</a:t>
            </a:r>
          </a:p>
          <a:p>
            <a:pPr lvl="1"/>
            <a:r>
              <a:rPr lang="de-DE" dirty="0" smtClean="0"/>
              <a:t>Bündelung</a:t>
            </a:r>
            <a:r>
              <a:rPr lang="de-DE" baseline="0" dirty="0" smtClean="0"/>
              <a:t> von Daten und Verhalten in Objekte</a:t>
            </a:r>
            <a:endParaRPr lang="de-DE" dirty="0" smtClean="0"/>
          </a:p>
          <a:p>
            <a:pPr lvl="1"/>
            <a:r>
              <a:rPr lang="de-DE" dirty="0" smtClean="0"/>
              <a:t>Kapselung von</a:t>
            </a:r>
            <a:r>
              <a:rPr lang="de-DE" baseline="0" dirty="0" smtClean="0"/>
              <a:t> Datenstrukturen</a:t>
            </a:r>
            <a:endParaRPr lang="de-DE" dirty="0" smtClean="0"/>
          </a:p>
          <a:p>
            <a:pPr lvl="1"/>
            <a:r>
              <a:rPr lang="de-DE" dirty="0" smtClean="0"/>
              <a:t>Delegation von Teilaufgaben</a:t>
            </a:r>
          </a:p>
          <a:p>
            <a:pPr lvl="1"/>
            <a:r>
              <a:rPr lang="de-DE" dirty="0" smtClean="0"/>
              <a:t>Objekte repräsentieren</a:t>
            </a:r>
            <a:r>
              <a:rPr lang="de-DE" baseline="0" dirty="0" smtClean="0"/>
              <a:t> reale Gegenstände und deren Verhalten</a:t>
            </a:r>
          </a:p>
          <a:p>
            <a:pPr lvl="1"/>
            <a:r>
              <a:rPr lang="de-DE" dirty="0" smtClean="0"/>
              <a:t>Separierung</a:t>
            </a:r>
            <a:r>
              <a:rPr lang="de-DE" baseline="0" dirty="0" smtClean="0"/>
              <a:t> in Module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9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E6913A-AE2E-4985-A58F-25CBFD0C6B26}" type="datetime1">
              <a:rPr lang="de-DE" smtClean="0"/>
              <a:t>19.03.2014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FC5238-2EA1-47CF-ACBC-365C482E2D47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33A870-85A5-4439-AF72-37DF972FF793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016EA-D4F5-4BA2-9B62-3B715BAF0666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AC104-17BA-40DF-9151-7420C1F481CC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2811E-E826-4E99-A744-A7F9CDFEF52D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4A38-8C1C-4890-AA6F-4B7ABBC51788}" type="datetime1">
              <a:rPr lang="de-DE" smtClean="0"/>
              <a:t>19.03.2014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21142-B4CF-4190-88C2-1AE1B417DB53}" type="datetime1">
              <a:rPr lang="de-DE" smtClean="0"/>
              <a:t>19.03.2014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3345-390E-4A82-872A-666FA9874E83}" type="datetime1">
              <a:rPr lang="de-DE" smtClean="0"/>
              <a:t>19.03.2014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682190-43F9-4A3A-80EE-A68036EBD22C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AE1042-8340-4146-A5BD-AA6BBA2D46E2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6FD3C2-9298-4A0A-97C7-609E86AF6651}" type="datetime1">
              <a:rPr lang="de-DE" smtClean="0"/>
              <a:t>19.03.2014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"Validating the Object Calisthenics" Fabian Schwarz-Fritz</a:t>
            </a:r>
            <a:endParaRPr lang="de-DE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724" y="1196752"/>
            <a:ext cx="7772400" cy="1829761"/>
          </a:xfrm>
        </p:spPr>
        <p:txBody>
          <a:bodyPr>
            <a:normAutofit/>
          </a:bodyPr>
          <a:lstStyle/>
          <a:p>
            <a:r>
              <a:rPr lang="de-DE" dirty="0" err="1" smtClean="0"/>
              <a:t>Validating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260" y="3284984"/>
            <a:ext cx="7776864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and Prototypical Implementation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smtClean="0"/>
              <a:t>Tool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3764" y="443188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Fabian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Schwarz-Fritz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8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059003" y="1820143"/>
            <a:ext cx="359407" cy="81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Down Arrow 4"/>
          <p:cNvSpPr/>
          <p:nvPr/>
        </p:nvSpPr>
        <p:spPr>
          <a:xfrm>
            <a:off x="4896669" y="3044280"/>
            <a:ext cx="684076" cy="3024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95248" y="4155757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Operationen</a:t>
            </a:r>
            <a:r>
              <a:rPr lang="en-US" dirty="0" smtClean="0"/>
              <a:t>/</a:t>
            </a:r>
            <a:r>
              <a:rPr lang="en-US" dirty="0" err="1" smtClean="0"/>
              <a:t>Verhalten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310765" y="20201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Daten</a:t>
            </a:r>
            <a:endParaRPr lang="de-DE" dirty="0"/>
          </a:p>
        </p:txBody>
      </p:sp>
      <p:cxnSp>
        <p:nvCxnSpPr>
          <p:cNvPr id="10" name="Curved Connector 9"/>
          <p:cNvCxnSpPr>
            <a:stCxn id="6" idx="0"/>
            <a:endCxn id="7" idx="0"/>
          </p:cNvCxnSpPr>
          <p:nvPr/>
        </p:nvCxnSpPr>
        <p:spPr>
          <a:xfrm rot="10800000">
            <a:off x="4558148" y="2204865"/>
            <a:ext cx="76571" cy="2135559"/>
          </a:xfrm>
          <a:prstGeom prst="curvedConnector3">
            <a:avLst>
              <a:gd name="adj1" fmla="val 4618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d056995\git\Object-Calisthenics-Analyzer-Documentation\documents\presentation\Entwicklertag\mittelink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5" y="2489885"/>
            <a:ext cx="1302214" cy="7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eft Brace 17"/>
          <p:cNvSpPr/>
          <p:nvPr/>
        </p:nvSpPr>
        <p:spPr>
          <a:xfrm>
            <a:off x="3059832" y="1820143"/>
            <a:ext cx="360040" cy="42484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1021526" y="32840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Entwickler</a:t>
            </a:r>
            <a:endParaRPr lang="de-DE" dirty="0"/>
          </a:p>
        </p:txBody>
      </p:sp>
      <p:pic>
        <p:nvPicPr>
          <p:cNvPr id="3074" name="Picture 2" descr="C:\Users\d056995\git\Object-Calisthenics-Analyzer-Documentation\documents\presentation\Entwicklertag\schraubenschlussel_318-99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6" y="4158958"/>
            <a:ext cx="1003316" cy="100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21526" y="50903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7DA3-F356-4C80-BC6C-799E84C3C912}" type="datetime1">
              <a:rPr lang="de-DE" smtClean="0"/>
              <a:t>19.03.2014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Prozedural</a:t>
            </a:r>
          </a:p>
          <a:p>
            <a:pPr lvl="1"/>
            <a:r>
              <a:rPr lang="de-DE" dirty="0" smtClean="0"/>
              <a:t>„Schritt für Schritt“ Anweisungen als Abbildung</a:t>
            </a:r>
            <a:r>
              <a:rPr lang="de-DE" baseline="0" dirty="0" smtClean="0"/>
              <a:t> von Verhalten</a:t>
            </a:r>
          </a:p>
          <a:p>
            <a:pPr lvl="1"/>
            <a:r>
              <a:rPr lang="en-US" baseline="0" dirty="0" err="1" smtClean="0"/>
              <a:t>Aktionen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) </a:t>
            </a:r>
            <a:r>
              <a:rPr lang="de-DE" baseline="0" dirty="0" smtClean="0"/>
              <a:t>ändern Daten</a:t>
            </a:r>
            <a:endParaRPr lang="de-DE" dirty="0" smtClean="0"/>
          </a:p>
          <a:p>
            <a:pPr lvl="1"/>
            <a:r>
              <a:rPr lang="de-DE" dirty="0" smtClean="0"/>
              <a:t>Selten </a:t>
            </a:r>
            <a:r>
              <a:rPr lang="de-DE" baseline="0" dirty="0" smtClean="0"/>
              <a:t>Kapselung</a:t>
            </a:r>
            <a:endParaRPr lang="de-DE" dirty="0" smtClean="0"/>
          </a:p>
          <a:p>
            <a:pPr lvl="1"/>
            <a:r>
              <a:rPr lang="de-DE" dirty="0" smtClean="0"/>
              <a:t>Aktionen ändern Daten</a:t>
            </a:r>
          </a:p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79BB-4C53-46FC-9D2B-86038F8EBEE1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0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491880" y="2186882"/>
            <a:ext cx="2088232" cy="3384376"/>
            <a:chOff x="5868144" y="1844824"/>
            <a:chExt cx="2088232" cy="3384376"/>
          </a:xfrm>
        </p:grpSpPr>
        <p:sp>
          <p:nvSpPr>
            <p:cNvPr id="4" name="Rectangle 3"/>
            <p:cNvSpPr/>
            <p:nvPr/>
          </p:nvSpPr>
          <p:spPr>
            <a:xfrm>
              <a:off x="5868144" y="1844824"/>
              <a:ext cx="2088232" cy="33843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40152" y="1916832"/>
              <a:ext cx="194421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Daten</a:t>
              </a:r>
              <a:endParaRPr lang="de-D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0152" y="2861320"/>
              <a:ext cx="1944216" cy="222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Verhalten</a:t>
              </a:r>
              <a:endParaRPr lang="de-D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91880" y="18175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Objekt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3275856" y="2186882"/>
            <a:ext cx="144016" cy="1692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3275856" y="4101257"/>
            <a:ext cx="14401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284240" y="4797152"/>
            <a:ext cx="135632" cy="757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71800" y="39330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40050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96281" y="46531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96281" y="47251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d056995\git\Object-Calisthenics-Analyzer-Documentation\documents\presentation\Entwicklertag\mittelink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5" y="2489885"/>
            <a:ext cx="1302214" cy="7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21526" y="32840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Entwickler</a:t>
            </a:r>
            <a:endParaRPr lang="de-DE" dirty="0"/>
          </a:p>
        </p:txBody>
      </p:sp>
      <p:pic>
        <p:nvPicPr>
          <p:cNvPr id="25" name="Picture 2" descr="C:\Users\d056995\git\Object-Calisthenics-Analyzer-Documentation\documents\presentation\Entwicklertag\schraubenschlussel_318-99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6" y="4158958"/>
            <a:ext cx="1003316" cy="100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21526" y="50903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7164288" y="1827369"/>
            <a:ext cx="1296144" cy="8630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 erfüllt Teilaufgabe</a:t>
            </a:r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7164288" y="3510546"/>
            <a:ext cx="1296144" cy="9985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 erfüllt Teilaufgabe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64288" y="5090356"/>
            <a:ext cx="1296144" cy="890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 erfüllt Teilaufgabe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24128" y="2258890"/>
            <a:ext cx="1224136" cy="120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621072"/>
            <a:ext cx="1224136" cy="257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08951" y="4101257"/>
            <a:ext cx="1311321" cy="104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24128" y="5275022"/>
            <a:ext cx="1224136" cy="296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24128" y="3750071"/>
            <a:ext cx="1296144" cy="152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99892" y="580526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3200" dirty="0" smtClean="0"/>
              <a:t> = </a:t>
            </a:r>
            <a:endParaRPr lang="en-US" dirty="0" smtClean="0"/>
          </a:p>
          <a:p>
            <a:r>
              <a:rPr lang="en-US" sz="1400" dirty="0" err="1" smtClean="0"/>
              <a:t>reales</a:t>
            </a:r>
            <a:r>
              <a:rPr lang="en-US" sz="1400" dirty="0" smtClean="0"/>
              <a:t> Ding in der Welt</a:t>
            </a:r>
            <a:br>
              <a:rPr lang="en-US" sz="1400" dirty="0" smtClean="0"/>
            </a:br>
            <a:r>
              <a:rPr lang="en-US" sz="1400" dirty="0" err="1" smtClean="0"/>
              <a:t>z.B</a:t>
            </a:r>
            <a:r>
              <a:rPr lang="en-US" sz="1400" dirty="0" smtClean="0"/>
              <a:t>. Auto</a:t>
            </a:r>
            <a:endParaRPr lang="de-DE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6A12-FD26-4F45-A8FD-80CAD6A97C60}" type="datetime1">
              <a:rPr lang="de-DE" smtClean="0"/>
              <a:t>19.03.2014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5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693044" y="4285723"/>
            <a:ext cx="409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YAGNI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85" y="4257941"/>
            <a:ext cx="409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Kiss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28192" y="18019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</a:rPr>
              <a:t>Encapsulation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5342" y="23505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</a:rPr>
              <a:t>Abstraction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132" y="293435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</a:rPr>
              <a:t>Polymorphism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9932" y="197847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</a:rPr>
              <a:t>Inheritance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8093" y="30899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Reusability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3254" y="54554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Separation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Concerns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5289" y="253247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Simplicity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2031" y="291606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Modularity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8193" y="53010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Interface Segregation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9612" y="5976091"/>
            <a:ext cx="265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Open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Closed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9484" y="5824828"/>
            <a:ext cx="288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Liskov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Substitution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6365" y="4655055"/>
            <a:ext cx="409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Dependency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Inversion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132" y="4838301"/>
            <a:ext cx="19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Law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Demeter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0616" y="3821598"/>
            <a:ext cx="3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Persistence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Closure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2522" y="3636932"/>
            <a:ext cx="171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Low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Coupling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216" y="4211957"/>
            <a:ext cx="171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High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Cohesion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7258" y="616075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Metrics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334" y="635526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Patterns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3319" y="1668705"/>
            <a:ext cx="8208912" cy="5455835"/>
          </a:xfrm>
          <a:prstGeom prst="rect">
            <a:avLst/>
          </a:prstGeom>
          <a:solidFill>
            <a:srgbClr val="FFFFF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3360616" y="1556792"/>
            <a:ext cx="199110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de-DE" sz="3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E0AA-65E0-4C33-99A0-AC473D1E3BE4}" type="datetime1">
              <a:rPr lang="de-DE" smtClean="0"/>
              <a:t>19.03.2014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/>
      <p:bldP spid="26" grpId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83" y="3140968"/>
            <a:ext cx="8219256" cy="3124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smtClean="0"/>
              <a:t>Übung macht dem Meister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800" dirty="0" smtClean="0"/>
              <a:t>Einfach Gymnastikübungen</a:t>
            </a:r>
            <a:br>
              <a:rPr lang="de-DE" sz="2800" dirty="0" smtClean="0"/>
            </a:br>
            <a:r>
              <a:rPr lang="de-DE" sz="2800" dirty="0" smtClean="0"/>
              <a:t>Durchdachtes Trainingsprogramm</a:t>
            </a:r>
            <a:br>
              <a:rPr lang="de-DE" sz="2800" dirty="0" smtClean="0"/>
            </a:br>
            <a:r>
              <a:rPr lang="de-DE" sz="2800" dirty="0" smtClean="0"/>
              <a:t>Messbarkeit des Ergebnisses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pic>
        <p:nvPicPr>
          <p:cNvPr id="4098" name="Picture 2" descr="C:\Users\d056995\git\Object-Calisthenics-Analyzer-Documentation\documents\presentation\Entwicklertag\nike_running_training_spl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12776"/>
            <a:ext cx="912242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80891" y="3573016"/>
            <a:ext cx="5760640" cy="2769989"/>
          </a:xfrm>
          <a:prstGeom prst="rect">
            <a:avLst/>
          </a:prstGeom>
          <a:solidFill>
            <a:schemeClr val="accent1">
              <a:lumMod val="20000"/>
              <a:lumOff val="80000"/>
              <a:alpha val="76078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Übung macht den Meister</a:t>
            </a:r>
          </a:p>
          <a:p>
            <a:pPr algn="ctr"/>
            <a:endParaRPr lang="de-DE" dirty="0" smtClean="0"/>
          </a:p>
          <a:p>
            <a:pPr algn="ctr"/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Trainieren für den Marathon: Übung im Kleinen für Erfolg im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Grossen</a:t>
            </a:r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Messbarkeit des Ergebnisses</a:t>
            </a:r>
          </a:p>
          <a:p>
            <a:pPr algn="ctr"/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Lerneffekt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79CA-4C13-494C-85A8-8B77FE32B499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0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„</a:t>
            </a:r>
            <a:r>
              <a:rPr lang="de-DE" i="1" dirty="0" err="1" smtClean="0"/>
              <a:t>Object</a:t>
            </a:r>
            <a:r>
              <a:rPr lang="de-DE" i="1" dirty="0" smtClean="0"/>
              <a:t> </a:t>
            </a:r>
            <a:r>
              <a:rPr lang="de-DE" i="1" dirty="0" err="1" smtClean="0"/>
              <a:t>Calisthenics</a:t>
            </a:r>
            <a:r>
              <a:rPr lang="de-DE" dirty="0" smtClean="0"/>
              <a:t>“ Essay von </a:t>
            </a:r>
            <a:r>
              <a:rPr lang="de-DE" i="1" dirty="0" smtClean="0"/>
              <a:t>Jeff Bay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Sammlung „</a:t>
            </a:r>
            <a:r>
              <a:rPr lang="de-DE" i="1" dirty="0" err="1" smtClean="0"/>
              <a:t>ThoughtWorks</a:t>
            </a:r>
            <a:r>
              <a:rPr lang="de-DE" i="1" dirty="0" smtClean="0"/>
              <a:t> </a:t>
            </a:r>
            <a:r>
              <a:rPr lang="de-DE" i="1" dirty="0" err="1" smtClean="0"/>
              <a:t>Anthology</a:t>
            </a:r>
            <a:r>
              <a:rPr lang="de-DE" i="1" dirty="0" smtClean="0"/>
              <a:t> 2008</a:t>
            </a:r>
            <a:r>
              <a:rPr lang="de-DE" dirty="0" smtClean="0"/>
              <a:t>“ </a:t>
            </a:r>
          </a:p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113598" y="2852936"/>
            <a:ext cx="2916804" cy="3456384"/>
          </a:xfrm>
          <a:prstGeom prst="rect">
            <a:avLst/>
          </a:prstGeom>
          <a:noFill/>
          <a:ln w="7200">
            <a:solidFill>
              <a:srgbClr val="00000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7E0B-34EC-42F2-89DD-E705F82B0AE1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4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Kleines Projekt 1000 Zeilen</a:t>
            </a:r>
            <a:endParaRPr lang="en-US" dirty="0" smtClean="0"/>
          </a:p>
          <a:p>
            <a:r>
              <a:rPr lang="en-US" dirty="0" err="1" smtClean="0"/>
              <a:t>Zweifel</a:t>
            </a:r>
            <a:r>
              <a:rPr lang="en-US" dirty="0" smtClean="0"/>
              <a:t> </a:t>
            </a:r>
            <a:r>
              <a:rPr lang="de-DE" dirty="0" smtClean="0"/>
              <a:t>hinten</a:t>
            </a:r>
            <a:r>
              <a:rPr lang="en-US" dirty="0" smtClean="0"/>
              <a:t> </a:t>
            </a:r>
            <a:r>
              <a:rPr lang="en-US" dirty="0" err="1" smtClean="0"/>
              <a:t>anstellen</a:t>
            </a:r>
            <a:endParaRPr lang="en-US" dirty="0" smtClean="0"/>
          </a:p>
          <a:p>
            <a:r>
              <a:rPr lang="de-DE" dirty="0" smtClean="0"/>
              <a:t>Härteste Regelbefolgung</a:t>
            </a:r>
          </a:p>
          <a:p>
            <a:endParaRPr lang="de-DE" dirty="0"/>
          </a:p>
          <a:p>
            <a:r>
              <a:rPr lang="de-DE" dirty="0" smtClean="0"/>
              <a:t>Dann: als Richtlinien und Indikatoren für schlechten Code &amp; Design betrachten</a:t>
            </a:r>
          </a:p>
          <a:p>
            <a:r>
              <a:rPr lang="de-DE" dirty="0" smtClean="0"/>
              <a:t>Gelernte Möglichkeiten nutzen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Training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E98A-86BD-4AE5-AB3D-D2A1CE5B1A77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0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9 </a:t>
            </a:r>
            <a:r>
              <a:rPr lang="en-US" dirty="0" err="1" smtClean="0"/>
              <a:t>regeln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BB46-C5BB-41AF-9B65-BF3F44100541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per </a:t>
            </a:r>
            <a:r>
              <a:rPr lang="de-DE" dirty="0" err="1" smtClean="0"/>
              <a:t>method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en-US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9 Regeln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1412-51AD-4106-962D-06C68FF2A5AE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89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40" y="6165304"/>
            <a:ext cx="8229600" cy="536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Unleserlicher</a:t>
            </a:r>
            <a:r>
              <a:rPr lang="en-US" dirty="0" smtClean="0"/>
              <a:t> Code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und </a:t>
            </a:r>
            <a:r>
              <a:rPr lang="en-US" dirty="0" err="1" smtClean="0"/>
              <a:t>tiefe</a:t>
            </a:r>
            <a:r>
              <a:rPr lang="en-US" dirty="0" smtClean="0"/>
              <a:t> </a:t>
            </a:r>
            <a:r>
              <a:rPr lang="de-DE" dirty="0" smtClean="0"/>
              <a:t>Einrückungen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048672" cy="436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FCAE-3AA6-4D74-8936-253F83308774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0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am…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985" y="1444294"/>
            <a:ext cx="4258816" cy="3941763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…a </a:t>
            </a:r>
            <a:r>
              <a:rPr lang="en-US" dirty="0"/>
              <a:t>happy </a:t>
            </a:r>
            <a:r>
              <a:rPr lang="en-US" dirty="0" smtClean="0"/>
              <a:t>student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…dancer in the moment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…on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fabianschwarzfritz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pic>
        <p:nvPicPr>
          <p:cNvPr id="2050" name="Picture 2" descr="http://mkwi2012.de/themen/wp-content/themes/mkwi_2012_themen/SponsorenBox/S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1874069" cy="92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dhbw-karlsruhe.de/fileadmin/templates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33539"/>
            <a:ext cx="3524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oftwerkskammer.org/img/SoftwerkskammerWappenLink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41675"/>
            <a:ext cx="2790511" cy="71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4A53-BFE0-4463-9F9E-4037E5D6E9CB}" type="datetime1">
              <a:rPr lang="de-DE" smtClean="0"/>
              <a:t>19.03.2014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Erfüllung</a:t>
            </a:r>
            <a:r>
              <a:rPr lang="en-US" dirty="0" smtClean="0"/>
              <a:t> der Regel </a:t>
            </a:r>
            <a:r>
              <a:rPr lang="en-US" dirty="0" err="1" smtClean="0"/>
              <a:t>führt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Hoher</a:t>
            </a:r>
            <a:r>
              <a:rPr lang="en-US" dirty="0" smtClean="0"/>
              <a:t> </a:t>
            </a:r>
            <a:r>
              <a:rPr lang="en-US" dirty="0" err="1" smtClean="0"/>
              <a:t>Kohäsion</a:t>
            </a:r>
            <a:endParaRPr lang="en-US" dirty="0" smtClean="0"/>
          </a:p>
          <a:p>
            <a:r>
              <a:rPr lang="en-US" dirty="0" smtClean="0"/>
              <a:t>Delegation von “</a:t>
            </a:r>
            <a:r>
              <a:rPr lang="en-US" dirty="0" err="1" smtClean="0"/>
              <a:t>Sekundäraufgaben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“Do one thing [per method]”</a:t>
            </a:r>
          </a:p>
          <a:p>
            <a:endParaRPr lang="en-US" dirty="0"/>
          </a:p>
          <a:p>
            <a:r>
              <a:rPr lang="en-US" dirty="0" smtClean="0"/>
              <a:t>“One level of abstraction”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91F-2DC2-4683-BD3B-69150867D315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1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Schlechtes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43" y="2614983"/>
            <a:ext cx="5601715" cy="247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3BE-24C6-458D-98C1-0F699254D251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0325" y="2386806"/>
            <a:ext cx="39433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1A8-07C1-40CA-894A-A047F964C890}" type="datetime1">
              <a:rPr lang="de-DE" smtClean="0"/>
              <a:t>19.03.2014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Besser</a:t>
            </a:r>
            <a:r>
              <a:rPr lang="de-DE" dirty="0" smtClean="0"/>
              <a:t>: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95" y="2093800"/>
            <a:ext cx="5850011" cy="486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A05-7514-4E77-AF4F-1A94C7B35645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7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Bonus: </a:t>
            </a:r>
            <a:br>
              <a:rPr lang="en-US" dirty="0" smtClean="0"/>
            </a:b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Zuordnung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r>
              <a:rPr lang="en-US" dirty="0" smtClean="0"/>
              <a:t> und </a:t>
            </a:r>
            <a:r>
              <a:rPr lang="en-US" dirty="0" err="1" smtClean="0"/>
              <a:t>Verhalten</a:t>
            </a:r>
            <a:endParaRPr lang="en-US" dirty="0" smtClean="0"/>
          </a:p>
          <a:p>
            <a:endParaRPr lang="de-DE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840760" cy="283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A8AF-FD85-4AC8-A718-9CC6B42DF745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5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in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Schule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82980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BBF-8C40-4384-B20A-A4329B98604A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2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the else </a:t>
            </a:r>
            <a:r>
              <a:rPr lang="en-US" dirty="0" smtClean="0"/>
              <a:t>keyword</a:t>
            </a:r>
            <a:endParaRPr lang="de-DE" dirty="0"/>
          </a:p>
        </p:txBody>
      </p:sp>
      <p:sp>
        <p:nvSpPr>
          <p:cNvPr id="4" name="Down Arrow 3"/>
          <p:cNvSpPr/>
          <p:nvPr/>
        </p:nvSpPr>
        <p:spPr>
          <a:xfrm>
            <a:off x="2195736" y="2259360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own Arrow 8"/>
          <p:cNvSpPr/>
          <p:nvPr/>
        </p:nvSpPr>
        <p:spPr>
          <a:xfrm>
            <a:off x="3059832" y="3140968"/>
            <a:ext cx="57606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own Arrow 9"/>
          <p:cNvSpPr/>
          <p:nvPr/>
        </p:nvSpPr>
        <p:spPr>
          <a:xfrm>
            <a:off x="5220072" y="3105527"/>
            <a:ext cx="576064" cy="755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own Arrow 10"/>
          <p:cNvSpPr/>
          <p:nvPr/>
        </p:nvSpPr>
        <p:spPr>
          <a:xfrm>
            <a:off x="2195736" y="4509120"/>
            <a:ext cx="57606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own Arrow 11"/>
          <p:cNvSpPr/>
          <p:nvPr/>
        </p:nvSpPr>
        <p:spPr>
          <a:xfrm>
            <a:off x="3644280" y="4509120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own Arrow 12"/>
          <p:cNvSpPr/>
          <p:nvPr/>
        </p:nvSpPr>
        <p:spPr>
          <a:xfrm>
            <a:off x="899592" y="1266709"/>
            <a:ext cx="576064" cy="722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13"/>
          <p:cNvSpPr/>
          <p:nvPr/>
        </p:nvSpPr>
        <p:spPr>
          <a:xfrm>
            <a:off x="1011451" y="6135869"/>
            <a:ext cx="576064" cy="722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/>
          <p:cNvCxnSpPr>
            <a:stCxn id="13" idx="3"/>
            <a:endCxn id="4" idx="0"/>
          </p:cNvCxnSpPr>
          <p:nvPr/>
        </p:nvCxnSpPr>
        <p:spPr>
          <a:xfrm>
            <a:off x="1475656" y="1700808"/>
            <a:ext cx="1008112" cy="558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9" idx="0"/>
          </p:cNvCxnSpPr>
          <p:nvPr/>
        </p:nvCxnSpPr>
        <p:spPr>
          <a:xfrm>
            <a:off x="2483768" y="2979440"/>
            <a:ext cx="864096" cy="161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>
            <a:off x="2555776" y="2960186"/>
            <a:ext cx="2952328" cy="14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1" idx="0"/>
          </p:cNvCxnSpPr>
          <p:nvPr/>
        </p:nvCxnSpPr>
        <p:spPr>
          <a:xfrm flipH="1">
            <a:off x="2483768" y="4221088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2" idx="0"/>
          </p:cNvCxnSpPr>
          <p:nvPr/>
        </p:nvCxnSpPr>
        <p:spPr>
          <a:xfrm>
            <a:off x="3347864" y="4221088"/>
            <a:ext cx="5844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60032" y="4005064"/>
            <a:ext cx="129614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Arrow Connector 29"/>
          <p:cNvCxnSpPr>
            <a:endCxn id="14" idx="0"/>
          </p:cNvCxnSpPr>
          <p:nvPr/>
        </p:nvCxnSpPr>
        <p:spPr>
          <a:xfrm flipH="1">
            <a:off x="1299483" y="5589240"/>
            <a:ext cx="1184285" cy="546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1299483" y="5991853"/>
            <a:ext cx="263282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37548" y="1700808"/>
            <a:ext cx="4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2495655" y="2979440"/>
            <a:ext cx="4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22231" y="2602704"/>
            <a:ext cx="63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2561719" y="4016914"/>
            <a:ext cx="4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3644280" y="4005064"/>
            <a:ext cx="4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9552-48DB-4C4A-A14C-5F4E750E505D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4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4951295" cy="562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758" y="2354402"/>
            <a:ext cx="476681" cy="6512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399133" y="3356992"/>
            <a:ext cx="476681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863071" y="3005614"/>
            <a:ext cx="476681" cy="397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848439" y="4149080"/>
            <a:ext cx="476681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904214" y="1844824"/>
            <a:ext cx="494919" cy="509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876839" y="5345832"/>
            <a:ext cx="494919" cy="1179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858817" y="4653136"/>
            <a:ext cx="494919" cy="2547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399133" y="5747628"/>
            <a:ext cx="476681" cy="3960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F78C-A850-4AB1-8FA9-DCE146B630A3}" type="datetime1">
              <a:rPr lang="de-DE" smtClean="0"/>
              <a:t>19.03.2014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8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chwer</a:t>
            </a:r>
            <a:r>
              <a:rPr lang="en-US" dirty="0" smtClean="0"/>
              <a:t> </a:t>
            </a:r>
            <a:r>
              <a:rPr lang="en-US" dirty="0" err="1" smtClean="0"/>
              <a:t>verst</a:t>
            </a:r>
            <a:r>
              <a:rPr lang="de-DE" dirty="0" err="1" smtClean="0"/>
              <a:t>ändlich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Komplexe</a:t>
            </a:r>
            <a:r>
              <a:rPr lang="en-US" dirty="0" smtClean="0"/>
              <a:t> </a:t>
            </a:r>
            <a:r>
              <a:rPr lang="en-US" dirty="0" err="1" smtClean="0"/>
              <a:t>Kontrollstrukturen</a:t>
            </a:r>
            <a:r>
              <a:rPr lang="en-US" dirty="0" smtClean="0"/>
              <a:t> </a:t>
            </a:r>
          </a:p>
          <a:p>
            <a:pPr lvl="1"/>
            <a:r>
              <a:rPr lang="de-DE" dirty="0" smtClean="0"/>
              <a:t>„Negierte Bedingung“: </a:t>
            </a:r>
            <a:r>
              <a:rPr lang="de-DE" dirty="0" err="1" smtClean="0"/>
              <a:t>else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Beautiful</a:t>
            </a:r>
            <a:r>
              <a:rPr lang="de-DE" dirty="0" smtClean="0"/>
              <a:t> Alternatives</a:t>
            </a:r>
          </a:p>
          <a:p>
            <a:pPr lvl="1"/>
            <a:r>
              <a:rPr lang="de-DE" dirty="0" smtClean="0"/>
              <a:t>Polymorphismus</a:t>
            </a:r>
          </a:p>
          <a:p>
            <a:pPr lvl="1"/>
            <a:r>
              <a:rPr lang="de-DE" dirty="0" smtClean="0"/>
              <a:t>State Pattern</a:t>
            </a:r>
          </a:p>
          <a:p>
            <a:pPr lvl="1"/>
            <a:r>
              <a:rPr lang="de-DE" dirty="0" err="1" smtClean="0"/>
              <a:t>Strategy</a:t>
            </a:r>
            <a:r>
              <a:rPr lang="de-DE" dirty="0" smtClean="0"/>
              <a:t> Pattern</a:t>
            </a:r>
          </a:p>
          <a:p>
            <a:pPr lvl="1"/>
            <a:r>
              <a:rPr lang="de-DE" dirty="0" smtClean="0"/>
              <a:t>Null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</a:p>
          <a:p>
            <a:pPr lvl="1"/>
            <a:r>
              <a:rPr lang="de-DE" dirty="0" smtClean="0"/>
              <a:t>Early Return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1BB-B10B-4E16-9862-5A30013CF013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9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333553" cy="296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F797-694A-4216-9556-673C78F6B881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3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dirty="0"/>
              <a:t>The Object Calisthenics are not</a:t>
            </a:r>
          </a:p>
          <a:p>
            <a:pPr lvl="1"/>
            <a:r>
              <a:rPr lang="en-US" dirty="0"/>
              <a:t>Measurable like a metric</a:t>
            </a:r>
          </a:p>
          <a:p>
            <a:pPr lvl="1"/>
            <a:r>
              <a:rPr lang="en-US" dirty="0"/>
              <a:t>Abstract patterns and general principals</a:t>
            </a:r>
          </a:p>
          <a:p>
            <a:endParaRPr lang="en-US" dirty="0"/>
          </a:p>
          <a:p>
            <a:r>
              <a:rPr lang="en-US" dirty="0"/>
              <a:t>Instead they are:</a:t>
            </a:r>
          </a:p>
          <a:p>
            <a:pPr lvl="1"/>
            <a:r>
              <a:rPr lang="en-US" dirty="0"/>
              <a:t>Rules but close to the code</a:t>
            </a:r>
          </a:p>
          <a:p>
            <a:pPr lvl="1"/>
            <a:r>
              <a:rPr lang="en-US" dirty="0"/>
              <a:t>Can be validated by a </a:t>
            </a:r>
            <a:r>
              <a:rPr lang="en-US" dirty="0" smtClean="0"/>
              <a:t>human</a:t>
            </a:r>
          </a:p>
          <a:p>
            <a:endParaRPr lang="en-US" dirty="0"/>
          </a:p>
          <a:p>
            <a:r>
              <a:rPr lang="en-US" dirty="0" smtClean="0"/>
              <a:t>What was good?</a:t>
            </a:r>
          </a:p>
          <a:p>
            <a:pPr lvl="1"/>
            <a:r>
              <a:rPr lang="en-US" dirty="0" smtClean="0"/>
              <a:t>Great discussion </a:t>
            </a:r>
          </a:p>
          <a:p>
            <a:pPr lvl="1"/>
            <a:r>
              <a:rPr lang="en-US" dirty="0" smtClean="0"/>
              <a:t>Love-hate relationship</a:t>
            </a:r>
          </a:p>
          <a:p>
            <a:pPr lvl="1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did the session, too!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207-AACD-49FB-96B5-72FD5443EC7B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8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conditionIsfullfilled</a:t>
            </a:r>
            <a:r>
              <a:rPr lang="de-DE" dirty="0" smtClean="0"/>
              <a:t>() gibt weiteren Verlauf durch </a:t>
            </a:r>
            <a:r>
              <a:rPr lang="de-DE" i="1" dirty="0" err="1" smtClean="0"/>
              <a:t>boolean</a:t>
            </a:r>
            <a:r>
              <a:rPr lang="de-DE" i="1" dirty="0" smtClean="0"/>
              <a:t> </a:t>
            </a:r>
            <a:r>
              <a:rPr lang="de-DE" dirty="0" smtClean="0"/>
              <a:t>an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47875"/>
            <a:ext cx="5961312" cy="310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99792" y="2348880"/>
            <a:ext cx="3528392" cy="360040"/>
          </a:xfrm>
          <a:prstGeom prst="rect">
            <a:avLst/>
          </a:prstGeom>
          <a:solidFill>
            <a:srgbClr val="C0504D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3312-23B6-4752-B346-DE6FE25532C1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6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Eigentlich gewünscht: Polymorphismus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420888"/>
            <a:ext cx="74401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900-0BC6-4E2B-BD9D-66522CB4AC29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0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Auslagerung in „</a:t>
            </a:r>
            <a:r>
              <a:rPr lang="de-DE" dirty="0" err="1" smtClean="0"/>
              <a:t>Fullfilled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77" y="2636912"/>
            <a:ext cx="611033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8BF-B0A4-4BEC-9D94-E554DE205AFF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3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… und Auslagerung in „</a:t>
            </a:r>
            <a:r>
              <a:rPr lang="de-DE" dirty="0" err="1" smtClean="0"/>
              <a:t>NotFullfilled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38026"/>
            <a:ext cx="6895996" cy="382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1258-4FF2-4350-A893-F6CEC21B7A18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2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Variante: Null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43136"/>
            <a:ext cx="642396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9294-B030-48A2-9EA7-7844125BF594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3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Runde geschafft!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F205-D0AB-4617-A695-FFFFF2FD8D2E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5285447" cy="140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24025"/>
            <a:ext cx="7230546" cy="285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5CE8-4C1D-431F-B11C-0496F8B4D183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8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5"/>
            <a:ext cx="8280920" cy="358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007-FB80-4B68-9950-3BC6F8797474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2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Bündelung von Daten und Verhalten in </a:t>
            </a:r>
            <a:r>
              <a:rPr lang="de-DE" i="1" dirty="0" err="1" smtClean="0"/>
              <a:t>Dice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86962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0FD6-A5F4-4E58-AB4E-DB4F997E7244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0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Daten nicht sichtbar in </a:t>
            </a:r>
            <a:r>
              <a:rPr lang="de-DE" i="1" dirty="0" smtClean="0"/>
              <a:t>Game</a:t>
            </a:r>
          </a:p>
          <a:p>
            <a:r>
              <a:rPr lang="de-DE" dirty="0" smtClean="0"/>
              <a:t>In </a:t>
            </a:r>
            <a:r>
              <a:rPr lang="de-DE" i="1" dirty="0" smtClean="0"/>
              <a:t>Game</a:t>
            </a:r>
            <a:r>
              <a:rPr lang="de-DE" dirty="0" smtClean="0"/>
              <a:t> nur noch </a:t>
            </a:r>
            <a:r>
              <a:rPr lang="en-US" dirty="0" smtClean="0"/>
              <a:t>“was”,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“</a:t>
            </a:r>
            <a:r>
              <a:rPr lang="en-US" dirty="0" err="1" smtClean="0"/>
              <a:t>wie</a:t>
            </a:r>
            <a:r>
              <a:rPr lang="en-US" dirty="0" smtClean="0"/>
              <a:t>”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8" y="2780928"/>
            <a:ext cx="754733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31E-7935-488D-BC36-9924B967F716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0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Patterns and principles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Is it possible to validate the rules automatically?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Prototypical implementation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Show that tool support is possible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paper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EC-429E-40B6-8F65-19845565FD57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29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Keine Zusammen-fassung von Verhalten und Daten</a:t>
            </a:r>
          </a:p>
          <a:p>
            <a:r>
              <a:rPr lang="de-DE" dirty="0" smtClean="0"/>
              <a:t>Höhere Kohäsion</a:t>
            </a:r>
          </a:p>
          <a:p>
            <a:r>
              <a:rPr lang="en-US" dirty="0" smtClean="0"/>
              <a:t>Motivation f</a:t>
            </a:r>
            <a:r>
              <a:rPr lang="de-DE" dirty="0" err="1" smtClean="0"/>
              <a:t>ür</a:t>
            </a:r>
            <a:r>
              <a:rPr lang="de-DE" dirty="0" smtClean="0"/>
              <a:t> „Tell, </a:t>
            </a:r>
            <a:r>
              <a:rPr lang="de-DE" dirty="0" err="1" smtClean="0"/>
              <a:t>don</a:t>
            </a:r>
            <a:r>
              <a:rPr lang="en-US" dirty="0" smtClean="0"/>
              <a:t>’t </a:t>
            </a:r>
            <a:r>
              <a:rPr lang="de-DE" dirty="0" err="1" smtClean="0"/>
              <a:t>ask</a:t>
            </a:r>
            <a:r>
              <a:rPr lang="de-DE" dirty="0" smtClean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pic>
        <p:nvPicPr>
          <p:cNvPr id="15364" name="Picture 4" descr="C:\Users\d056995\git\Object-Calisthenics-Analyzer-Documentation\documents\presentation\Entwicklertag\ske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9225"/>
            <a:ext cx="4646613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B465-5173-42F8-B12F-6D320AAE0230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2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 aus Regel 1: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i="1" dirty="0" smtClean="0"/>
              <a:t>School, </a:t>
            </a:r>
            <a:r>
              <a:rPr lang="de-DE" i="1" dirty="0" err="1" smtClean="0"/>
              <a:t>SchoolClass</a:t>
            </a:r>
            <a:r>
              <a:rPr lang="de-DE" i="1" dirty="0" smtClean="0"/>
              <a:t>, Student</a:t>
            </a:r>
            <a:endParaRPr lang="de-DE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645024"/>
            <a:ext cx="732727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8F6C-FE98-478C-A49C-2B286735CF3D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8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Integritätscheck</a:t>
            </a:r>
          </a:p>
          <a:p>
            <a:r>
              <a:rPr lang="de-DE" dirty="0" smtClean="0"/>
              <a:t>Schwer überschaubar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770302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7ABA-DE95-44A3-8054-16E2207C6C1B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8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47571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A3C-4793-4E3D-BFFE-31369B706695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LawOfDemeter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unser</a:t>
            </a:r>
            <a:r>
              <a:rPr lang="en-US" dirty="0" smtClean="0"/>
              <a:t> Freund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80424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A98-5D34-47D0-A353-0B4A3F4FBC19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1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27885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3569-B726-4719-A771-38404B1E9B3D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Tiefe</a:t>
            </a:r>
            <a:r>
              <a:rPr lang="en-US" dirty="0" smtClean="0"/>
              <a:t> </a:t>
            </a:r>
            <a:r>
              <a:rPr lang="en-US" dirty="0" err="1" smtClean="0"/>
              <a:t>Modifikation</a:t>
            </a:r>
            <a:r>
              <a:rPr lang="en-US" dirty="0" smtClean="0"/>
              <a:t> von </a:t>
            </a:r>
            <a:r>
              <a:rPr lang="en-US" dirty="0" err="1" smtClean="0"/>
              <a:t>Strukturen</a:t>
            </a:r>
            <a:endParaRPr lang="de-DE" dirty="0" smtClean="0"/>
          </a:p>
          <a:p>
            <a:r>
              <a:rPr lang="de-DE" dirty="0" smtClean="0"/>
              <a:t>Limitiert implizit die Komplexität von Methoden</a:t>
            </a:r>
          </a:p>
          <a:p>
            <a:r>
              <a:rPr lang="de-DE" dirty="0" smtClean="0"/>
              <a:t>Methoden werden atomarer</a:t>
            </a:r>
          </a:p>
          <a:p>
            <a:endParaRPr lang="de-DE" dirty="0"/>
          </a:p>
          <a:p>
            <a:r>
              <a:rPr lang="de-DE" dirty="0" smtClean="0"/>
              <a:t>Erfüllung von </a:t>
            </a:r>
            <a:r>
              <a:rPr lang="de-DE" dirty="0" err="1" smtClean="0"/>
              <a:t>LawOfDemeter</a:t>
            </a:r>
            <a:endParaRPr lang="de-DE" dirty="0" smtClean="0"/>
          </a:p>
          <a:p>
            <a:pPr lvl="1"/>
            <a:r>
              <a:rPr lang="de-DE" dirty="0" smtClean="0"/>
              <a:t>„Don</a:t>
            </a:r>
            <a:r>
              <a:rPr lang="en-US" dirty="0" smtClean="0"/>
              <a:t>’t talk to strangers”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8923-128A-4E91-ADEA-0B66078F49B9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Runde geschafft!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1ADF-F01F-427F-B9CA-A681636CE4A8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Abk</a:t>
            </a:r>
            <a:r>
              <a:rPr lang="de-DE" dirty="0" err="1" smtClean="0"/>
              <a:t>ürzugen</a:t>
            </a:r>
            <a:r>
              <a:rPr lang="de-DE" dirty="0" smtClean="0"/>
              <a:t> verwenden</a:t>
            </a:r>
          </a:p>
          <a:p>
            <a:r>
              <a:rPr lang="de-DE" dirty="0" smtClean="0"/>
              <a:t>Klassen und Methodennamen mit einem oder zwei Wörtern</a:t>
            </a:r>
          </a:p>
          <a:p>
            <a:endParaRPr lang="de-DE" dirty="0" smtClean="0"/>
          </a:p>
          <a:p>
            <a:r>
              <a:rPr lang="de-DE" dirty="0" smtClean="0"/>
              <a:t>Tipp: Kontext verwenden</a:t>
            </a:r>
          </a:p>
          <a:p>
            <a:pPr lvl="1"/>
            <a:r>
              <a:rPr lang="en-US" i="1" dirty="0" err="1" smtClean="0"/>
              <a:t>order.ship</a:t>
            </a:r>
            <a:r>
              <a:rPr lang="en-US" i="1" dirty="0" smtClean="0"/>
              <a:t>()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i="1" dirty="0" err="1" smtClean="0"/>
              <a:t>order.shipOrder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Sprechende</a:t>
            </a:r>
            <a:r>
              <a:rPr lang="en-US" i="1" dirty="0" smtClean="0"/>
              <a:t> </a:t>
            </a:r>
            <a:r>
              <a:rPr lang="en-US" i="1" dirty="0" err="1" smtClean="0"/>
              <a:t>packagenamen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err="1" smtClean="0"/>
              <a:t>Schlechte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verstecken</a:t>
            </a:r>
            <a:r>
              <a:rPr lang="en-US" dirty="0" smtClean="0"/>
              <a:t> </a:t>
            </a:r>
            <a:r>
              <a:rPr lang="en-US" dirty="0" err="1" smtClean="0"/>
              <a:t>schlechen</a:t>
            </a:r>
            <a:r>
              <a:rPr lang="en-US" dirty="0" smtClean="0"/>
              <a:t> Code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abbreviate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BBD2-EE6F-498F-BA12-42BD49C06544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</a:t>
            </a:r>
          </a:p>
          <a:p>
            <a:pPr lvl="1"/>
            <a:r>
              <a:rPr lang="en-US" dirty="0" smtClean="0"/>
              <a:t>50 </a:t>
            </a:r>
            <a:r>
              <a:rPr lang="en-US" dirty="0" err="1" smtClean="0"/>
              <a:t>Zeilen</a:t>
            </a:r>
            <a:r>
              <a:rPr lang="en-US" dirty="0" smtClean="0"/>
              <a:t> pro </a:t>
            </a:r>
            <a:r>
              <a:rPr lang="en-US" dirty="0" err="1" smtClean="0"/>
              <a:t>Klasse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Dateien</a:t>
            </a:r>
            <a:r>
              <a:rPr lang="en-US" dirty="0" smtClean="0"/>
              <a:t> pro Packet</a:t>
            </a:r>
          </a:p>
          <a:p>
            <a:endParaRPr lang="en-US" dirty="0"/>
          </a:p>
          <a:p>
            <a:r>
              <a:rPr lang="de-DE" dirty="0" smtClean="0"/>
              <a:t>Übersicht</a:t>
            </a:r>
          </a:p>
          <a:p>
            <a:r>
              <a:rPr lang="de-DE" dirty="0" err="1" smtClean="0"/>
              <a:t>Cohesion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Keep all entities small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1DBD-6BC2-4FDA-9849-02B46E381241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3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Validating the rules</a:t>
            </a:r>
          </a:p>
          <a:p>
            <a:pPr marL="880110" lvl="1" indent="-514350"/>
            <a:r>
              <a:rPr lang="en-US" dirty="0" smtClean="0"/>
              <a:t>Result of the Evaluation</a:t>
            </a:r>
          </a:p>
          <a:p>
            <a:pPr marL="880110" lvl="1" indent="-514350"/>
            <a:r>
              <a:rPr lang="en-US" dirty="0" smtClean="0"/>
              <a:t>Validation</a:t>
            </a:r>
          </a:p>
          <a:p>
            <a:pPr marL="880110" lvl="1" indent="-514350"/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Challenges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Validating the Object Calisthenics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EC-429E-40B6-8F65-19845565FD57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59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Runde geschafft!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5303-B151-4C13-AB7D-13485BD9FFDA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1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Feingranulares Objektmodell</a:t>
            </a:r>
          </a:p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Don’t use any classes with more that two instance variables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61331"/>
            <a:ext cx="4247951" cy="398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BFF-1ECD-4110-AEDF-05263080D8B1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0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Don’t use any classes with more that two instance variables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10" y="1412776"/>
            <a:ext cx="295124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02599"/>
            <a:ext cx="306700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68" y="5193196"/>
            <a:ext cx="316293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89" y="3413043"/>
            <a:ext cx="2821938" cy="143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899592" y="413069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9592" y="6063119"/>
            <a:ext cx="577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4579" idx="3"/>
            <a:endCxn id="24581" idx="1"/>
          </p:cNvCxnSpPr>
          <p:nvPr/>
        </p:nvCxnSpPr>
        <p:spPr>
          <a:xfrm>
            <a:off x="4614671" y="4130691"/>
            <a:ext cx="985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9592" y="3068960"/>
            <a:ext cx="0" cy="297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7F2-9B6A-4966-806B-3F39496FC940}" type="datetime1">
              <a:rPr lang="de-DE" smtClean="0"/>
              <a:t>19.03.2014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Feingranulares Objektmodell</a:t>
            </a:r>
          </a:p>
          <a:p>
            <a:r>
              <a:rPr lang="de-DE" dirty="0" smtClean="0"/>
              <a:t>Besseres Verständnis des Domänenmodells</a:t>
            </a:r>
          </a:p>
          <a:p>
            <a:r>
              <a:rPr lang="de-DE" dirty="0" smtClean="0"/>
              <a:t>Aus DDD</a:t>
            </a:r>
          </a:p>
          <a:p>
            <a:pPr lvl="1"/>
            <a:r>
              <a:rPr lang="en-US" dirty="0"/>
              <a:t>entities, value object, aggregates, </a:t>
            </a:r>
            <a:r>
              <a:rPr lang="en-US" dirty="0" smtClean="0"/>
              <a:t>services</a:t>
            </a:r>
            <a:r>
              <a:rPr lang="en-US" dirty="0"/>
              <a:t>, repositories, and factories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Don’t use any classes with more that two instance variables</a:t>
            </a:r>
          </a:p>
        </p:txBody>
      </p:sp>
      <p:pic>
        <p:nvPicPr>
          <p:cNvPr id="25602" name="Picture 2" descr="C:\Users\d056995\git\Object-Calisthenics-Analyzer-Documentation\documents\presentation\Entwicklertag\DomainDrivenDesig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3134521" cy="4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CB1F-DA4D-493A-A468-D7B513E95F83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57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Use first-class collections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79194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77" y="2852923"/>
            <a:ext cx="3755130" cy="201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27EE-A0DF-46C4-93BE-B91EEEDCFEA7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1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de-DE" dirty="0" err="1" smtClean="0"/>
              <a:t>ündle</a:t>
            </a:r>
            <a:r>
              <a:rPr lang="de-DE" dirty="0" smtClean="0"/>
              <a:t> Daten und Verhalten</a:t>
            </a:r>
          </a:p>
          <a:p>
            <a:r>
              <a:rPr lang="de-DE" dirty="0"/>
              <a:t>Höhere </a:t>
            </a:r>
            <a:r>
              <a:rPr lang="de-DE" dirty="0" smtClean="0"/>
              <a:t>Kohäsion</a:t>
            </a:r>
          </a:p>
          <a:p>
            <a:r>
              <a:rPr lang="de-DE" dirty="0" smtClean="0"/>
              <a:t>Separation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Beispiel: Zentralverriegelung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Use first-class collections</a:t>
            </a:r>
          </a:p>
        </p:txBody>
      </p:sp>
      <p:pic>
        <p:nvPicPr>
          <p:cNvPr id="6" name="Picture 4" descr="C:\Users\d056995\git\Object-Calisthenics-Analyzer-Documentation\documents\presentation\Entwicklertag\ske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85" y="2204864"/>
            <a:ext cx="3360203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55C4-067B-4185-8ADD-49C57E520530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9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Use first-class collections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0" y="2060848"/>
            <a:ext cx="498403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8880"/>
            <a:ext cx="385950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BF45-4F77-4230-A7AE-5F0EFE0340E0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Runde geschafft!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4B9-DDBC-49B2-A2C7-B37FC27FD42F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8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de-DE" dirty="0" err="1" smtClean="0"/>
              <a:t>ündle</a:t>
            </a:r>
            <a:r>
              <a:rPr lang="de-DE" dirty="0" smtClean="0"/>
              <a:t> Daten und Verhalten</a:t>
            </a:r>
          </a:p>
          <a:p>
            <a:r>
              <a:rPr lang="de-DE" dirty="0" smtClean="0"/>
              <a:t>Getter</a:t>
            </a:r>
            <a:r>
              <a:rPr lang="en-US" dirty="0" smtClean="0"/>
              <a:t>/Setter </a:t>
            </a:r>
            <a:r>
              <a:rPr lang="en-US" dirty="0" err="1" smtClean="0"/>
              <a:t>geben</a:t>
            </a:r>
            <a:r>
              <a:rPr lang="en-US" dirty="0" smtClean="0"/>
              <a:t> </a:t>
            </a:r>
            <a:r>
              <a:rPr lang="en-US" dirty="0" err="1" smtClean="0"/>
              <a:t>inneren</a:t>
            </a:r>
            <a:r>
              <a:rPr lang="en-US" dirty="0" smtClean="0"/>
              <a:t> </a:t>
            </a:r>
            <a:r>
              <a:rPr lang="en-US" dirty="0" err="1" smtClean="0"/>
              <a:t>Zustand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preis</a:t>
            </a:r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Don’t use any getter/setter/properties</a:t>
            </a:r>
            <a:endParaRPr lang="de-DE" dirty="0"/>
          </a:p>
        </p:txBody>
      </p:sp>
      <p:pic>
        <p:nvPicPr>
          <p:cNvPr id="6" name="Picture 4" descr="C:\Users\d056995\git\Object-Calisthenics-Analyzer-Documentation\documents\presentation\Entwicklertag\ske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85" y="2204864"/>
            <a:ext cx="3360203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FD33-3DE3-419C-A491-44C380BD1C21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9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15" y="1700808"/>
            <a:ext cx="491117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65D8-A404-4C29-9A0D-6E7465496080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1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827992"/>
          </a:xfrm>
        </p:spPr>
        <p:txBody>
          <a:bodyPr>
            <a:normAutofit/>
          </a:bodyPr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/>
              <a:t>Java programing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Eclipse plugin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Eclipse toolset</a:t>
            </a:r>
          </a:p>
          <a:p>
            <a:pPr lvl="1"/>
            <a:r>
              <a:rPr lang="en-US" dirty="0" smtClean="0"/>
              <a:t>Java model</a:t>
            </a:r>
            <a:endParaRPr lang="en-US" dirty="0"/>
          </a:p>
          <a:p>
            <a:pPr lvl="1"/>
            <a:r>
              <a:rPr lang="en-US" dirty="0" smtClean="0"/>
              <a:t>AST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Validating the rules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EC-429E-40B6-8F65-19845565FD57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</a:t>
            </a:fld>
            <a:endParaRPr lang="de-DE" dirty="0"/>
          </a:p>
        </p:txBody>
      </p:sp>
      <p:pic>
        <p:nvPicPr>
          <p:cNvPr id="3074" name="Picture 2" descr="http://help.eclipse.org/juno/topic/org.eclipse.platform.doc.user/whatsNew/images/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601" y="150254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thumb/c/c7/Abstract_syntax_tree_for_Euclidean_algorithm.svg/1147px-Abstract_syntax_tree_for_Euclidean_algorithm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17" y="3573016"/>
            <a:ext cx="17233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09" y="1844824"/>
            <a:ext cx="74443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CBF0-513B-4071-B6D5-F010D86EECA5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09" y="1844824"/>
            <a:ext cx="74443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8423-4617-4DD8-B5DF-88C084BF6307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8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28" y="1916832"/>
            <a:ext cx="67677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17CD-5CCA-45DB-BB0A-6C3EE61E9EB6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23" y="1412776"/>
            <a:ext cx="587355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A680-AA58-424E-A373-D71E9B053F9D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Fundamental Umkehrung des Kontrollflusses</a:t>
            </a:r>
          </a:p>
          <a:p>
            <a:r>
              <a:rPr lang="de-DE" dirty="0" smtClean="0"/>
              <a:t>Statt </a:t>
            </a:r>
            <a:r>
              <a:rPr lang="de-DE" i="1" dirty="0" err="1" smtClean="0"/>
              <a:t>getFields</a:t>
            </a:r>
            <a:r>
              <a:rPr lang="de-DE" i="1" dirty="0" smtClean="0"/>
              <a:t>() </a:t>
            </a:r>
          </a:p>
          <a:p>
            <a:r>
              <a:rPr lang="en-US" dirty="0" err="1" smtClean="0"/>
              <a:t>Jetzt</a:t>
            </a:r>
            <a:r>
              <a:rPr lang="en-US" dirty="0" smtClean="0"/>
              <a:t>: …</a:t>
            </a:r>
            <a:r>
              <a:rPr lang="en-US" i="1" dirty="0" smtClean="0"/>
              <a:t>.</a:t>
            </a:r>
            <a:r>
              <a:rPr lang="en-US" i="1" dirty="0" err="1" smtClean="0"/>
              <a:t>forEachRow</a:t>
            </a:r>
            <a:r>
              <a:rPr lang="en-US" i="1" dirty="0" smtClean="0"/>
              <a:t>(</a:t>
            </a:r>
            <a:r>
              <a:rPr lang="en-US" i="1" dirty="0" err="1" smtClean="0"/>
              <a:t>OnPosition</a:t>
            </a:r>
            <a:r>
              <a:rPr lang="en-US" i="1" dirty="0" smtClean="0"/>
              <a:t>() {…})</a:t>
            </a:r>
            <a:endParaRPr lang="de-DE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02" y="3980599"/>
            <a:ext cx="4712196" cy="247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9C0F-BA3E-442E-BBD2-E6586F6DF338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7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any getter/setter/properties</a:t>
            </a:r>
            <a:endParaRPr lang="de-DE" strike="sngStrik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Letzte Runde geschafft!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70B-F498-4367-959D-E1EAB96F6BFC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9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: Tool support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Regelvalidierung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9BF4-0A75-4CA0-BEC4-414824DC5591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503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only one level of indentation </a:t>
            </a:r>
            <a:br>
              <a:rPr lang="en-US" dirty="0" smtClean="0"/>
            </a:br>
            <a:r>
              <a:rPr lang="en-US" dirty="0" smtClean="0"/>
              <a:t>per method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73" y="1522745"/>
            <a:ext cx="5335255" cy="533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F6AC-9554-40AF-B96F-D5DD98A4BEEC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0880" cy="448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4440-AA23-4EE2-B19E-E742CC837F6F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3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0880" cy="448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5D8F-BCAC-42F7-AA4A-B7C7773408BB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0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sind</a:t>
            </a:r>
            <a:r>
              <a:rPr lang="en-US" dirty="0" smtClean="0"/>
              <a:t> die object </a:t>
            </a:r>
            <a:r>
              <a:rPr lang="en-US" dirty="0" err="1" smtClean="0"/>
              <a:t>calithenics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17F0-0079-48A9-B095-0AB4E0243C2C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5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use any classes with more that two instance variables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23" y="2146935"/>
            <a:ext cx="6925555" cy="214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E456-0BE4-4046-9F0E-D4EA67F3924C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9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endParaRPr lang="de-DE" dirty="0"/>
          </a:p>
        </p:txBody>
      </p:sp>
      <p:pic>
        <p:nvPicPr>
          <p:cNvPr id="36869" name="Picture 5" descr="C:\Users\d056995\git\Object-Calisthenics-Analyzer-Documentation\documents\committedWork\EnvironmentPhase\EclipseWithPlu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5" y="1396323"/>
            <a:ext cx="8948131" cy="48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61B8-4D54-4AE3-9210-7D82D1F85195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4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endParaRPr lang="de-DE" dirty="0"/>
          </a:p>
        </p:txBody>
      </p:sp>
      <p:pic>
        <p:nvPicPr>
          <p:cNvPr id="37890" name="Picture 2" descr="C:\Users\d056995\git\Object-Calisthenics-Analyzer-Documentation\documents\committedWork\EnvironmentPhase\RuleValidationView_Ru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" y="1599714"/>
            <a:ext cx="9009936" cy="485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2EB7-F43F-4A7A-A01D-26A8B9B2E8E8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2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endParaRPr lang="de-DE" dirty="0"/>
          </a:p>
        </p:txBody>
      </p:sp>
      <p:pic>
        <p:nvPicPr>
          <p:cNvPr id="38914" name="Picture 2" descr="C:\Users\d056995\git\Object-Calisthenics-Analyzer-Documentation\documents\committedWork\EnvironmentPhase\RuleValidationView_Ru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9" y="1484784"/>
            <a:ext cx="868860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CC9D-2790-47AA-9208-BA21EAB6B377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2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Use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only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one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level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indentation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per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method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Use only one dot per line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Don’t abbreviate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Don’t use any getter/setter/properties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dirty="0" err="1" smtClean="0"/>
              <a:t>Prototyp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FA89-0752-49FE-ACF5-6116819608CF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3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Minesweeper spiel</a:t>
            </a:r>
          </a:p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it yourself!</a:t>
            </a:r>
            <a:endParaRPr lang="de-DE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79273"/>
            <a:ext cx="2311708" cy="193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81" y="2311640"/>
            <a:ext cx="2228259" cy="186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6" y="2462186"/>
            <a:ext cx="252581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509120"/>
            <a:ext cx="7854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Bombenzahl direkt anliegender umliegender Bomben 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(</a:t>
            </a:r>
            <a:r>
              <a:rPr lang="de-DE" sz="3200" dirty="0"/>
              <a:t>Horizontal, </a:t>
            </a:r>
            <a:r>
              <a:rPr lang="de-DE" sz="3200" dirty="0" smtClean="0"/>
              <a:t>Vertikal </a:t>
            </a:r>
            <a:r>
              <a:rPr lang="de-DE" sz="3200" dirty="0"/>
              <a:t>und  „kreuzend</a:t>
            </a:r>
            <a:r>
              <a:rPr lang="de-DE" sz="3200" dirty="0" smtClean="0"/>
              <a:t>“)</a:t>
            </a:r>
            <a:endParaRPr lang="de-DE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8B09-B0B8-44FB-8E06-C46BBD08CD0A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8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Minesweeper spiel</a:t>
            </a:r>
          </a:p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it yourself!</a:t>
            </a:r>
            <a:endParaRPr lang="de-DE" dirty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2" y="2348880"/>
            <a:ext cx="4032448" cy="245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109" y="5085183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Keine Bomben im Umkreis: leer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8BE-F700-4C5B-A939-EA38698B9ED9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76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Danke</a:t>
            </a:r>
            <a:r>
              <a:rPr lang="en-US" smtClean="0"/>
              <a:t>, Christoph!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03C4-6D27-42A5-8025-4418808D2C40}" type="datetime1">
              <a:rPr lang="de-DE" smtClean="0"/>
              <a:t>19.03.2014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83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de-DE" i="1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8573159"/>
              </p:ext>
            </p:extLst>
          </p:nvPr>
        </p:nvGraphicFramePr>
        <p:xfrm>
          <a:off x="1331640" y="1700808"/>
          <a:ext cx="698477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3783-8FED-4906-868F-58FEB046C79E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8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Rettung: Objektorientierung</a:t>
            </a:r>
          </a:p>
          <a:p>
            <a:endParaRPr lang="de-DE" dirty="0" smtClean="0"/>
          </a:p>
          <a:p>
            <a:r>
              <a:rPr lang="de-DE" dirty="0" smtClean="0"/>
              <a:t>Probleme: </a:t>
            </a:r>
          </a:p>
          <a:p>
            <a:pPr lvl="1"/>
            <a:r>
              <a:rPr lang="de-DE" dirty="0" smtClean="0"/>
              <a:t>Prozedurale Denkweise</a:t>
            </a:r>
          </a:p>
          <a:p>
            <a:pPr lvl="1"/>
            <a:r>
              <a:rPr lang="de-DE" dirty="0" smtClean="0"/>
              <a:t>Gewohnheit</a:t>
            </a:r>
          </a:p>
          <a:p>
            <a:pPr lvl="1"/>
            <a:r>
              <a:rPr lang="de-DE" dirty="0" smtClean="0"/>
              <a:t>Tägliches lernen nicht </a:t>
            </a:r>
            <a:r>
              <a:rPr lang="de-DE" dirty="0" err="1" smtClean="0"/>
              <a:t>selbstvertändlich</a:t>
            </a:r>
            <a:endParaRPr lang="de-DE" dirty="0" smtClean="0"/>
          </a:p>
          <a:p>
            <a:pPr lvl="1"/>
            <a:r>
              <a:rPr lang="de-DE" dirty="0" smtClean="0"/>
              <a:t>Unwissen</a:t>
            </a:r>
          </a:p>
          <a:p>
            <a:pPr lvl="1"/>
            <a:r>
              <a:rPr lang="de-DE" dirty="0" smtClean="0"/>
              <a:t>„Easy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pic>
        <p:nvPicPr>
          <p:cNvPr id="4" name="Picture 2" descr="C:\Users\d056995\git\Object-Calisthenics-Analyzer-Documentation\documents\presentation\Entwicklertag\drk3zeil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228" y="1988840"/>
            <a:ext cx="2255837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34EE-9C92-44CB-AF20-C20161444BEF}" type="datetime1">
              <a:rPr lang="de-DE" smtClean="0"/>
              <a:t>19.03.2014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"Validating the Object Calisthenics" Fabian Schwarz-Fritz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4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3110</Words>
  <Application>Microsoft Office PowerPoint</Application>
  <PresentationFormat>On-screen Show (4:3)</PresentationFormat>
  <Paragraphs>764</Paragraphs>
  <Slides>77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Concourse</vt:lpstr>
      <vt:lpstr>Validating the  Object Calisthenics</vt:lpstr>
      <vt:lpstr>I am…</vt:lpstr>
      <vt:lpstr>I did the session, too!</vt:lpstr>
      <vt:lpstr>Research paper</vt:lpstr>
      <vt:lpstr>Validating the Object Calisthenics</vt:lpstr>
      <vt:lpstr>2. Validating the rules</vt:lpstr>
      <vt:lpstr>Was sind die object calithenics?</vt:lpstr>
      <vt:lpstr>Object Calisthenics</vt:lpstr>
      <vt:lpstr>Object Calisthenics</vt:lpstr>
      <vt:lpstr>Object Calisthenics</vt:lpstr>
      <vt:lpstr>Object Calisthenics</vt:lpstr>
      <vt:lpstr>Object Calisthenics</vt:lpstr>
      <vt:lpstr>Object Calisthenics</vt:lpstr>
      <vt:lpstr>Object Calisthenics</vt:lpstr>
      <vt:lpstr>Object Calisthenics</vt:lpstr>
      <vt:lpstr>Das Training</vt:lpstr>
      <vt:lpstr>Die 9 regeln</vt:lpstr>
      <vt:lpstr>Die 9 Regeln</vt:lpstr>
      <vt:lpstr>Use only one level of indentation  per method</vt:lpstr>
      <vt:lpstr>Use only one level of indentation  per method</vt:lpstr>
      <vt:lpstr>Use only one level of indentation  per method</vt:lpstr>
      <vt:lpstr>Use only one level of indentation  per method</vt:lpstr>
      <vt:lpstr>Use only one level of indentation  per method</vt:lpstr>
      <vt:lpstr>Use only one level of indentation  per method</vt:lpstr>
      <vt:lpstr>Use only one level of indentation  per method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1. Runde geschafft!</vt:lpstr>
      <vt:lpstr>Wrap all primitives and strings</vt:lpstr>
      <vt:lpstr>Wrap all primitives and strings</vt:lpstr>
      <vt:lpstr>Wrap all primitives and strings</vt:lpstr>
      <vt:lpstr>Wrap all primitives and strings</vt:lpstr>
      <vt:lpstr>Wrap all primitives and strings</vt:lpstr>
      <vt:lpstr>Use only one dot per line</vt:lpstr>
      <vt:lpstr>Use only one dot per line</vt:lpstr>
      <vt:lpstr>Use only one dot per line</vt:lpstr>
      <vt:lpstr>Use only one dot per line</vt:lpstr>
      <vt:lpstr>Use only one dot per line</vt:lpstr>
      <vt:lpstr>Use only one dot per line</vt:lpstr>
      <vt:lpstr>2. Runde geschafft!</vt:lpstr>
      <vt:lpstr>Don’t abbreviate</vt:lpstr>
      <vt:lpstr>Keep all entities small</vt:lpstr>
      <vt:lpstr>3. Runde geschafft!</vt:lpstr>
      <vt:lpstr>Don’t use any classes with more that two instance variables</vt:lpstr>
      <vt:lpstr>Don’t use any classes with more that two instance variables</vt:lpstr>
      <vt:lpstr>Don’t use any classes with more that two instance variables</vt:lpstr>
      <vt:lpstr>Use first-class collections</vt:lpstr>
      <vt:lpstr>Use first-class collections</vt:lpstr>
      <vt:lpstr>Use first-class collections</vt:lpstr>
      <vt:lpstr>4. Runde geschafft!</vt:lpstr>
      <vt:lpstr>Don’t use any getter/setter/properties</vt:lpstr>
      <vt:lpstr>Don’t use any getter/setter/properties</vt:lpstr>
      <vt:lpstr>Don’t use any getter/setter/properties</vt:lpstr>
      <vt:lpstr>Don’t use any getter/setter/properties</vt:lpstr>
      <vt:lpstr>Don’t use any getter/setter/properties</vt:lpstr>
      <vt:lpstr>Don’t use any getter/setter/properties</vt:lpstr>
      <vt:lpstr>Don’t use any getter/setter/properties</vt:lpstr>
      <vt:lpstr>Letzte Runde geschafft!</vt:lpstr>
      <vt:lpstr>Idee: Tool support zur Regelvalidierung</vt:lpstr>
      <vt:lpstr>Use only one level of indentation  per method</vt:lpstr>
      <vt:lpstr>Don’t use the else keyword</vt:lpstr>
      <vt:lpstr>Don’t use the else keyword</vt:lpstr>
      <vt:lpstr>Don’t use any classes with more that two instance variables</vt:lpstr>
      <vt:lpstr>Beispiele Prototyp</vt:lpstr>
      <vt:lpstr>Beispiele Prototyp</vt:lpstr>
      <vt:lpstr>Beispiele Prototyp</vt:lpstr>
      <vt:lpstr>Status Prototyp</vt:lpstr>
      <vt:lpstr>Do it yourself!</vt:lpstr>
      <vt:lpstr>Do it yourself!</vt:lpstr>
      <vt:lpstr>Demo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the  Object calisthenics</dc:title>
  <dc:creator>Schwarz-Fritz, Fabian</dc:creator>
  <cp:lastModifiedBy>Schwarz-Fritz, Fabian</cp:lastModifiedBy>
  <cp:revision>75</cp:revision>
  <dcterms:created xsi:type="dcterms:W3CDTF">2014-02-10T16:54:45Z</dcterms:created>
  <dcterms:modified xsi:type="dcterms:W3CDTF">2014-03-19T15:23:51Z</dcterms:modified>
</cp:coreProperties>
</file>