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Cost Comparison: Cloud vs Local AI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Cloud AI (Monthly)</c:v>
                </c:pt>
              </c:strCache>
            </c:strRef>
          </c:tx>
          <c:spPr>
            <a:solidFill>
              <a:srgbClr val="FE4447"/>
            </a:solidFill>
            <a:ln w="50800" cap="flat">
              <a:solidFill>
                <a:srgbClr val="FE44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E4447"/>
              </a:solidFill>
              <a:ln w="9525" cap="flat">
                <a:solidFill>
                  <a:srgbClr val="FE444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Month 1</c:v>
                  </c:pt>
                  <c:pt idx="1">
                    <c:v>Month 2</c:v>
                  </c:pt>
                  <c:pt idx="2">
                    <c:v>Month 3</c:v>
                  </c:pt>
                  <c:pt idx="3">
                    <c:v>Month 4</c:v>
                  </c:pt>
                  <c:pt idx="4">
                    <c:v>Month 5</c:v>
                  </c:pt>
                  <c:pt idx="5">
                    <c:v>Month 6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1500</c:v>
                </c:pt>
                <c:pt idx="1">
                  <c:v>3000</c:v>
                </c:pt>
                <c:pt idx="2">
                  <c:v>4500</c:v>
                </c:pt>
                <c:pt idx="3">
                  <c:v>6000</c:v>
                </c:pt>
                <c:pt idx="4">
                  <c:v>7500</c:v>
                </c:pt>
                <c:pt idx="5">
                  <c:v>9000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Local AI (One-time + Ongoing)</c:v>
                </c:pt>
              </c:strCache>
            </c:strRef>
          </c:tx>
          <c:spPr>
            <a:solidFill>
              <a:srgbClr val="40695B"/>
            </a:solidFill>
            <a:ln w="50800" cap="flat">
              <a:solidFill>
                <a:srgbClr val="40695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0695B"/>
              </a:solidFill>
              <a:ln w="9525" cap="flat">
                <a:solidFill>
                  <a:srgbClr val="40695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Month 1</c:v>
                  </c:pt>
                  <c:pt idx="1">
                    <c:v>Month 2</c:v>
                  </c:pt>
                  <c:pt idx="2">
                    <c:v>Month 3</c:v>
                  </c:pt>
                  <c:pt idx="3">
                    <c:v>Month 4</c:v>
                  </c:pt>
                  <c:pt idx="4">
                    <c:v>Month 5</c:v>
                  </c:pt>
                  <c:pt idx="5">
                    <c:v>Month 6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3500</c:v>
                </c:pt>
                <c:pt idx="1">
                  <c:v>3550</c:v>
                </c:pt>
                <c:pt idx="2">
                  <c:v>3600</c:v>
                </c:pt>
                <c:pt idx="3">
                  <c:v>3650</c:v>
                </c:pt>
                <c:pt idx="4">
                  <c:v>3700</c:v>
                </c:pt>
                <c:pt idx="5">
                  <c:v>3750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Time Period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Total Cost ($)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669" y="754112"/>
            <a:ext cx="8290661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Getting Started with Model Context Protocol (MCP)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583815" y="2417713"/>
            <a:ext cx="397622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0"/>
              </a:spcAft>
              <a:buNone/>
            </a:pPr>
            <a:r>
              <a:rPr lang="en-US" sz="28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Should You Care?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26669" y="3208288"/>
            <a:ext cx="8290661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"Your prompts never leave your machine. The AI runs locally. Only secure API calls travel over the network."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2385253" y="4179838"/>
            <a:ext cx="437349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0"/>
              </a:spcBef>
              <a:buNone/>
            </a:pPr>
            <a:r>
              <a:rPr lang="en-US" sz="1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Fabian Williams | TechCon365 Dallas 2025 | Room G7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349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Composition: The Magic ✨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88877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MCP Servers Working Together: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965127"/>
            <a:ext cx="8128099" cy="1638300"/>
          </a:xfrm>
          <a:prstGeom prst="roundRect">
            <a:avLst>
              <a:gd name="adj" fmla="val 6202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98450" y="2231827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1: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Search sessions → Conference MCP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98450" y="2527102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2: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Found Session 87 (Copilot Studio)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98450" y="2822377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3: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Add to calendar → Graph MCP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98450" y="3117652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4: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Calendar event created!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07950" y="3730377"/>
            <a:ext cx="8128099" cy="730151"/>
          </a:xfrm>
          <a:prstGeom prst="roundRect">
            <a:avLst>
              <a:gd name="adj" fmla="val 13915"/>
            </a:avLst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56159" y="3857327"/>
            <a:ext cx="8031682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independent servers. One AI. Seamless coordination through standard protocol.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 &amp; Compliance Benefits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Privacy Wins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936552"/>
            <a:ext cx="3810149" cy="17261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Prompts stay on-premise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AI training on your data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Meet data residency requirements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 trail of API access only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Air-gapped deployments possible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0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🏢 Compliance Ready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0" y="1936552"/>
            <a:ext cx="3810149" cy="199013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HIPAA compliant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PHI stays local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GDPR compliant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EU data residency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SOX/PCI-DSS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financial data exposure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FedRAMP/IL4/IL5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Government-ready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Attorney-client privilege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Legal work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&amp; ROI Benefits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8635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9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AI Per-Token Cost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07950" y="1790402"/>
            <a:ext cx="3810149" cy="74175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GPT-4: ~$0.03/1K tokens (input)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Heavy usage = $1000s/month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Scales linearly with usage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7950" y="2786063"/>
            <a:ext cx="388635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0"/>
              </a:spcBef>
              <a:spcAft>
                <a:spcPts val="800"/>
              </a:spcAft>
              <a:buNone/>
            </a:pPr>
            <a:r>
              <a:rPr lang="en-US" sz="19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AI One-Time Cost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07950" y="3163788"/>
            <a:ext cx="3810149" cy="74175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Hardware: $2K-$5K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Model: Free (Llama, Mistral)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Electricity: Minimal ongoing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4007048"/>
            <a:ext cx="3810149" cy="422077"/>
          </a:xfrm>
          <a:prstGeom prst="roundRect">
            <a:avLst>
              <a:gd name="adj" fmla="val 24072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73380" y="4108549"/>
            <a:ext cx="367929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ROI: 2-6 months with heavy usage</a:t>
            </a:r>
            <a:endParaRPr lang="en-US" sz="1500" dirty="0"/>
          </a:p>
        </p:txBody>
      </p:sp>
      <p:graphicFrame>
        <p:nvGraphicFramePr>
          <p:cNvPr id="10" name="Chart 0" descr=""/>
          <p:cNvGraphicFramePr/>
          <p:nvPr/>
        </p:nvGraphicFramePr>
        <p:xfrm>
          <a:off x="4825901" y="1412677"/>
          <a:ext cx="3810149" cy="27939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vs. A2A vs. ACP vs. Skills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the Ecosystem: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58701" y="1806327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3E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87276" y="1806327"/>
            <a:ext cx="0" cy="1012627"/>
          </a:xfrm>
          <a:prstGeom prst="line">
            <a:avLst/>
          </a:prstGeom>
          <a:noFill/>
          <a:ln w="57150">
            <a:solidFill>
              <a:srgbClr val="B165F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251" y="1958727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68251" y="2254002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→ Your Data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68251" y="2460278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 AI assistants to data sources and APIs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4622750" y="1806327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651325" y="1806327"/>
            <a:ext cx="0" cy="101262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832300" y="1958727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A2A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832300" y="2254002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→ AI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4832300" y="2460278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AIs talking to each other (agent-to-agent)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558701" y="2945904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587276" y="2945904"/>
            <a:ext cx="0" cy="101262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68251" y="3098304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ACP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68251" y="3393579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↔ AI Workflow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768251" y="3599855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Communication Protocol for coordination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4622750" y="2945904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651325" y="2945904"/>
            <a:ext cx="0" cy="101262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4832300" y="3098304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Skills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4832300" y="3393579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Packaged Capabilities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4832300" y="3599855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Pre-built workflows that use MCP servers</a:t>
            </a:r>
            <a:endParaRPr lang="en-US" sz="1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Getting Started with MCP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First MCP Server (5 steps):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888927"/>
            <a:ext cx="8128099" cy="1777305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 FastMCP: </a:t>
            </a:r>
            <a:pPr algn="l" indent="0" marL="0">
              <a:lnSpc>
                <a:spcPts val="2000"/>
              </a:lnSpc>
              <a:spcAft>
                <a:spcPts val="10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pip install mcp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server.py with your tools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to LM Studio or Claude Desktop config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with natural language queries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Iterate and expand!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3856732"/>
            <a:ext cx="8128099" cy="542925"/>
          </a:xfrm>
          <a:prstGeom prst="roundRect">
            <a:avLst>
              <a:gd name="adj" fmla="val 18714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60350" y="4009132"/>
            <a:ext cx="797976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Clone our demo: github.com/fabianwilliams/TechCon365Dallas2025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&amp; Links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63427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36525" y="1463427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66601" y="1564928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📂 Demo Repository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66601" y="1895029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github.com/fabianwilliams/TechCon365Dallas2025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07950" y="2228255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36525" y="2228255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66601" y="2329755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📚 MCP Documentation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66601" y="2659856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modelcontextprotocol.io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07950" y="2993082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36525" y="2993082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66601" y="3094583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🐍 Python FastMCP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66601" y="3424684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github.com/jlowin/fastmcp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507950" y="3757910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536525" y="3757910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66601" y="3859411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💬 Connect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66601" y="4189512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LinkedIn: linkedin.com/in/fabianwilliams</a:t>
            </a:r>
            <a:endParaRPr lang="en-US" sz="1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36602" y="766465"/>
            <a:ext cx="4560061" cy="933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0"/>
              </a:spcAft>
              <a:buNone/>
            </a:pPr>
            <a:r>
              <a:rPr lang="en-US" sz="64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Questions?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426669" y="2080915"/>
            <a:ext cx="8290661" cy="1493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920"/>
              </a:lnSpc>
              <a:spcAft>
                <a:spcPts val="200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 for joining this session!</a:t>
            </a:r>
            <a:endParaRPr lang="en-US" sz="2800" dirty="0"/>
          </a:p>
          <a:p>
            <a:pPr algn="ctr" indent="0" marL="0">
              <a:lnSpc>
                <a:spcPts val="3920"/>
              </a:lnSpc>
              <a:spcAft>
                <a:spcPts val="200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Let's discuss how MCP can work for your organization.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658718" y="4081760"/>
            <a:ext cx="582641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2000" i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Remember: Your data is yours. Your AI can be too.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Limited Context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809452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assistants without your data are just expensive search engines. They don't know about 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conference, 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customers, 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systems.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07950" y="2438102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Privacy Concerns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07950" y="2834878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 give AI context, you paste sensitive data into ChatGPT. Your legal team hates it. Compliance hates it. You should hate it too.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7950" y="3463528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Integration Complexity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07950" y="3860304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Every vendor has their own way to connect AI to data. No standards. Vendor lock-in. Reinvent the wheel every time.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MCP?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92728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USB for AI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838027"/>
            <a:ext cx="3892728" cy="825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is like USB for AI. Just like USB lets any device connect to any computer, MCP lets any AI connect to any data source through a standard protocol.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07950" y="2764631"/>
            <a:ext cx="389272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MCP:</a:t>
            </a:r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Build custom integration for every AI, every API, every time.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507950" y="3278684"/>
            <a:ext cx="389272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MCP:</a:t>
            </a:r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Build once, works with ANY MCP-compatible AI.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07950" y="3792736"/>
            <a:ext cx="3816400" cy="510778"/>
          </a:xfrm>
          <a:prstGeom prst="roundRect">
            <a:avLst>
              <a:gd name="adj" fmla="val 19891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09451" y="3894237"/>
            <a:ext cx="3685666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Like USB: One standard, all devices work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4514850" y="1412677"/>
            <a:ext cx="4121200" cy="3095923"/>
          </a:xfrm>
          <a:prstGeom prst="roundRect">
            <a:avLst>
              <a:gd name="adj" fmla="val 3282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629086" y="2212925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AI Assistant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629086" y="2527250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↕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629086" y="2841575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MCP Server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629086" y="3155900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↕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629086" y="3470225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Your Data/API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66775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28600"/>
            <a:ext cx="8290661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Architecture: How It Works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68579" y="1019175"/>
            <a:ext cx="40158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Conference MCP (Local)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07950" y="1314450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314450"/>
            <a:ext cx="0" cy="425351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07308" y="1403300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👤 User Query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68579" y="1777901"/>
            <a:ext cx="40158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507950" y="2054126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F3E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31763" y="2054126"/>
            <a:ext cx="0" cy="425351"/>
          </a:xfrm>
          <a:prstGeom prst="line">
            <a:avLst/>
          </a:prstGeom>
          <a:noFill/>
          <a:ln w="47625">
            <a:solidFill>
              <a:srgbClr val="B165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07308" y="2142976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🤖 AI Model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68579" y="2517577"/>
            <a:ext cx="40158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Chooses tool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468579" y="2663577"/>
            <a:ext cx="40158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07950" y="2939802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531763" y="2939802"/>
            <a:ext cx="0" cy="425351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07308" y="3028652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⚙️ MCP Server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68579" y="3403253"/>
            <a:ext cx="40158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SQL query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468579" y="3549253"/>
            <a:ext cx="40158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507950" y="3825478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531763" y="3825478"/>
            <a:ext cx="0" cy="425351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607308" y="3914329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💾 Database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68579" y="4288929"/>
            <a:ext cx="40158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only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4659579" y="1019175"/>
            <a:ext cx="40158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 MCP (Enterprise)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4698950" y="1314450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722763" y="1314450"/>
            <a:ext cx="0" cy="425351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798308" y="1403300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👤 User Query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659579" y="1777901"/>
            <a:ext cx="40158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600" dirty="0"/>
          </a:p>
        </p:txBody>
      </p:sp>
      <p:sp>
        <p:nvSpPr>
          <p:cNvPr id="28" name="Text 26"/>
          <p:cNvSpPr/>
          <p:nvPr/>
        </p:nvSpPr>
        <p:spPr>
          <a:xfrm>
            <a:off x="4698950" y="2054126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F3E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Shape 27"/>
          <p:cNvSpPr/>
          <p:nvPr/>
        </p:nvSpPr>
        <p:spPr>
          <a:xfrm>
            <a:off x="4722763" y="2054126"/>
            <a:ext cx="0" cy="425351"/>
          </a:xfrm>
          <a:prstGeom prst="line">
            <a:avLst/>
          </a:prstGeom>
          <a:noFill/>
          <a:ln w="47625">
            <a:solidFill>
              <a:srgbClr val="B165FB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4798308" y="2142976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🤖 AI Model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659579" y="2517577"/>
            <a:ext cx="40158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Composition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4659579" y="2663577"/>
            <a:ext cx="40158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600" dirty="0"/>
          </a:p>
        </p:txBody>
      </p:sp>
      <p:sp>
        <p:nvSpPr>
          <p:cNvPr id="33" name="Text 31"/>
          <p:cNvSpPr/>
          <p:nvPr/>
        </p:nvSpPr>
        <p:spPr>
          <a:xfrm>
            <a:off x="4698950" y="2939802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Shape 32"/>
          <p:cNvSpPr/>
          <p:nvPr/>
        </p:nvSpPr>
        <p:spPr>
          <a:xfrm>
            <a:off x="4722763" y="2939802"/>
            <a:ext cx="0" cy="425351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798308" y="3028652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⚙️ MCP Server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4659579" y="3403253"/>
            <a:ext cx="40158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+ API</a:t>
            </a:r>
            <a:endParaRPr lang="en-US" sz="900" dirty="0"/>
          </a:p>
        </p:txBody>
      </p:sp>
      <p:sp>
        <p:nvSpPr>
          <p:cNvPr id="37" name="Text 35"/>
          <p:cNvSpPr/>
          <p:nvPr/>
        </p:nvSpPr>
        <p:spPr>
          <a:xfrm>
            <a:off x="4659579" y="3549253"/>
            <a:ext cx="40158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600" dirty="0"/>
          </a:p>
        </p:txBody>
      </p:sp>
      <p:sp>
        <p:nvSpPr>
          <p:cNvPr id="38" name="Text 36"/>
          <p:cNvSpPr/>
          <p:nvPr/>
        </p:nvSpPr>
        <p:spPr>
          <a:xfrm>
            <a:off x="4698950" y="3825478"/>
            <a:ext cx="3937099" cy="425351"/>
          </a:xfrm>
          <a:prstGeom prst="roundRect">
            <a:avLst>
              <a:gd name="adj" fmla="val 17915"/>
            </a:avLst>
          </a:prstGeom>
          <a:solidFill>
            <a:srgbClr val="FFEBE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9" name="Shape 37"/>
          <p:cNvSpPr/>
          <p:nvPr/>
        </p:nvSpPr>
        <p:spPr>
          <a:xfrm>
            <a:off x="4722763" y="3825478"/>
            <a:ext cx="0" cy="425351"/>
          </a:xfrm>
          <a:prstGeom prst="line">
            <a:avLst/>
          </a:prstGeom>
          <a:noFill/>
          <a:ln w="47625">
            <a:solidFill>
              <a:srgbClr val="FE4447"/>
            </a:solidFill>
            <a:prstDash val="solid"/>
          </a:ln>
        </p:spPr>
      </p:sp>
      <p:sp>
        <p:nvSpPr>
          <p:cNvPr id="40" name="Text 38"/>
          <p:cNvSpPr/>
          <p:nvPr/>
        </p:nvSpPr>
        <p:spPr>
          <a:xfrm>
            <a:off x="4798308" y="3914329"/>
            <a:ext cx="3786009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☁️ Graph API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4659579" y="4288929"/>
            <a:ext cx="40158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call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Local AI Advantage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 Flow Comparison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927027"/>
            <a:ext cx="4064050" cy="1463129"/>
          </a:xfrm>
          <a:prstGeom prst="roundRect">
            <a:avLst>
              <a:gd name="adj" fmla="val 6944"/>
            </a:avLst>
          </a:prstGeom>
          <a:solidFill>
            <a:srgbClr val="FFEBE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6525" y="1927027"/>
            <a:ext cx="0" cy="1463129"/>
          </a:xfrm>
          <a:prstGeom prst="line">
            <a:avLst/>
          </a:prstGeom>
          <a:noFill/>
          <a:ln w="57150">
            <a:solidFill>
              <a:srgbClr val="FE444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17500" y="2079427"/>
            <a:ext cx="377614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Traditional Cloud AI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17500" y="2466677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Prompt → [OpenAI Cloud]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17500" y="2723704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↑ SEES EVERYTHING ↑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17500" y="2980730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→ API → Your Data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4572000" y="1927027"/>
            <a:ext cx="4064050" cy="1463129"/>
          </a:xfrm>
          <a:prstGeom prst="roundRect">
            <a:avLst>
              <a:gd name="adj" fmla="val 6944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600575" y="1927027"/>
            <a:ext cx="0" cy="1463129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781550" y="2079427"/>
            <a:ext cx="377614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Local AI + MCP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781550" y="2466677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Prompt → [Your AI]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4781550" y="2723704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↑ PRIVATE ↑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4781550" y="2980730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→ API → Your Data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507950" y="3580656"/>
            <a:ext cx="8128099" cy="898327"/>
          </a:xfrm>
          <a:prstGeom prst="roundRect">
            <a:avLst>
              <a:gd name="adj" fmla="val 11310"/>
            </a:avLst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56159" y="3910757"/>
            <a:ext cx="803168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of both worlds: Privacy of local AI + Power of cloud APIs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Stays Local vs. What Travels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Stays On Your Machine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936552"/>
            <a:ext cx="3810149" cy="209163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prompts and questions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reasoning and planning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database queries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Conference session data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 selection logic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Intermediate processing steps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825901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Travels (OAuth-Secured)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825901" y="1936552"/>
            <a:ext cx="3810149" cy="17261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token exchange (one-time)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 Graph API calls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Calendar event creation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 queries (encrypted HTTPS)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API requests only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0942" y="1319361"/>
            <a:ext cx="3184559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#1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946234" y="2392412"/>
            <a:ext cx="525153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Conference Sessions MCP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1442546" y="3113038"/>
            <a:ext cx="6258907" cy="71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SQLite database with 182 TechCon365 sessions</a:t>
            </a:r>
            <a:endParaRPr lang="en-US" sz="2000" dirty="0"/>
          </a:p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Instant search, no cloud calls, complete privacy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#1: What Just Happened?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Observations: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07950" y="1955602"/>
            <a:ext cx="8128099" cy="1492746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Instant results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cloud API calls</a:t>
            </a:r>
            <a:endParaRPr lang="en-US" sz="1800" dirty="0"/>
          </a:p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prompts stayed local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Never left this room</a:t>
            </a:r>
            <a:endParaRPr lang="en-US" sz="1800" dirty="0"/>
          </a:p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 language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complex SQL queries</a:t>
            </a:r>
            <a:endParaRPr lang="en-US" sz="1800" dirty="0"/>
          </a:p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data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- 182 sessions in SQLite with full-text search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3638848"/>
            <a:ext cx="8128099" cy="781050"/>
          </a:xfrm>
          <a:prstGeom prst="roundRect">
            <a:avLst>
              <a:gd name="adj" fmla="val 13008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60350" y="3791248"/>
            <a:ext cx="797976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Same pattern works for YOUR data: Product catalogs, CRM records, documentation, internal systems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0942" y="1319361"/>
            <a:ext cx="3184559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#2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954798" y="2392412"/>
            <a:ext cx="7234404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 Graph + MCP Composition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2001947" y="3113038"/>
            <a:ext cx="5140107" cy="71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authentication, enterprise API access,</a:t>
            </a:r>
            <a:endParaRPr lang="en-US" sz="2000" dirty="0"/>
          </a:p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two MCP servers working together!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Model Context Protocol (MCP)</dc:title>
  <dc:subject>TechCon365 Dallas 2025</dc:subject>
  <dc:creator>Fabian Williams</dc:creator>
  <cp:lastModifiedBy>Fabian Williams</cp:lastModifiedBy>
  <cp:revision>1</cp:revision>
  <dcterms:created xsi:type="dcterms:W3CDTF">2025-10-31T22:07:42Z</dcterms:created>
  <dcterms:modified xsi:type="dcterms:W3CDTF">2025-10-31T22:07:42Z</dcterms:modified>
</cp:coreProperties>
</file>