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6"/>
  </p:notesMasterIdLst>
  <p:sldIdLst>
    <p:sldId id="256" r:id="rId5"/>
    <p:sldId id="2146847054" r:id="rId6"/>
    <p:sldId id="262" r:id="rId7"/>
    <p:sldId id="263" r:id="rId8"/>
    <p:sldId id="2146847062" r:id="rId9"/>
    <p:sldId id="265" r:id="rId10"/>
    <p:sldId id="266" r:id="rId11"/>
    <p:sldId id="2146847063" r:id="rId12"/>
    <p:sldId id="267" r:id="rId13"/>
    <p:sldId id="2146847065" r:id="rId14"/>
    <p:sldId id="2146847066" r:id="rId15"/>
    <p:sldId id="2146847069" r:id="rId16"/>
    <p:sldId id="2146847067" r:id="rId17"/>
    <p:sldId id="2146847068" r:id="rId18"/>
    <p:sldId id="268" r:id="rId19"/>
    <p:sldId id="2146847055" r:id="rId20"/>
    <p:sldId id="269" r:id="rId21"/>
    <p:sldId id="2146847059" r:id="rId22"/>
    <p:sldId id="2146847060" r:id="rId23"/>
    <p:sldId id="2146847061" r:id="rId24"/>
    <p:sldId id="25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/>
          </a:bodyPr>
          <a:lstStyle/>
          <a:p>
            <a:pPr algn="ctr"/>
            <a:r>
              <a:rPr lang="en-GB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FabxFit</a:t>
            </a:r>
            <a:r>
              <a:rPr lang="en-GB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44712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6354" y="3740727"/>
            <a:ext cx="10422081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Fabian Dinesh A-Sri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Manakula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Vinayagar Engineering College-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Computer and Communication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D54E-51CC-A7A5-2391-157812A8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my agent does?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BCA16DC-FBBD-9EA2-F206-105E7E312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9878" y="1301750"/>
            <a:ext cx="8372243" cy="4673600"/>
          </a:xfrm>
        </p:spPr>
      </p:pic>
    </p:spTree>
    <p:extLst>
      <p:ext uri="{BB962C8B-B14F-4D97-AF65-F5344CB8AC3E}">
        <p14:creationId xmlns:p14="http://schemas.microsoft.com/office/powerpoint/2010/main" val="1670823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27E27-8ACC-4579-2F7B-339C5253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 1;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161916-FAA0-2191-5EA7-F8185803B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574" y="1301750"/>
            <a:ext cx="10914852" cy="4673600"/>
          </a:xfrm>
        </p:spPr>
      </p:pic>
    </p:spTree>
    <p:extLst>
      <p:ext uri="{BB962C8B-B14F-4D97-AF65-F5344CB8AC3E}">
        <p14:creationId xmlns:p14="http://schemas.microsoft.com/office/powerpoint/2010/main" val="4204571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B172F-8D61-6C9F-BBA6-1B5B0DBB4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B188-B60D-B40D-2277-C781D120E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my agent is not allowed to do?: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FA7274-1C16-E59C-765A-5BA9C8519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098" y="1723758"/>
            <a:ext cx="10059804" cy="3829584"/>
          </a:xfrm>
        </p:spPr>
      </p:pic>
    </p:spTree>
    <p:extLst>
      <p:ext uri="{BB962C8B-B14F-4D97-AF65-F5344CB8AC3E}">
        <p14:creationId xmlns:p14="http://schemas.microsoft.com/office/powerpoint/2010/main" val="1626169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FF4E3-789F-19D1-1DC6-B98781A0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 2: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CE3CE0-23F7-4DED-ABDC-8DD1AD680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836" y="1599915"/>
            <a:ext cx="8802328" cy="4077269"/>
          </a:xfrm>
        </p:spPr>
      </p:pic>
    </p:spTree>
    <p:extLst>
      <p:ext uri="{BB962C8B-B14F-4D97-AF65-F5344CB8AC3E}">
        <p14:creationId xmlns:p14="http://schemas.microsoft.com/office/powerpoint/2010/main" val="1955863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06E37-1673-6406-9957-1A2D5DB9F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309A-1620-0B67-9E6A-5FCCACAD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 3: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0CC3033-AB45-0938-6CC4-42548E2CE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563" y="1665432"/>
            <a:ext cx="9247909" cy="4673600"/>
          </a:xfrm>
        </p:spPr>
      </p:pic>
    </p:spTree>
    <p:extLst>
      <p:ext uri="{BB962C8B-B14F-4D97-AF65-F5344CB8AC3E}">
        <p14:creationId xmlns:p14="http://schemas.microsoft.com/office/powerpoint/2010/main" val="1819024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/>
              <a:t>FabxFit</a:t>
            </a:r>
            <a:r>
              <a:rPr lang="en-GB" sz="2400" dirty="0"/>
              <a:t> proves effective in delivering personalized fitness guidance through a conversational AI approach.</a:t>
            </a:r>
            <a:br>
              <a:rPr lang="en-GB" sz="2400" dirty="0"/>
            </a:br>
            <a:r>
              <a:rPr lang="en-GB" sz="2400" dirty="0"/>
              <a:t>It simplifies fitness planning and motivates users through regular, adaptive interactions.</a:t>
            </a:r>
            <a:br>
              <a:rPr lang="en-GB" sz="2400" dirty="0"/>
            </a:br>
            <a:r>
              <a:rPr lang="en-GB" sz="2400" dirty="0"/>
              <a:t>With more user feedback and data, the system can be fine-tuned for improved recommendations and broader wellness support.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15" y="1239681"/>
            <a:ext cx="11029615" cy="4673324"/>
          </a:xfrm>
        </p:spPr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3FE45DD-ED1A-3CD6-4167-12AF1B59936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58290" y="2193246"/>
            <a:ext cx="1048908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Integrate wearable device data for real-time activity tracking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 voice-based interaction using speech-to-text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Offer mental health guidance via mindfulness modules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Expand database to include diet/nutrition planning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Implement multi-language support for wider reach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reinforcement learning to adapt over time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7A8D528-BAD9-758E-3651-90A908674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019" y="2381982"/>
            <a:ext cx="954331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[1] "Conversational AI for Healthcare and Fitness", IBM Developer Docs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[2] “Natural Language Processing with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spaCy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”, Explosion AI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[3]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HuggingFace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Transformers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[4] IBM Watson Assistant &amp; IBM Cloud Lite Docs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63B05F9-FB32-AFA5-9E33-5293B613C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782" y="1482244"/>
            <a:ext cx="6727990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579E03-8395-E916-9C13-C5C9912AE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8600" y="1482244"/>
            <a:ext cx="6654799" cy="4673600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7371D5-D724-5C2A-027C-40BDC5E11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030" y="1578196"/>
            <a:ext cx="7765818" cy="4673600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GB" sz="3200" b="1" dirty="0"/>
              <a:t>Title: </a:t>
            </a:r>
            <a:r>
              <a:rPr lang="en-GB" sz="3200" dirty="0"/>
              <a:t>Developing a Personalized Fitness Chatbot Using AI</a:t>
            </a:r>
            <a:r>
              <a:rPr lang="en-GB" sz="3200" b="1" dirty="0"/>
              <a:t> </a:t>
            </a:r>
          </a:p>
          <a:p>
            <a:pPr marL="0" indent="0">
              <a:buNone/>
            </a:pPr>
            <a:r>
              <a:rPr lang="en-GB" sz="2400" dirty="0"/>
              <a:t>With the growing focus on health and wellness, individuals often struggle to find consistent guidance tailored to their fitness goals, routines, and limitations.</a:t>
            </a:r>
            <a:br>
              <a:rPr lang="en-GB" sz="2400" dirty="0"/>
            </a:br>
            <a:r>
              <a:rPr lang="en-GB" sz="2400" dirty="0"/>
              <a:t>Existing fitness apps can be complex, impersonal, or subscription-based, creating barriers to access.</a:t>
            </a:r>
            <a:br>
              <a:rPr lang="en-GB" sz="2400" dirty="0"/>
            </a:br>
            <a:r>
              <a:rPr lang="en-GB" sz="2400" dirty="0"/>
              <a:t>There is a need for an intelligent, conversational, and accessible virtual assistant that can deliver fitness advice, workout plans, and motivational support in real time.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dirty="0"/>
              <a:t>The proposed system introduces a </a:t>
            </a:r>
            <a:r>
              <a:rPr lang="en-GB" sz="1800" b="1" dirty="0"/>
              <a:t>Fitness Chatbot – </a:t>
            </a:r>
            <a:r>
              <a:rPr lang="en-GB" sz="1800" b="1" dirty="0" err="1"/>
              <a:t>FabxFit</a:t>
            </a:r>
            <a:r>
              <a:rPr lang="en-GB" sz="1800" dirty="0"/>
              <a:t>, designed to provide personalized workout and wellness guidance using Natural Language Processing (NLP) and AI.</a:t>
            </a:r>
          </a:p>
          <a:p>
            <a:pPr marL="0" indent="0">
              <a:buNone/>
            </a:pPr>
            <a:r>
              <a:rPr lang="en-GB" sz="1800" b="1" dirty="0"/>
              <a:t>1. </a:t>
            </a:r>
            <a:r>
              <a:rPr lang="en-IN" sz="1800" b="1" dirty="0"/>
              <a:t>User Profile Collection</a:t>
            </a:r>
          </a:p>
          <a:p>
            <a:pPr marL="0" indent="0">
              <a:buNone/>
            </a:pPr>
            <a:r>
              <a:rPr lang="en-GB" sz="1800" dirty="0"/>
              <a:t>Collect age, gender, fitness level, goals (e.g., weight loss, strength), available equipment, and health conditions. The chatbot uses this data to </a:t>
            </a:r>
            <a:r>
              <a:rPr lang="en-GB" sz="1800" b="1" dirty="0"/>
              <a:t>personalize workout intensity, duration, and type</a:t>
            </a:r>
            <a:r>
              <a:rPr lang="en-GB" sz="1800" dirty="0"/>
              <a:t>, ensuring each recommendation is </a:t>
            </a:r>
            <a:r>
              <a:rPr lang="en-GB" sz="1800" b="1" dirty="0"/>
              <a:t>safe, achievable, and aligned with user objectives</a:t>
            </a:r>
            <a:r>
              <a:rPr lang="en-GB" sz="1800" dirty="0"/>
              <a:t>. Over time, the profile can be updated to reflect changes in lifestyle, preferences, or progress.</a:t>
            </a:r>
          </a:p>
          <a:p>
            <a:pPr marL="0" indent="0">
              <a:buNone/>
            </a:pPr>
            <a:r>
              <a:rPr lang="en-GB" sz="1800" b="1" dirty="0"/>
              <a:t>2. I</a:t>
            </a:r>
            <a:r>
              <a:rPr lang="en-IN" sz="1800" b="1" dirty="0" err="1"/>
              <a:t>ntent</a:t>
            </a:r>
            <a:r>
              <a:rPr lang="en-IN" sz="1800" b="1" dirty="0"/>
              <a:t> Recognition</a:t>
            </a:r>
            <a:endParaRPr lang="en-GB" sz="1800" b="1" dirty="0"/>
          </a:p>
          <a:p>
            <a:pPr marL="0" indent="0">
              <a:buNone/>
            </a:pPr>
            <a:r>
              <a:rPr lang="en-GB" dirty="0"/>
              <a:t>Use NLP to detect user intentions such as "plan my workout", "suggest diet", or "track progress". The system supports </a:t>
            </a:r>
            <a:r>
              <a:rPr lang="en-GB" b="1" dirty="0"/>
              <a:t>multilingual input </a:t>
            </a:r>
            <a:r>
              <a:rPr lang="en-GB" dirty="0"/>
              <a:t>and </a:t>
            </a:r>
            <a:r>
              <a:rPr lang="en-GB" b="1" dirty="0"/>
              <a:t>informal phrasing</a:t>
            </a:r>
            <a:r>
              <a:rPr lang="en-GB" dirty="0"/>
              <a:t>, making it accessible to a wider audience.</a:t>
            </a:r>
            <a:br>
              <a:rPr lang="en-GB" dirty="0"/>
            </a:br>
            <a:r>
              <a:rPr lang="en-GB" dirty="0"/>
              <a:t>It also </a:t>
            </a:r>
            <a:r>
              <a:rPr lang="en-GB" b="1" dirty="0"/>
              <a:t>learns from past interactions</a:t>
            </a:r>
            <a:r>
              <a:rPr lang="en-GB" dirty="0"/>
              <a:t> to improve prediction accuracy and can even detect </a:t>
            </a:r>
            <a:r>
              <a:rPr lang="en-GB" b="1" dirty="0"/>
              <a:t>emotional tone</a:t>
            </a:r>
            <a:r>
              <a:rPr lang="en-GB" dirty="0"/>
              <a:t> to offer motivational or empathetic responses when needed.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2DA06-55D6-6F07-DCCF-AE2F6A751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62BCF0-5BDC-E5DF-C130-8981043F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26273C-3B47-5C9A-1AF1-B63711526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661228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IN" sz="1600" b="1" dirty="0"/>
          </a:p>
          <a:p>
            <a:pPr marL="0" indent="0">
              <a:buNone/>
            </a:pPr>
            <a:r>
              <a:rPr lang="en-IN" sz="1600" b="1" dirty="0"/>
              <a:t>3. Response Generation</a:t>
            </a:r>
          </a:p>
          <a:p>
            <a:pPr marL="0" indent="0">
              <a:buNone/>
            </a:pPr>
            <a:r>
              <a:rPr lang="en-GB" sz="1600" dirty="0"/>
              <a:t>Dynamically generate tailored workout routines, reminders, and health tips using a trained AI model and rules-based logic. Responses are </a:t>
            </a:r>
            <a:r>
              <a:rPr lang="en-GB" sz="1600" b="1" dirty="0"/>
              <a:t>interactive and adaptive</a:t>
            </a:r>
            <a:r>
              <a:rPr lang="en-GB" sz="1600" dirty="0"/>
              <a:t>—for example, if the user skips a session, the system will adjust the next workout accordingly.</a:t>
            </a:r>
            <a:br>
              <a:rPr lang="en-GB" sz="1600" dirty="0"/>
            </a:br>
            <a:r>
              <a:rPr lang="en-GB" sz="1600" dirty="0"/>
              <a:t>Additionally, it can provide </a:t>
            </a:r>
            <a:r>
              <a:rPr lang="en-GB" sz="1600" b="1" dirty="0"/>
              <a:t>daily fitness challenges, gamified goals</a:t>
            </a:r>
            <a:r>
              <a:rPr lang="en-GB" sz="1600" dirty="0"/>
              <a:t>, and support </a:t>
            </a:r>
            <a:r>
              <a:rPr lang="en-GB" sz="1600" dirty="0" err="1"/>
              <a:t>behavior</a:t>
            </a:r>
            <a:r>
              <a:rPr lang="en-GB" sz="1600" dirty="0"/>
              <a:t> change with encouraging, habit-forming responses.</a:t>
            </a:r>
            <a:endParaRPr lang="en-IN" sz="1600" b="1" dirty="0"/>
          </a:p>
          <a:p>
            <a:pPr marL="0" indent="0">
              <a:buNone/>
            </a:pPr>
            <a:r>
              <a:rPr lang="en-GB" sz="1600" b="1" dirty="0"/>
              <a:t>4. </a:t>
            </a:r>
            <a:r>
              <a:rPr lang="en-IN" sz="1600" b="1" dirty="0"/>
              <a:t>Interactive UI</a:t>
            </a:r>
            <a:endParaRPr lang="en-GB" sz="1600" b="1" dirty="0"/>
          </a:p>
          <a:p>
            <a:pPr marL="0" indent="0">
              <a:buNone/>
            </a:pPr>
            <a:r>
              <a:rPr lang="en-GB" sz="1600" dirty="0"/>
              <a:t>Deploy the chatbot on a web or mobile platform for smooth and intuitive user experience. The UI supports </a:t>
            </a:r>
            <a:r>
              <a:rPr lang="en-GB" sz="1600" b="1" dirty="0"/>
              <a:t>chat-style conversations</a:t>
            </a:r>
            <a:r>
              <a:rPr lang="en-GB" sz="1600" dirty="0"/>
              <a:t>. The design focuses on simplicity, ease of navigation, and maintaining a </a:t>
            </a:r>
            <a:r>
              <a:rPr lang="en-GB" sz="1600" b="1" dirty="0"/>
              <a:t>motivating tone throughout the user journey</a:t>
            </a:r>
            <a:r>
              <a:rPr lang="en-GB" sz="1600" dirty="0"/>
              <a:t>.</a:t>
            </a:r>
          </a:p>
          <a:p>
            <a:pPr marL="0" indent="0">
              <a:buNone/>
            </a:pPr>
            <a:r>
              <a:rPr lang="en-IN" sz="1600" b="1" dirty="0"/>
              <a:t>5.Scalability &amp; Integration</a:t>
            </a:r>
          </a:p>
          <a:p>
            <a:pPr marL="0" indent="0">
              <a:buNone/>
            </a:pPr>
            <a:r>
              <a:rPr lang="en-GB" sz="1600" dirty="0"/>
              <a:t>The solution is </a:t>
            </a:r>
            <a:r>
              <a:rPr lang="en-GB" sz="1600" b="1" dirty="0"/>
              <a:t>cloud-based</a:t>
            </a:r>
            <a:r>
              <a:rPr lang="en-GB" sz="1600" dirty="0"/>
              <a:t>, allowing easy scaling to handle large user bases with low latency.</a:t>
            </a:r>
            <a:endParaRPr lang="en-GB" sz="1600" b="1" dirty="0"/>
          </a:p>
          <a:p>
            <a:pPr marL="0" indent="0">
              <a:buNone/>
            </a:pPr>
            <a:endParaRPr lang="en-GB" sz="1800" dirty="0"/>
          </a:p>
          <a:p>
            <a:endParaRPr lang="en-GB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426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CCC3038-0AE9-2156-23CF-A1A721C33B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65932" y="2403769"/>
            <a:ext cx="1022299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N" sz="2400" b="1" dirty="0"/>
              <a:t>NLP &amp; AI </a:t>
            </a:r>
            <a:r>
              <a:rPr lang="en-IN" sz="2400" b="1" dirty="0" err="1"/>
              <a:t>Modeling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lang="en-IN" sz="2400" dirty="0"/>
              <a:t>Watsonx.ai &amp; Granite 3-3-8b-instruct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N" sz="2400" b="1" dirty="0"/>
              <a:t>Development Environment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Watsonx</a:t>
            </a:r>
            <a:r>
              <a:rPr lang="en-US" altLang="en-US" sz="2400" dirty="0">
                <a:solidFill>
                  <a:schemeClr val="tx1"/>
                </a:solidFill>
              </a:rPr>
              <a:t>.ai Studio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Deployment: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IBM Watsonx.ai runtime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Storage &amp; Hosting: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IBM Cloud Object Storage and Watson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Intent Classification:</a:t>
            </a:r>
            <a:endParaRPr lang="en-IN" dirty="0"/>
          </a:p>
          <a:p>
            <a:r>
              <a:rPr lang="en-IN" dirty="0"/>
              <a:t>Used NLP pipelines to classify intents like "start workout", "recommend meal", etc.</a:t>
            </a:r>
          </a:p>
          <a:p>
            <a:pPr marL="0" indent="0">
              <a:buNone/>
            </a:pPr>
            <a:r>
              <a:rPr lang="en-IN" b="1" dirty="0"/>
              <a:t>Recommendation Logic:</a:t>
            </a:r>
            <a:endParaRPr lang="en-IN" dirty="0"/>
          </a:p>
          <a:p>
            <a:r>
              <a:rPr lang="en-IN" dirty="0"/>
              <a:t>Rule-based + ML model (if advanced): Maps user attributes to pre-built workout templates.</a:t>
            </a:r>
          </a:p>
          <a:p>
            <a:pPr marL="0" indent="0">
              <a:buNone/>
            </a:pPr>
            <a:r>
              <a:rPr lang="en-IN" b="1" dirty="0"/>
              <a:t>Deployment Strategy:</a:t>
            </a:r>
            <a:endParaRPr lang="en-IN" dirty="0"/>
          </a:p>
          <a:p>
            <a:r>
              <a:rPr lang="en-IN" dirty="0"/>
              <a:t>Backend hosted on IBM Cloud</a:t>
            </a:r>
          </a:p>
          <a:p>
            <a:r>
              <a:rPr lang="en-IN" dirty="0"/>
              <a:t>API endpoints created for chatbot interactions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87596-3EB6-DE1E-C0EE-6E385CA41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F22C01-D31F-2000-3ED4-F0792F70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1FD271A-536A-E954-78F4-7A65166AF5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5435" y="1714310"/>
            <a:ext cx="10775373" cy="3914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Input: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solidFill>
                <a:schemeClr val="tx1"/>
              </a:solidFill>
            </a:endParaRPr>
          </a:p>
          <a:p>
            <a:r>
              <a:rPr lang="en-GB" sz="2400" b="1" dirty="0"/>
              <a:t>User Inputs:</a:t>
            </a:r>
            <a:endParaRPr lang="en-GB" sz="2400" dirty="0"/>
          </a:p>
          <a:p>
            <a:pPr marL="0" indent="0">
              <a:buNone/>
            </a:pPr>
            <a:r>
              <a:rPr lang="en-GB" sz="2400" dirty="0" err="1"/>
              <a:t>Age,Fitness</a:t>
            </a:r>
            <a:r>
              <a:rPr lang="en-GB" sz="2400" dirty="0"/>
              <a:t> </a:t>
            </a:r>
            <a:r>
              <a:rPr lang="en-GB" sz="2400" dirty="0" err="1"/>
              <a:t>Goal,,Preferred</a:t>
            </a:r>
            <a:r>
              <a:rPr lang="en-GB" sz="2400" dirty="0"/>
              <a:t> Workout </a:t>
            </a:r>
            <a:r>
              <a:rPr lang="en-GB" sz="2400" dirty="0" err="1"/>
              <a:t>Duration,Equipment</a:t>
            </a:r>
            <a:r>
              <a:rPr lang="en-GB" sz="2400" dirty="0"/>
              <a:t> </a:t>
            </a:r>
            <a:r>
              <a:rPr lang="en-GB" sz="2400" dirty="0" err="1"/>
              <a:t>Availability,Existing</a:t>
            </a:r>
            <a:r>
              <a:rPr lang="en-GB" sz="2400" dirty="0"/>
              <a:t> Health Conditions</a:t>
            </a:r>
          </a:p>
          <a:p>
            <a:pPr marL="0" indent="0">
              <a:buNone/>
            </a:pPr>
            <a:r>
              <a:rPr lang="en-GB" sz="2400" b="1" dirty="0"/>
              <a:t>Processing:</a:t>
            </a:r>
            <a:endParaRPr lang="en-GB" sz="2400" dirty="0"/>
          </a:p>
          <a:p>
            <a:r>
              <a:rPr lang="en-GB" sz="2400" dirty="0"/>
              <a:t>Input mapped to fitness logic (e.g., yoga for joint issues, HIIT for fat loss)</a:t>
            </a:r>
          </a:p>
          <a:p>
            <a:r>
              <a:rPr lang="en-GB" sz="2400" dirty="0"/>
              <a:t>Chatbot suggests weekly plan, daily exercises, or motivational quotes</a:t>
            </a:r>
          </a:p>
        </p:txBody>
      </p:sp>
    </p:spTree>
    <p:extLst>
      <p:ext uri="{BB962C8B-B14F-4D97-AF65-F5344CB8AC3E}">
        <p14:creationId xmlns:p14="http://schemas.microsoft.com/office/powerpoint/2010/main" val="4224949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21CF545-1C09-AF35-010A-01222481E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928" y="1301750"/>
            <a:ext cx="9818143" cy="4673600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429</TotalTime>
  <Words>773</Words>
  <Application>Microsoft Office PowerPoint</Application>
  <PresentationFormat>Widescreen</PresentationFormat>
  <Paragraphs>157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FabxFit </vt:lpstr>
      <vt:lpstr>OUTLINE</vt:lpstr>
      <vt:lpstr>Problem Statement</vt:lpstr>
      <vt:lpstr>Proposed Solution</vt:lpstr>
      <vt:lpstr>Proposed Solution</vt:lpstr>
      <vt:lpstr>System  Approach</vt:lpstr>
      <vt:lpstr>Algorithm &amp; Deployment</vt:lpstr>
      <vt:lpstr>Algorithm &amp; Deployment</vt:lpstr>
      <vt:lpstr>Result</vt:lpstr>
      <vt:lpstr>What my agent does?</vt:lpstr>
      <vt:lpstr>Output 1;</vt:lpstr>
      <vt:lpstr>What my agent is not allowed to do?:</vt:lpstr>
      <vt:lpstr>Output 2:</vt:lpstr>
      <vt:lpstr>Output 3: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Fabian</cp:lastModifiedBy>
  <cp:revision>39</cp:revision>
  <dcterms:created xsi:type="dcterms:W3CDTF">2021-05-26T16:50:10Z</dcterms:created>
  <dcterms:modified xsi:type="dcterms:W3CDTF">2025-08-06T07:21:47Z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