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9C93A7E-8EEE-45AB-B9C7-5C95352A065E}" type="datetimeFigureOut">
              <a:rPr lang="en-US" smtClean="0"/>
              <a:t>5/26/2020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359279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C93A7E-8EEE-45AB-B9C7-5C95352A065E}"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280606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9C93A7E-8EEE-45AB-B9C7-5C95352A065E}" type="datetimeFigureOut">
              <a:rPr lang="en-US" smtClean="0"/>
              <a:t>5/26/2020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3967911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9C93A7E-8EEE-45AB-B9C7-5C95352A065E}" type="datetimeFigureOut">
              <a:rPr lang="en-US" smtClean="0"/>
              <a:t>5/26/2020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69810B1-3898-42E3-BDD1-985B875BF5AD}"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19756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9C93A7E-8EEE-45AB-B9C7-5C95352A065E}" type="datetimeFigureOut">
              <a:rPr lang="en-US" smtClean="0"/>
              <a:t>5/26/2020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2744070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C93A7E-8EEE-45AB-B9C7-5C95352A065E}" type="datetimeFigureOut">
              <a:rPr lang="en-US" smtClean="0"/>
              <a:t>5/26/2020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3466137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9C93A7E-8EEE-45AB-B9C7-5C95352A065E}" type="datetimeFigureOut">
              <a:rPr lang="en-US" smtClean="0"/>
              <a:t>5/26/2020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1223789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93A7E-8EEE-45AB-B9C7-5C95352A065E}"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1936422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9C93A7E-8EEE-45AB-B9C7-5C95352A065E}" type="datetimeFigureOut">
              <a:rPr lang="en-US" smtClean="0"/>
              <a:t>5/26/2020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257662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93A7E-8EEE-45AB-B9C7-5C95352A065E}" type="datetimeFigureOut">
              <a:rPr lang="en-US" smtClean="0"/>
              <a:t>5/26/2020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3991463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9C93A7E-8EEE-45AB-B9C7-5C95352A065E}" type="datetimeFigureOut">
              <a:rPr lang="en-US" smtClean="0"/>
              <a:t>5/26/2020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4011905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C93A7E-8EEE-45AB-B9C7-5C95352A065E}"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2574285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C93A7E-8EEE-45AB-B9C7-5C95352A065E}" type="datetimeFigureOut">
              <a:rPr lang="en-US" smtClean="0"/>
              <a:t>5/26/2020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280960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C93A7E-8EEE-45AB-B9C7-5C95352A065E}" type="datetimeFigureOut">
              <a:rPr lang="en-US" smtClean="0"/>
              <a:t>5/26/2020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1397462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C93A7E-8EEE-45AB-B9C7-5C95352A065E}" type="datetimeFigureOut">
              <a:rPr lang="en-US" smtClean="0"/>
              <a:t>5/26/2020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2536395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C93A7E-8EEE-45AB-B9C7-5C95352A065E}"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163394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C93A7E-8EEE-45AB-B9C7-5C95352A065E}" type="datetimeFigureOut">
              <a:rPr lang="en-US" smtClean="0"/>
              <a:t>5/26/2020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810B1-3898-42E3-BDD1-985B875BF5AD}" type="slidenum">
              <a:rPr lang="en-US" smtClean="0"/>
              <a:t>‹#›</a:t>
            </a:fld>
            <a:endParaRPr lang="en-US"/>
          </a:p>
        </p:txBody>
      </p:sp>
    </p:spTree>
    <p:extLst>
      <p:ext uri="{BB962C8B-B14F-4D97-AF65-F5344CB8AC3E}">
        <p14:creationId xmlns:p14="http://schemas.microsoft.com/office/powerpoint/2010/main" val="3882436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9C93A7E-8EEE-45AB-B9C7-5C95352A065E}" type="datetimeFigureOut">
              <a:rPr lang="en-US" smtClean="0"/>
              <a:t>5/26/2020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69810B1-3898-42E3-BDD1-985B875BF5AD}" type="slidenum">
              <a:rPr lang="en-US" smtClean="0"/>
              <a:t>‹#›</a:t>
            </a:fld>
            <a:endParaRPr lang="en-US"/>
          </a:p>
        </p:txBody>
      </p:sp>
    </p:spTree>
    <p:extLst>
      <p:ext uri="{BB962C8B-B14F-4D97-AF65-F5344CB8AC3E}">
        <p14:creationId xmlns:p14="http://schemas.microsoft.com/office/powerpoint/2010/main" val="10177688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s3.4sqi.net/img/categories_v2/building/gym_%2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14671-59EB-42A0-84A6-A2763CE97C38}"/>
              </a:ext>
            </a:extLst>
          </p:cNvPr>
          <p:cNvSpPr>
            <a:spLocks noGrp="1"/>
          </p:cNvSpPr>
          <p:nvPr>
            <p:ph type="ctrTitle"/>
          </p:nvPr>
        </p:nvSpPr>
        <p:spPr/>
        <p:txBody>
          <a:bodyPr/>
          <a:lstStyle/>
          <a:p>
            <a:r>
              <a:rPr lang="en-US" dirty="0"/>
              <a:t>Opening a new gym in Aventura, Florida</a:t>
            </a:r>
          </a:p>
        </p:txBody>
      </p:sp>
      <p:sp>
        <p:nvSpPr>
          <p:cNvPr id="3" name="Subtitle 2">
            <a:extLst>
              <a:ext uri="{FF2B5EF4-FFF2-40B4-BE49-F238E27FC236}">
                <a16:creationId xmlns:a16="http://schemas.microsoft.com/office/drawing/2014/main" id="{4721C3EF-D46C-4056-84BD-7F29033ED71F}"/>
              </a:ext>
            </a:extLst>
          </p:cNvPr>
          <p:cNvSpPr>
            <a:spLocks noGrp="1"/>
          </p:cNvSpPr>
          <p:nvPr>
            <p:ph type="subTitle" idx="1"/>
          </p:nvPr>
        </p:nvSpPr>
        <p:spPr/>
        <p:txBody>
          <a:bodyPr/>
          <a:lstStyle/>
          <a:p>
            <a:pPr algn="r"/>
            <a:r>
              <a:rPr lang="en-US" dirty="0"/>
              <a:t>Coursera Capstone Project</a:t>
            </a:r>
          </a:p>
        </p:txBody>
      </p:sp>
    </p:spTree>
    <p:extLst>
      <p:ext uri="{BB962C8B-B14F-4D97-AF65-F5344CB8AC3E}">
        <p14:creationId xmlns:p14="http://schemas.microsoft.com/office/powerpoint/2010/main" val="2107569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680EC-21B5-4DB2-997E-41A0C2CC608F}"/>
              </a:ext>
            </a:extLst>
          </p:cNvPr>
          <p:cNvSpPr>
            <a:spLocks noGrp="1"/>
          </p:cNvSpPr>
          <p:nvPr>
            <p:ph type="title"/>
          </p:nvPr>
        </p:nvSpPr>
        <p:spPr/>
        <p:txBody>
          <a:bodyPr/>
          <a:lstStyle/>
          <a:p>
            <a:r>
              <a:rPr lang="es-UY" b="1" dirty="0"/>
              <a:t>3 </a:t>
            </a:r>
            <a:r>
              <a:rPr lang="es-UY" b="1" dirty="0" err="1"/>
              <a:t>different</a:t>
            </a:r>
            <a:r>
              <a:rPr lang="es-UY" b="1" dirty="0"/>
              <a:t> </a:t>
            </a:r>
            <a:r>
              <a:rPr lang="en-US" b="1" dirty="0"/>
              <a:t>areas</a:t>
            </a:r>
            <a:r>
              <a:rPr lang="es-UY" b="1" dirty="0"/>
              <a:t>, </a:t>
            </a:r>
            <a:r>
              <a:rPr lang="es-UY" b="1" dirty="0" err="1"/>
              <a:t>plenty</a:t>
            </a:r>
            <a:r>
              <a:rPr lang="es-UY" b="1" dirty="0"/>
              <a:t> </a:t>
            </a:r>
            <a:r>
              <a:rPr lang="es-UY" b="1" dirty="0" err="1"/>
              <a:t>of</a:t>
            </a:r>
            <a:r>
              <a:rPr lang="es-UY" b="1" dirty="0"/>
              <a:t> </a:t>
            </a:r>
            <a:r>
              <a:rPr lang="es-UY" b="1" dirty="0" err="1"/>
              <a:t>opportunity</a:t>
            </a:r>
            <a:endParaRPr lang="en-US" b="1" dirty="0"/>
          </a:p>
        </p:txBody>
      </p:sp>
      <p:sp>
        <p:nvSpPr>
          <p:cNvPr id="3" name="Content Placeholder 2">
            <a:extLst>
              <a:ext uri="{FF2B5EF4-FFF2-40B4-BE49-F238E27FC236}">
                <a16:creationId xmlns:a16="http://schemas.microsoft.com/office/drawing/2014/main" id="{7E6E3ACF-2311-42CB-99D4-F4C7AD924F55}"/>
              </a:ext>
            </a:extLst>
          </p:cNvPr>
          <p:cNvSpPr>
            <a:spLocks noGrp="1"/>
          </p:cNvSpPr>
          <p:nvPr>
            <p:ph idx="1"/>
          </p:nvPr>
        </p:nvSpPr>
        <p:spPr>
          <a:xfrm>
            <a:off x="4495800" y="2194560"/>
            <a:ext cx="7010400" cy="4024125"/>
          </a:xfrm>
        </p:spPr>
        <p:txBody>
          <a:bodyPr>
            <a:normAutofit lnSpcReduction="10000"/>
          </a:bodyPr>
          <a:lstStyle/>
          <a:p>
            <a:pPr marL="0" indent="0">
              <a:buNone/>
            </a:pPr>
            <a:r>
              <a:rPr lang="es-UY" sz="2800" dirty="0" err="1"/>
              <a:t>Within</a:t>
            </a:r>
            <a:r>
              <a:rPr lang="es-UY" sz="2800" dirty="0"/>
              <a:t> </a:t>
            </a:r>
            <a:r>
              <a:rPr lang="es-UY" sz="2800" dirty="0" err="1"/>
              <a:t>our</a:t>
            </a:r>
            <a:r>
              <a:rPr lang="es-UY" sz="2800" dirty="0"/>
              <a:t> </a:t>
            </a:r>
            <a:r>
              <a:rPr lang="es-UY" sz="2800" dirty="0" err="1"/>
              <a:t>model</a:t>
            </a:r>
            <a:r>
              <a:rPr lang="es-UY" sz="2800" dirty="0"/>
              <a:t>, </a:t>
            </a:r>
            <a:r>
              <a:rPr lang="es-UY" sz="2800" dirty="0" err="1"/>
              <a:t>we</a:t>
            </a:r>
            <a:r>
              <a:rPr lang="es-UY" sz="2800" dirty="0"/>
              <a:t> </a:t>
            </a:r>
            <a:r>
              <a:rPr lang="es-UY" sz="2800" dirty="0" err="1"/>
              <a:t>were</a:t>
            </a:r>
            <a:r>
              <a:rPr lang="es-UY" sz="2800" dirty="0"/>
              <a:t> </a:t>
            </a:r>
            <a:r>
              <a:rPr lang="es-UY" sz="2800" dirty="0" err="1"/>
              <a:t>able</a:t>
            </a:r>
            <a:r>
              <a:rPr lang="es-UY" sz="2800" dirty="0"/>
              <a:t> </a:t>
            </a:r>
            <a:r>
              <a:rPr lang="es-UY" sz="2800" dirty="0" err="1"/>
              <a:t>to</a:t>
            </a:r>
            <a:r>
              <a:rPr lang="es-UY" sz="2800" dirty="0"/>
              <a:t> </a:t>
            </a:r>
            <a:r>
              <a:rPr lang="es-UY" sz="2800" dirty="0" err="1"/>
              <a:t>find</a:t>
            </a:r>
            <a:r>
              <a:rPr lang="es-UY" sz="2800" dirty="0"/>
              <a:t> 3 </a:t>
            </a:r>
            <a:r>
              <a:rPr lang="es-UY" sz="2800" dirty="0" err="1"/>
              <a:t>areas</a:t>
            </a:r>
            <a:r>
              <a:rPr lang="es-UY" sz="2800" dirty="0"/>
              <a:t> </a:t>
            </a:r>
            <a:r>
              <a:rPr lang="es-UY" sz="2800" dirty="0" err="1"/>
              <a:t>that</a:t>
            </a:r>
            <a:r>
              <a:rPr lang="es-UY" sz="2800" dirty="0"/>
              <a:t> are </a:t>
            </a:r>
            <a:r>
              <a:rPr lang="es-UY" sz="2800" dirty="0" err="1"/>
              <a:t>currently</a:t>
            </a:r>
            <a:r>
              <a:rPr lang="es-UY" sz="2800" dirty="0"/>
              <a:t> “</a:t>
            </a:r>
            <a:r>
              <a:rPr lang="es-UY" sz="2800" dirty="0" err="1"/>
              <a:t>gym</a:t>
            </a:r>
            <a:r>
              <a:rPr lang="es-UY" sz="2800" dirty="0"/>
              <a:t> free”.</a:t>
            </a:r>
          </a:p>
          <a:p>
            <a:pPr marL="0" indent="0">
              <a:buNone/>
            </a:pPr>
            <a:r>
              <a:rPr lang="es-UY" sz="2800" dirty="0"/>
              <a:t>Surface-</a:t>
            </a:r>
            <a:r>
              <a:rPr lang="es-UY" sz="2800" dirty="0" err="1"/>
              <a:t>wise</a:t>
            </a:r>
            <a:r>
              <a:rPr lang="es-UY" sz="2800" dirty="0"/>
              <a:t>, </a:t>
            </a:r>
            <a:r>
              <a:rPr lang="es-UY" sz="2800" dirty="0" err="1"/>
              <a:t>it</a:t>
            </a:r>
            <a:r>
              <a:rPr lang="es-UY" sz="2800" dirty="0"/>
              <a:t> </a:t>
            </a:r>
            <a:r>
              <a:rPr lang="es-UY" sz="2800" dirty="0" err="1"/>
              <a:t>is</a:t>
            </a:r>
            <a:r>
              <a:rPr lang="es-UY" sz="2800" dirty="0"/>
              <a:t> </a:t>
            </a:r>
            <a:r>
              <a:rPr lang="es-UY" sz="2800" dirty="0" err="1"/>
              <a:t>pretty</a:t>
            </a:r>
            <a:r>
              <a:rPr lang="es-UY" sz="2800" dirty="0"/>
              <a:t> </a:t>
            </a:r>
            <a:r>
              <a:rPr lang="es-UY" sz="2800" dirty="0" err="1"/>
              <a:t>clear</a:t>
            </a:r>
            <a:r>
              <a:rPr lang="es-UY" sz="2800" dirty="0"/>
              <a:t> </a:t>
            </a:r>
            <a:r>
              <a:rPr lang="es-UY" sz="2800" dirty="0" err="1"/>
              <a:t>that</a:t>
            </a:r>
            <a:r>
              <a:rPr lang="es-UY" sz="2800" dirty="0"/>
              <a:t> </a:t>
            </a:r>
            <a:r>
              <a:rPr lang="es-UY" sz="2800" dirty="0" err="1"/>
              <a:t>most</a:t>
            </a:r>
            <a:r>
              <a:rPr lang="es-UY" sz="2800" dirty="0"/>
              <a:t> </a:t>
            </a:r>
            <a:r>
              <a:rPr lang="es-UY" sz="2800" dirty="0" err="1"/>
              <a:t>of</a:t>
            </a:r>
            <a:r>
              <a:rPr lang="es-UY" sz="2800" dirty="0"/>
              <a:t> </a:t>
            </a:r>
            <a:r>
              <a:rPr lang="es-UY" sz="2800" dirty="0" err="1"/>
              <a:t>the</a:t>
            </a:r>
            <a:r>
              <a:rPr lang="es-UY" sz="2800" dirty="0"/>
              <a:t> </a:t>
            </a:r>
            <a:r>
              <a:rPr lang="es-UY" sz="2800" dirty="0" err="1"/>
              <a:t>neighborhood</a:t>
            </a:r>
            <a:r>
              <a:rPr lang="es-UY" sz="2800" dirty="0"/>
              <a:t> </a:t>
            </a:r>
            <a:r>
              <a:rPr lang="es-UY" sz="2800" dirty="0" err="1"/>
              <a:t>will</a:t>
            </a:r>
            <a:r>
              <a:rPr lang="es-UY" sz="2800" dirty="0"/>
              <a:t> </a:t>
            </a:r>
            <a:r>
              <a:rPr lang="es-UY" sz="2800" dirty="0" err="1"/>
              <a:t>prove</a:t>
            </a:r>
            <a:r>
              <a:rPr lang="es-UY" sz="2800" dirty="0"/>
              <a:t> </a:t>
            </a:r>
            <a:r>
              <a:rPr lang="es-UY" sz="2800" dirty="0" err="1"/>
              <a:t>to</a:t>
            </a:r>
            <a:r>
              <a:rPr lang="es-UY" sz="2800" dirty="0"/>
              <a:t> be </a:t>
            </a:r>
            <a:r>
              <a:rPr lang="es-UY" sz="2800" dirty="0" err="1"/>
              <a:t>riskier</a:t>
            </a:r>
            <a:r>
              <a:rPr lang="es-UY" sz="2800" dirty="0"/>
              <a:t>, </a:t>
            </a:r>
            <a:r>
              <a:rPr lang="es-UY" sz="2800" dirty="0" err="1"/>
              <a:t>however</a:t>
            </a:r>
            <a:r>
              <a:rPr lang="es-UY" sz="2800" dirty="0"/>
              <a:t> </a:t>
            </a:r>
            <a:r>
              <a:rPr lang="es-UY" sz="2800" dirty="0" err="1"/>
              <a:t>we</a:t>
            </a:r>
            <a:r>
              <a:rPr lang="es-UY" sz="2800" dirty="0"/>
              <a:t> </a:t>
            </a:r>
            <a:r>
              <a:rPr lang="es-UY" sz="2800" dirty="0" err="1"/>
              <a:t>also</a:t>
            </a:r>
            <a:r>
              <a:rPr lang="es-UY" sz="2800" dirty="0"/>
              <a:t> </a:t>
            </a:r>
            <a:r>
              <a:rPr lang="es-UY" sz="2800" dirty="0" err="1"/>
              <a:t>believe</a:t>
            </a:r>
            <a:r>
              <a:rPr lang="es-UY" sz="2800" dirty="0"/>
              <a:t> </a:t>
            </a:r>
            <a:r>
              <a:rPr lang="es-UY" sz="2800" dirty="0" err="1"/>
              <a:t>that</a:t>
            </a:r>
            <a:r>
              <a:rPr lang="es-UY" sz="2800" dirty="0"/>
              <a:t> </a:t>
            </a:r>
            <a:r>
              <a:rPr lang="es-UY" sz="2800" dirty="0" err="1"/>
              <a:t>there</a:t>
            </a:r>
            <a:r>
              <a:rPr lang="es-UY" sz="2800" dirty="0"/>
              <a:t> </a:t>
            </a:r>
            <a:r>
              <a:rPr lang="es-UY" sz="2800" dirty="0" err="1"/>
              <a:t>could</a:t>
            </a:r>
            <a:r>
              <a:rPr lang="es-UY" sz="2800" dirty="0"/>
              <a:t> be </a:t>
            </a:r>
            <a:r>
              <a:rPr lang="es-UY" sz="2800" dirty="0" err="1"/>
              <a:t>opportunities</a:t>
            </a:r>
            <a:r>
              <a:rPr lang="es-UY" sz="2800" dirty="0"/>
              <a:t> in </a:t>
            </a:r>
            <a:r>
              <a:rPr lang="es-UY" sz="2800" dirty="0" err="1"/>
              <a:t>the</a:t>
            </a:r>
            <a:r>
              <a:rPr lang="es-UY" sz="2800" dirty="0"/>
              <a:t> 3 </a:t>
            </a:r>
            <a:r>
              <a:rPr lang="es-UY" sz="2800" dirty="0" err="1"/>
              <a:t>regions</a:t>
            </a:r>
            <a:r>
              <a:rPr lang="es-UY" sz="2800" dirty="0"/>
              <a:t> </a:t>
            </a:r>
            <a:r>
              <a:rPr lang="es-UY" sz="2800" dirty="0" err="1"/>
              <a:t>we</a:t>
            </a:r>
            <a:r>
              <a:rPr lang="es-UY" sz="2800" dirty="0"/>
              <a:t> </a:t>
            </a:r>
            <a:r>
              <a:rPr lang="es-UY" sz="2800" dirty="0" err="1"/>
              <a:t>identified</a:t>
            </a:r>
            <a:r>
              <a:rPr lang="es-UY" sz="2800" dirty="0"/>
              <a:t>. </a:t>
            </a:r>
          </a:p>
          <a:p>
            <a:pPr marL="0" indent="0">
              <a:buNone/>
            </a:pPr>
            <a:r>
              <a:rPr lang="es-UY" sz="2800" dirty="0" err="1"/>
              <a:t>Since</a:t>
            </a:r>
            <a:r>
              <a:rPr lang="es-UY" sz="2800" dirty="0"/>
              <a:t> </a:t>
            </a:r>
            <a:r>
              <a:rPr lang="es-UY" sz="2800" dirty="0" err="1"/>
              <a:t>it</a:t>
            </a:r>
            <a:r>
              <a:rPr lang="es-UY" sz="2800" dirty="0"/>
              <a:t> </a:t>
            </a:r>
            <a:r>
              <a:rPr lang="es-UY" sz="2800" dirty="0" err="1"/>
              <a:t>is</a:t>
            </a:r>
            <a:r>
              <a:rPr lang="es-UY" sz="2800" dirty="0"/>
              <a:t> </a:t>
            </a:r>
            <a:r>
              <a:rPr lang="es-UY" sz="2800" dirty="0" err="1"/>
              <a:t>the</a:t>
            </a:r>
            <a:r>
              <a:rPr lang="es-UY" sz="2800" dirty="0"/>
              <a:t> </a:t>
            </a:r>
            <a:r>
              <a:rPr lang="es-UY" sz="2800" dirty="0" err="1"/>
              <a:t>same</a:t>
            </a:r>
            <a:r>
              <a:rPr lang="es-UY" sz="2800" dirty="0"/>
              <a:t> </a:t>
            </a:r>
            <a:r>
              <a:rPr lang="es-UY" sz="2800" dirty="0" err="1"/>
              <a:t>neighborhood</a:t>
            </a:r>
            <a:r>
              <a:rPr lang="es-UY" sz="2800" dirty="0"/>
              <a:t>, </a:t>
            </a:r>
            <a:r>
              <a:rPr lang="es-UY" sz="2800" dirty="0" err="1"/>
              <a:t>there</a:t>
            </a:r>
            <a:r>
              <a:rPr lang="es-UY" sz="2800" dirty="0"/>
              <a:t> </a:t>
            </a:r>
            <a:r>
              <a:rPr lang="es-UY" sz="2800" dirty="0" err="1"/>
              <a:t>is</a:t>
            </a:r>
            <a:r>
              <a:rPr lang="es-UY" sz="2800" dirty="0"/>
              <a:t> no data </a:t>
            </a:r>
            <a:r>
              <a:rPr lang="es-UY" sz="2800" dirty="0" err="1"/>
              <a:t>to</a:t>
            </a:r>
            <a:r>
              <a:rPr lang="es-UY" sz="2800" dirty="0"/>
              <a:t> </a:t>
            </a:r>
            <a:r>
              <a:rPr lang="es-UY" sz="2800" dirty="0" err="1"/>
              <a:t>further</a:t>
            </a:r>
            <a:r>
              <a:rPr lang="es-UY" sz="2800" dirty="0"/>
              <a:t> </a:t>
            </a:r>
            <a:r>
              <a:rPr lang="es-UY" sz="2800" dirty="0" err="1"/>
              <a:t>segmentate</a:t>
            </a:r>
            <a:r>
              <a:rPr lang="es-UY" sz="2800" dirty="0"/>
              <a:t> </a:t>
            </a:r>
            <a:r>
              <a:rPr lang="es-UY" sz="2800" dirty="0" err="1"/>
              <a:t>based</a:t>
            </a:r>
            <a:r>
              <a:rPr lang="es-UY" sz="2800" dirty="0"/>
              <a:t> </a:t>
            </a:r>
            <a:r>
              <a:rPr lang="es-UY" sz="2800" dirty="0" err="1"/>
              <a:t>on</a:t>
            </a:r>
            <a:r>
              <a:rPr lang="es-UY" sz="2800" dirty="0"/>
              <a:t> </a:t>
            </a:r>
            <a:r>
              <a:rPr lang="es-UY" sz="2800" dirty="0" err="1"/>
              <a:t>income</a:t>
            </a:r>
            <a:r>
              <a:rPr lang="es-UY" sz="2800" dirty="0"/>
              <a:t> status </a:t>
            </a:r>
            <a:r>
              <a:rPr lang="es-UY" sz="2800" dirty="0" err="1"/>
              <a:t>of</a:t>
            </a:r>
            <a:r>
              <a:rPr lang="es-UY" sz="2800" dirty="0"/>
              <a:t> </a:t>
            </a:r>
            <a:r>
              <a:rPr lang="es-UY" sz="2800" dirty="0" err="1"/>
              <a:t>the</a:t>
            </a:r>
            <a:r>
              <a:rPr lang="es-UY" sz="2800" dirty="0"/>
              <a:t> </a:t>
            </a:r>
            <a:r>
              <a:rPr lang="es-UY" sz="2800" dirty="0" err="1"/>
              <a:t>residents</a:t>
            </a:r>
            <a:r>
              <a:rPr lang="es-UY" sz="2800" dirty="0"/>
              <a:t> in </a:t>
            </a:r>
            <a:r>
              <a:rPr lang="es-UY" sz="2800" dirty="0" err="1"/>
              <a:t>order</a:t>
            </a:r>
            <a:r>
              <a:rPr lang="es-UY" sz="2800" dirty="0"/>
              <a:t> </a:t>
            </a:r>
            <a:r>
              <a:rPr lang="es-UY" sz="2800" dirty="0" err="1"/>
              <a:t>to</a:t>
            </a:r>
            <a:r>
              <a:rPr lang="es-UY" sz="2800" dirty="0"/>
              <a:t> </a:t>
            </a:r>
            <a:r>
              <a:rPr lang="es-UY" sz="2800" dirty="0" err="1"/>
              <a:t>help</a:t>
            </a:r>
            <a:r>
              <a:rPr lang="es-UY" sz="2800" dirty="0"/>
              <a:t> decide </a:t>
            </a:r>
            <a:r>
              <a:rPr lang="es-UY" sz="2800" dirty="0" err="1"/>
              <a:t>between</a:t>
            </a:r>
            <a:r>
              <a:rPr lang="es-UY" sz="2800" dirty="0"/>
              <a:t> </a:t>
            </a:r>
            <a:r>
              <a:rPr lang="es-UY" sz="2800" dirty="0" err="1"/>
              <a:t>the</a:t>
            </a:r>
            <a:r>
              <a:rPr lang="es-UY" sz="2800" dirty="0"/>
              <a:t> 3 </a:t>
            </a:r>
            <a:r>
              <a:rPr lang="es-UY" sz="2800" dirty="0" err="1"/>
              <a:t>of</a:t>
            </a:r>
            <a:r>
              <a:rPr lang="es-UY" sz="2800" dirty="0"/>
              <a:t> </a:t>
            </a:r>
            <a:r>
              <a:rPr lang="es-UY" sz="2800" dirty="0" err="1"/>
              <a:t>them</a:t>
            </a:r>
            <a:r>
              <a:rPr lang="es-UY" sz="2800" dirty="0"/>
              <a:t>.</a:t>
            </a:r>
            <a:endParaRPr lang="en-US" sz="2800" dirty="0"/>
          </a:p>
        </p:txBody>
      </p:sp>
      <p:pic>
        <p:nvPicPr>
          <p:cNvPr id="4" name="Picture 3">
            <a:extLst>
              <a:ext uri="{FF2B5EF4-FFF2-40B4-BE49-F238E27FC236}">
                <a16:creationId xmlns:a16="http://schemas.microsoft.com/office/drawing/2014/main" id="{0BCD85B6-8BE9-4872-BED0-3CA0B32028DF}"/>
              </a:ext>
            </a:extLst>
          </p:cNvPr>
          <p:cNvPicPr>
            <a:picLocks noChangeAspect="1"/>
          </p:cNvPicPr>
          <p:nvPr/>
        </p:nvPicPr>
        <p:blipFill>
          <a:blip r:embed="rId2"/>
          <a:stretch>
            <a:fillRect/>
          </a:stretch>
        </p:blipFill>
        <p:spPr>
          <a:xfrm>
            <a:off x="685800" y="316223"/>
            <a:ext cx="3462338" cy="5902462"/>
          </a:xfrm>
          <a:prstGeom prst="rect">
            <a:avLst/>
          </a:prstGeom>
        </p:spPr>
      </p:pic>
    </p:spTree>
    <p:extLst>
      <p:ext uri="{BB962C8B-B14F-4D97-AF65-F5344CB8AC3E}">
        <p14:creationId xmlns:p14="http://schemas.microsoft.com/office/powerpoint/2010/main" val="166360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5BD4-067F-464B-9A0B-327377A4F92F}"/>
              </a:ext>
            </a:extLst>
          </p:cNvPr>
          <p:cNvSpPr>
            <a:spLocks noGrp="1"/>
          </p:cNvSpPr>
          <p:nvPr>
            <p:ph type="title"/>
          </p:nvPr>
        </p:nvSpPr>
        <p:spPr>
          <a:xfrm>
            <a:off x="2895600" y="123826"/>
            <a:ext cx="8610600" cy="1314449"/>
          </a:xfrm>
        </p:spPr>
        <p:txBody>
          <a:bodyPr>
            <a:normAutofit/>
          </a:bodyPr>
          <a:lstStyle/>
          <a:p>
            <a:pPr algn="ctr"/>
            <a:r>
              <a:rPr lang="es-UY" sz="6600" b="1" dirty="0" err="1"/>
              <a:t>Conclusions</a:t>
            </a:r>
            <a:r>
              <a:rPr lang="es-UY" sz="6600" b="1" dirty="0"/>
              <a:t>:</a:t>
            </a:r>
            <a:endParaRPr lang="en-US" sz="6600" b="1" dirty="0"/>
          </a:p>
        </p:txBody>
      </p:sp>
      <p:sp>
        <p:nvSpPr>
          <p:cNvPr id="3" name="Content Placeholder 2">
            <a:extLst>
              <a:ext uri="{FF2B5EF4-FFF2-40B4-BE49-F238E27FC236}">
                <a16:creationId xmlns:a16="http://schemas.microsoft.com/office/drawing/2014/main" id="{41A3AEA8-24BB-4E43-82BE-141A4C812131}"/>
              </a:ext>
            </a:extLst>
          </p:cNvPr>
          <p:cNvSpPr>
            <a:spLocks noGrp="1"/>
          </p:cNvSpPr>
          <p:nvPr>
            <p:ph idx="1"/>
          </p:nvPr>
        </p:nvSpPr>
        <p:spPr/>
        <p:txBody>
          <a:bodyPr>
            <a:normAutofit/>
          </a:bodyPr>
          <a:lstStyle/>
          <a:p>
            <a:pPr marL="0" indent="0">
              <a:buNone/>
            </a:pPr>
            <a:r>
              <a:rPr lang="en-US" dirty="0"/>
              <a:t>Like any business Endeavor, there are multiple risk factors to consider. Currently, our society is trending towards healthier lifestyles and this can pose a benefit to our investors, if they decide to open.</a:t>
            </a:r>
          </a:p>
          <a:p>
            <a:pPr marL="0" indent="0">
              <a:buNone/>
            </a:pPr>
            <a:r>
              <a:rPr lang="en-US" dirty="0"/>
              <a:t>Although it is true that there are multiple gyms in the same area which could lead to lower prices, it can be also a first-hand account of the demand and success that those businesses represent in this particular area.</a:t>
            </a:r>
          </a:p>
          <a:p>
            <a:pPr marL="0" indent="0">
              <a:buNone/>
            </a:pPr>
            <a:r>
              <a:rPr lang="en-US" dirty="0"/>
              <a:t>For future models, it would be better to adjust the weight given to businesses based on other factors such as membership fee, average customer review, perhaps hours of operations, and more, but we were unable to extract that information from Foursquare.</a:t>
            </a:r>
          </a:p>
          <a:p>
            <a:pPr marL="0" indent="0">
              <a:buNone/>
            </a:pPr>
            <a:r>
              <a:rPr lang="en-US" dirty="0"/>
              <a:t>Although lacking much of the information we would have wanted to have, we can positively use what we obtained in order to advise our investors. </a:t>
            </a:r>
          </a:p>
        </p:txBody>
      </p:sp>
    </p:spTree>
    <p:extLst>
      <p:ext uri="{BB962C8B-B14F-4D97-AF65-F5344CB8AC3E}">
        <p14:creationId xmlns:p14="http://schemas.microsoft.com/office/powerpoint/2010/main" val="265009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F9669-FA13-4511-9789-AC25EF713143}"/>
              </a:ext>
            </a:extLst>
          </p:cNvPr>
          <p:cNvSpPr>
            <a:spLocks noGrp="1"/>
          </p:cNvSpPr>
          <p:nvPr>
            <p:ph type="title"/>
          </p:nvPr>
        </p:nvSpPr>
        <p:spPr>
          <a:xfrm>
            <a:off x="3543300" y="161925"/>
            <a:ext cx="4819650" cy="1895476"/>
          </a:xfrm>
        </p:spPr>
        <p:txBody>
          <a:bodyPr/>
          <a:lstStyle/>
          <a:p>
            <a:pPr algn="l"/>
            <a:r>
              <a:rPr lang="en-US" sz="7200" b="1" u="sng" dirty="0"/>
              <a:t>Situation</a:t>
            </a:r>
            <a:r>
              <a:rPr lang="en-US" sz="6000" b="1" u="sng" dirty="0"/>
              <a:t>:</a:t>
            </a:r>
            <a:endParaRPr lang="en-US" b="1" u="sng" dirty="0"/>
          </a:p>
        </p:txBody>
      </p:sp>
      <p:sp>
        <p:nvSpPr>
          <p:cNvPr id="3" name="Content Placeholder 2">
            <a:extLst>
              <a:ext uri="{FF2B5EF4-FFF2-40B4-BE49-F238E27FC236}">
                <a16:creationId xmlns:a16="http://schemas.microsoft.com/office/drawing/2014/main" id="{1570E3CB-91B1-4263-A071-673996FCFE34}"/>
              </a:ext>
            </a:extLst>
          </p:cNvPr>
          <p:cNvSpPr>
            <a:spLocks noGrp="1"/>
          </p:cNvSpPr>
          <p:nvPr>
            <p:ph idx="1"/>
          </p:nvPr>
        </p:nvSpPr>
        <p:spPr/>
        <p:txBody>
          <a:bodyPr>
            <a:normAutofit lnSpcReduction="10000"/>
          </a:bodyPr>
          <a:lstStyle/>
          <a:p>
            <a:r>
              <a:rPr lang="en-US" sz="2400" dirty="0"/>
              <a:t>A group of international investors wants to open up a gym. </a:t>
            </a:r>
          </a:p>
          <a:p>
            <a:r>
              <a:rPr lang="en-US" sz="2400" dirty="0"/>
              <a:t>They decided they want to work with luxury equipment, targeting a wealthy demographics. </a:t>
            </a:r>
          </a:p>
          <a:p>
            <a:r>
              <a:rPr lang="en-US" sz="2400" dirty="0"/>
              <a:t>They identified the area of Aventura, Florida as one where the gym is likely to succeed.</a:t>
            </a:r>
          </a:p>
          <a:p>
            <a:r>
              <a:rPr lang="en-US" sz="2400" dirty="0"/>
              <a:t>However, if they open too close to one competitor (or two), they will not be able to make as much money as they want and will in fact lose all their money and reputation. </a:t>
            </a:r>
          </a:p>
          <a:p>
            <a:pPr marL="0" indent="0">
              <a:buNone/>
            </a:pPr>
            <a:r>
              <a:rPr lang="en-US" sz="3200" dirty="0"/>
              <a:t>We have been hired to minimize the competition the investor group faces by identifying every single nearby gym.</a:t>
            </a:r>
          </a:p>
        </p:txBody>
      </p:sp>
    </p:spTree>
    <p:extLst>
      <p:ext uri="{BB962C8B-B14F-4D97-AF65-F5344CB8AC3E}">
        <p14:creationId xmlns:p14="http://schemas.microsoft.com/office/powerpoint/2010/main" val="296462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F623-49A9-4E54-B931-23C49C12F152}"/>
              </a:ext>
            </a:extLst>
          </p:cNvPr>
          <p:cNvSpPr>
            <a:spLocks noGrp="1"/>
          </p:cNvSpPr>
          <p:nvPr>
            <p:ph type="title"/>
          </p:nvPr>
        </p:nvSpPr>
        <p:spPr>
          <a:xfrm>
            <a:off x="2514600" y="373848"/>
            <a:ext cx="8610600" cy="1293028"/>
          </a:xfrm>
        </p:spPr>
        <p:txBody>
          <a:bodyPr>
            <a:normAutofit/>
          </a:bodyPr>
          <a:lstStyle/>
          <a:p>
            <a:pPr algn="ctr"/>
            <a:r>
              <a:rPr lang="es-UY" sz="6000" b="1" u="sng" dirty="0" err="1"/>
              <a:t>Our</a:t>
            </a:r>
            <a:r>
              <a:rPr lang="es-UY" sz="6000" b="1" u="sng" dirty="0"/>
              <a:t> </a:t>
            </a:r>
            <a:r>
              <a:rPr lang="es-UY" sz="6000" b="1" u="sng" dirty="0" err="1"/>
              <a:t>Approach</a:t>
            </a:r>
            <a:r>
              <a:rPr lang="es-UY" sz="6000" b="1" u="sng" dirty="0"/>
              <a:t>:</a:t>
            </a:r>
            <a:endParaRPr lang="en-US" sz="6000" b="1" u="sng" dirty="0"/>
          </a:p>
        </p:txBody>
      </p:sp>
      <p:sp>
        <p:nvSpPr>
          <p:cNvPr id="3" name="Content Placeholder 2">
            <a:extLst>
              <a:ext uri="{FF2B5EF4-FFF2-40B4-BE49-F238E27FC236}">
                <a16:creationId xmlns:a16="http://schemas.microsoft.com/office/drawing/2014/main" id="{ADA1792A-B9A3-45C0-9167-27409B54202A}"/>
              </a:ext>
            </a:extLst>
          </p:cNvPr>
          <p:cNvSpPr>
            <a:spLocks noGrp="1"/>
          </p:cNvSpPr>
          <p:nvPr>
            <p:ph idx="1"/>
          </p:nvPr>
        </p:nvSpPr>
        <p:spPr/>
        <p:txBody>
          <a:bodyPr>
            <a:normAutofit/>
          </a:bodyPr>
          <a:lstStyle/>
          <a:p>
            <a:r>
              <a:rPr lang="en-US" sz="2800" dirty="0"/>
              <a:t>We will use all of our learnings to come up with a useful solution in helping the investors identify at least one area of opportunity.</a:t>
            </a:r>
          </a:p>
          <a:p>
            <a:r>
              <a:rPr lang="en-US" sz="2800" dirty="0"/>
              <a:t>For this, we shall use the Foursquare API and obtain all the information of every gym and business center in the neighborhood, as well as in the surroundings.</a:t>
            </a:r>
          </a:p>
          <a:p>
            <a:r>
              <a:rPr lang="en-US" sz="2800" dirty="0"/>
              <a:t>Once we obtain the data, we will process it, clean it, organize it and present it in a crystal clear way.</a:t>
            </a:r>
          </a:p>
        </p:txBody>
      </p:sp>
    </p:spTree>
    <p:extLst>
      <p:ext uri="{BB962C8B-B14F-4D97-AF65-F5344CB8AC3E}">
        <p14:creationId xmlns:p14="http://schemas.microsoft.com/office/powerpoint/2010/main" val="126467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C02D-0A1B-4F07-90D4-91CCF0F2FAF3}"/>
              </a:ext>
            </a:extLst>
          </p:cNvPr>
          <p:cNvSpPr>
            <a:spLocks noGrp="1"/>
          </p:cNvSpPr>
          <p:nvPr>
            <p:ph type="title"/>
          </p:nvPr>
        </p:nvSpPr>
        <p:spPr>
          <a:xfrm>
            <a:off x="2705100" y="335748"/>
            <a:ext cx="8610600" cy="1293028"/>
          </a:xfrm>
        </p:spPr>
        <p:txBody>
          <a:bodyPr>
            <a:normAutofit/>
          </a:bodyPr>
          <a:lstStyle/>
          <a:p>
            <a:r>
              <a:rPr lang="es-UY" sz="5400" b="1" u="sng" dirty="0" err="1"/>
              <a:t>What</a:t>
            </a:r>
            <a:r>
              <a:rPr lang="es-UY" sz="5400" b="1" u="sng" dirty="0"/>
              <a:t> </a:t>
            </a:r>
            <a:r>
              <a:rPr lang="es-UY" sz="5400" b="1" u="sng" dirty="0" err="1"/>
              <a:t>we</a:t>
            </a:r>
            <a:r>
              <a:rPr lang="es-UY" sz="5400" b="1" u="sng" dirty="0"/>
              <a:t> </a:t>
            </a:r>
            <a:r>
              <a:rPr lang="es-UY" sz="5400" b="1" u="sng" dirty="0" err="1"/>
              <a:t>started</a:t>
            </a:r>
            <a:r>
              <a:rPr lang="es-UY" sz="5400" b="1" u="sng" dirty="0"/>
              <a:t> </a:t>
            </a:r>
            <a:r>
              <a:rPr lang="es-UY" sz="5400" b="1" u="sng" dirty="0" err="1"/>
              <a:t>with</a:t>
            </a:r>
            <a:endParaRPr lang="en-US" sz="5400" b="1" u="sng" dirty="0"/>
          </a:p>
        </p:txBody>
      </p:sp>
      <p:sp>
        <p:nvSpPr>
          <p:cNvPr id="3" name="Content Placeholder 2">
            <a:extLst>
              <a:ext uri="{FF2B5EF4-FFF2-40B4-BE49-F238E27FC236}">
                <a16:creationId xmlns:a16="http://schemas.microsoft.com/office/drawing/2014/main" id="{1788426A-C249-4EDF-B9DC-F120B3F8F111}"/>
              </a:ext>
            </a:extLst>
          </p:cNvPr>
          <p:cNvSpPr>
            <a:spLocks noGrp="1"/>
          </p:cNvSpPr>
          <p:nvPr>
            <p:ph idx="1"/>
          </p:nvPr>
        </p:nvSpPr>
        <p:spPr>
          <a:xfrm>
            <a:off x="428625" y="1699260"/>
            <a:ext cx="11544299" cy="4822992"/>
          </a:xfrm>
        </p:spPr>
        <p:txBody>
          <a:bodyPr>
            <a:normAutofit fontScale="92500" lnSpcReduction="10000"/>
          </a:bodyPr>
          <a:lstStyle/>
          <a:p>
            <a:pPr marL="0" indent="0">
              <a:buNone/>
            </a:pPr>
            <a:r>
              <a:rPr lang="en-US" dirty="0"/>
              <a:t>[{"id": "4bc098c574a9a593a33fd0f6", "name": "Spa at the Point", "location": {"</a:t>
            </a:r>
            <a:r>
              <a:rPr lang="en-US" dirty="0" err="1"/>
              <a:t>lat</a:t>
            </a:r>
            <a:r>
              <a:rPr lang="en-US" dirty="0"/>
              <a:t>": 25.972219619450044, "</a:t>
            </a:r>
            <a:r>
              <a:rPr lang="en-US" dirty="0" err="1"/>
              <a:t>lng</a:t>
            </a:r>
            <a:r>
              <a:rPr lang="en-US" dirty="0"/>
              <a:t>": -80.12583851613633, "</a:t>
            </a:r>
            <a:r>
              <a:rPr lang="en-US" dirty="0" err="1"/>
              <a:t>labeledLatLngs</a:t>
            </a:r>
            <a:r>
              <a:rPr lang="en-US" dirty="0"/>
              <a:t>": [{"label": "display", "</a:t>
            </a:r>
            <a:r>
              <a:rPr lang="en-US" dirty="0" err="1"/>
              <a:t>lat</a:t>
            </a:r>
            <a:r>
              <a:rPr lang="en-US" dirty="0"/>
              <a:t>": 25.972219619450044, "</a:t>
            </a:r>
            <a:r>
              <a:rPr lang="en-US" dirty="0" err="1"/>
              <a:t>lng</a:t>
            </a:r>
            <a:r>
              <a:rPr lang="en-US" dirty="0"/>
              <a:t>": -80.12583851613633}], "distance": 401, "cc": "US", "city": "Miami-Dade County", "state": "FL", "country": "United States", "</a:t>
            </a:r>
            <a:r>
              <a:rPr lang="en-US" dirty="0" err="1"/>
              <a:t>formattedAddress</a:t>
            </a:r>
            <a:r>
              <a:rPr lang="en-US" dirty="0"/>
              <a:t>": ["Miami-Dade County, FL", "United States"]}, "categories": [{"id": "4bf58dd8d48988d1b2941735", "name": "College Gym", "</a:t>
            </a:r>
            <a:r>
              <a:rPr lang="en-US" dirty="0" err="1"/>
              <a:t>pluralName</a:t>
            </a:r>
            <a:r>
              <a:rPr lang="en-US" dirty="0"/>
              <a:t>": "College Gyms", "</a:t>
            </a:r>
            <a:r>
              <a:rPr lang="en-US" dirty="0" err="1"/>
              <a:t>shortName</a:t>
            </a:r>
            <a:r>
              <a:rPr lang="en-US" dirty="0"/>
              <a:t>": "Gym", "icon": {"prefix": "</a:t>
            </a:r>
            <a:r>
              <a:rPr lang="en-US" dirty="0">
                <a:hlinkClick r:id="rId2"/>
              </a:rPr>
              <a:t>https://ss3.4sqi.net/</a:t>
            </a:r>
            <a:r>
              <a:rPr lang="en-US" dirty="0" err="1">
                <a:hlinkClick r:id="rId2"/>
              </a:rPr>
              <a:t>img</a:t>
            </a:r>
            <a:r>
              <a:rPr lang="en-US" dirty="0">
                <a:hlinkClick r:id="rId2"/>
              </a:rPr>
              <a:t>/categories_v2/building/gym_"</a:t>
            </a:r>
            <a:r>
              <a:rPr lang="en-US" dirty="0"/>
              <a:t>, "suffix": ".</a:t>
            </a:r>
            <a:r>
              <a:rPr lang="en-US" dirty="0" err="1"/>
              <a:t>png</a:t>
            </a:r>
            <a:r>
              <a:rPr lang="en-US" dirty="0"/>
              <a:t>"}, "primary": true}], "</a:t>
            </a:r>
            <a:r>
              <a:rPr lang="en-US" dirty="0" err="1"/>
              <a:t>referralId</a:t>
            </a:r>
            <a:r>
              <a:rPr lang="en-US" dirty="0"/>
              <a:t>": "v-1590460302", "</a:t>
            </a:r>
            <a:r>
              <a:rPr lang="en-US" dirty="0" err="1"/>
              <a:t>hasPerk</a:t>
            </a:r>
            <a:r>
              <a:rPr lang="en-US" dirty="0"/>
              <a:t>": false}, {"id": "5b16ba6a98fbfc002cac8e7b", "name": "Winners Training Center", "location": {"address": "18260 Collins Ave", "</a:t>
            </a:r>
            <a:r>
              <a:rPr lang="en-US" dirty="0" err="1"/>
              <a:t>lat</a:t>
            </a:r>
            <a:r>
              <a:rPr lang="en-US" dirty="0"/>
              <a:t>": 25.945491, "</a:t>
            </a:r>
            <a:r>
              <a:rPr lang="en-US" dirty="0" err="1"/>
              <a:t>lng</a:t>
            </a:r>
            <a:r>
              <a:rPr lang="en-US" dirty="0"/>
              <a:t>": -80.122108, "</a:t>
            </a:r>
            <a:r>
              <a:rPr lang="en-US" dirty="0" err="1"/>
              <a:t>labeledLatLngs</a:t>
            </a:r>
            <a:r>
              <a:rPr lang="en-US" dirty="0"/>
              <a:t>": [{"label": "display", "</a:t>
            </a:r>
            <a:r>
              <a:rPr lang="en-US" dirty="0" err="1"/>
              <a:t>lat</a:t>
            </a:r>
            <a:r>
              <a:rPr lang="en-US" dirty="0"/>
              <a:t>": 25.945491, "</a:t>
            </a:r>
            <a:r>
              <a:rPr lang="en-US" dirty="0" err="1"/>
              <a:t>lng</a:t>
            </a:r>
            <a:r>
              <a:rPr lang="en-US" dirty="0"/>
              <a:t>": -80.122108}], "distance": 3288, "</a:t>
            </a:r>
            <a:r>
              <a:rPr lang="en-US" dirty="0" err="1"/>
              <a:t>postalCode</a:t>
            </a:r>
            <a:r>
              <a:rPr lang="en-US" dirty="0"/>
              <a:t>": "33160", "cc": "US", "city": "Sunny Isles Beach", "state": "FL", "country": "United States", "</a:t>
            </a:r>
            <a:r>
              <a:rPr lang="en-US" dirty="0" err="1"/>
              <a:t>formattedAddress</a:t>
            </a:r>
            <a:r>
              <a:rPr lang="en-US" dirty="0"/>
              <a:t>": ["18260 Collins Ave", "Sunny Isles Beach, FL 33160", "United States"]}, "categories": [{"id": "4bf58dd8d48988d175941735", "name": "Gym / Fitness Center", "</a:t>
            </a:r>
            <a:r>
              <a:rPr lang="en-US" dirty="0" err="1"/>
              <a:t>pluralName</a:t>
            </a:r>
            <a:r>
              <a:rPr lang="en-US" dirty="0"/>
              <a:t>": "Gyms or Fitness Centers", "</a:t>
            </a:r>
            <a:r>
              <a:rPr lang="en-US" dirty="0" err="1"/>
              <a:t>shortName</a:t>
            </a:r>
            <a:r>
              <a:rPr lang="en-US" dirty="0"/>
              <a:t>": "Gym / Fitness", "icon": {"prefix": "</a:t>
            </a:r>
            <a:r>
              <a:rPr lang="en-US" dirty="0">
                <a:hlinkClick r:id="rId2"/>
              </a:rPr>
              <a:t>https://ss3.4sqi.net/</a:t>
            </a:r>
            <a:r>
              <a:rPr lang="en-US" dirty="0" err="1">
                <a:hlinkClick r:id="rId2"/>
              </a:rPr>
              <a:t>img</a:t>
            </a:r>
            <a:r>
              <a:rPr lang="en-US" dirty="0">
                <a:hlinkClick r:id="rId2"/>
              </a:rPr>
              <a:t>/categories_v2/building/gym_"</a:t>
            </a:r>
            <a:r>
              <a:rPr lang="en-US" dirty="0"/>
              <a:t>, "suffix": ".</a:t>
            </a:r>
            <a:r>
              <a:rPr lang="en-US" dirty="0" err="1"/>
              <a:t>png</a:t>
            </a:r>
            <a:r>
              <a:rPr lang="en-US" dirty="0"/>
              <a:t>"}, "primary": true}], "</a:t>
            </a:r>
            <a:r>
              <a:rPr lang="en-US" dirty="0" err="1"/>
              <a:t>referralId</a:t>
            </a:r>
            <a:r>
              <a:rPr lang="en-US" dirty="0"/>
              <a:t>": "v-1590460302", "</a:t>
            </a:r>
            <a:r>
              <a:rPr lang="en-US" dirty="0" err="1"/>
              <a:t>hasPerk</a:t>
            </a:r>
            <a:r>
              <a:rPr lang="en-US" dirty="0"/>
              <a:t>": false}, {"id": "4de12d89d4c040523eb72e62", "name“ (….)</a:t>
            </a:r>
          </a:p>
          <a:p>
            <a:pPr marL="0" indent="0">
              <a:buNone/>
            </a:pPr>
            <a:endParaRPr lang="en-US" dirty="0"/>
          </a:p>
          <a:p>
            <a:pPr marL="0" indent="0" algn="r">
              <a:buNone/>
            </a:pPr>
            <a:r>
              <a:rPr lang="en-US" dirty="0"/>
              <a:t>*This is actually less than 10% of what we obtained</a:t>
            </a:r>
          </a:p>
        </p:txBody>
      </p:sp>
    </p:spTree>
    <p:extLst>
      <p:ext uri="{BB962C8B-B14F-4D97-AF65-F5344CB8AC3E}">
        <p14:creationId xmlns:p14="http://schemas.microsoft.com/office/powerpoint/2010/main" val="263383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BA85E-22B0-4784-B9EB-7C0E328C3479}"/>
              </a:ext>
            </a:extLst>
          </p:cNvPr>
          <p:cNvSpPr>
            <a:spLocks noGrp="1"/>
          </p:cNvSpPr>
          <p:nvPr>
            <p:ph type="title"/>
          </p:nvPr>
        </p:nvSpPr>
        <p:spPr>
          <a:xfrm>
            <a:off x="2876550" y="126198"/>
            <a:ext cx="8610600" cy="1293028"/>
          </a:xfrm>
        </p:spPr>
        <p:txBody>
          <a:bodyPr/>
          <a:lstStyle/>
          <a:p>
            <a:r>
              <a:rPr lang="es-UY" b="1" dirty="0" err="1"/>
              <a:t>But</a:t>
            </a:r>
            <a:r>
              <a:rPr lang="es-UY" b="1" dirty="0"/>
              <a:t>, </a:t>
            </a:r>
            <a:r>
              <a:rPr lang="es-UY" b="1" dirty="0" err="1"/>
              <a:t>we</a:t>
            </a:r>
            <a:r>
              <a:rPr lang="es-UY" b="1" dirty="0"/>
              <a:t> do </a:t>
            </a:r>
            <a:r>
              <a:rPr lang="es-UY" b="1" dirty="0" err="1"/>
              <a:t>clean</a:t>
            </a:r>
            <a:r>
              <a:rPr lang="es-UY" b="1" dirty="0"/>
              <a:t> up </a:t>
            </a:r>
            <a:r>
              <a:rPr lang="es-UY" b="1" dirty="0" err="1"/>
              <a:t>well</a:t>
            </a:r>
            <a:r>
              <a:rPr lang="es-UY" b="1" dirty="0"/>
              <a:t>…</a:t>
            </a:r>
            <a:endParaRPr lang="en-US" b="1" dirty="0"/>
          </a:p>
        </p:txBody>
      </p:sp>
      <p:graphicFrame>
        <p:nvGraphicFramePr>
          <p:cNvPr id="4" name="Table 4">
            <a:extLst>
              <a:ext uri="{FF2B5EF4-FFF2-40B4-BE49-F238E27FC236}">
                <a16:creationId xmlns:a16="http://schemas.microsoft.com/office/drawing/2014/main" id="{D098C388-16F8-4BD7-9E64-8C07513186A0}"/>
              </a:ext>
            </a:extLst>
          </p:cNvPr>
          <p:cNvGraphicFramePr>
            <a:graphicFrameLocks noGrp="1"/>
          </p:cNvGraphicFramePr>
          <p:nvPr>
            <p:ph idx="1"/>
            <p:extLst>
              <p:ext uri="{D42A27DB-BD31-4B8C-83A1-F6EECF244321}">
                <p14:modId xmlns:p14="http://schemas.microsoft.com/office/powerpoint/2010/main" val="724899258"/>
              </p:ext>
            </p:extLst>
          </p:nvPr>
        </p:nvGraphicFramePr>
        <p:xfrm>
          <a:off x="828675" y="1727203"/>
          <a:ext cx="9744075" cy="4600858"/>
        </p:xfrm>
        <a:graphic>
          <a:graphicData uri="http://schemas.openxmlformats.org/drawingml/2006/table">
            <a:tbl>
              <a:tblPr firstRow="1" bandRow="1">
                <a:tableStyleId>{073A0DAA-6AF3-43AB-8588-CEC1D06C72B9}</a:tableStyleId>
              </a:tblPr>
              <a:tblGrid>
                <a:gridCol w="243825">
                  <a:extLst>
                    <a:ext uri="{9D8B030D-6E8A-4147-A177-3AD203B41FA5}">
                      <a16:colId xmlns:a16="http://schemas.microsoft.com/office/drawing/2014/main" val="4084550913"/>
                    </a:ext>
                  </a:extLst>
                </a:gridCol>
                <a:gridCol w="5223525">
                  <a:extLst>
                    <a:ext uri="{9D8B030D-6E8A-4147-A177-3AD203B41FA5}">
                      <a16:colId xmlns:a16="http://schemas.microsoft.com/office/drawing/2014/main" val="144920502"/>
                    </a:ext>
                  </a:extLst>
                </a:gridCol>
                <a:gridCol w="2162175">
                  <a:extLst>
                    <a:ext uri="{9D8B030D-6E8A-4147-A177-3AD203B41FA5}">
                      <a16:colId xmlns:a16="http://schemas.microsoft.com/office/drawing/2014/main" val="1140220366"/>
                    </a:ext>
                  </a:extLst>
                </a:gridCol>
                <a:gridCol w="2114550">
                  <a:extLst>
                    <a:ext uri="{9D8B030D-6E8A-4147-A177-3AD203B41FA5}">
                      <a16:colId xmlns:a16="http://schemas.microsoft.com/office/drawing/2014/main" val="2542050526"/>
                    </a:ext>
                  </a:extLst>
                </a:gridCol>
              </a:tblGrid>
              <a:tr h="350725">
                <a:tc rowSpan="12">
                  <a:txBody>
                    <a:bodyPr/>
                    <a:lstStyle/>
                    <a:p>
                      <a:endParaRPr lang="en-US" dirty="0"/>
                    </a:p>
                  </a:txBody>
                  <a:tcPr anchor="ctr"/>
                </a:tc>
                <a:tc>
                  <a:txBody>
                    <a:bodyPr/>
                    <a:lstStyle/>
                    <a:p>
                      <a:r>
                        <a:rPr lang="es-UY" dirty="0"/>
                        <a:t>N</a:t>
                      </a:r>
                      <a:r>
                        <a:rPr lang="en-US" dirty="0" err="1"/>
                        <a:t>ame</a:t>
                      </a:r>
                      <a:r>
                        <a:rPr lang="en-US" dirty="0"/>
                        <a:t> (of establishment)</a:t>
                      </a:r>
                    </a:p>
                  </a:txBody>
                  <a:tcPr anchor="ctr"/>
                </a:tc>
                <a:tc>
                  <a:txBody>
                    <a:bodyPr/>
                    <a:lstStyle/>
                    <a:p>
                      <a:r>
                        <a:rPr lang="es-UY" dirty="0"/>
                        <a:t>L</a:t>
                      </a:r>
                      <a:r>
                        <a:rPr lang="en-US" dirty="0"/>
                        <a:t>at (</a:t>
                      </a:r>
                      <a:r>
                        <a:rPr lang="en-US" dirty="0" err="1"/>
                        <a:t>Lattitude</a:t>
                      </a:r>
                      <a:r>
                        <a:rPr lang="en-US" dirty="0"/>
                        <a:t>)</a:t>
                      </a:r>
                    </a:p>
                  </a:txBody>
                  <a:tcPr anchor="ctr"/>
                </a:tc>
                <a:tc>
                  <a:txBody>
                    <a:bodyPr/>
                    <a:lstStyle/>
                    <a:p>
                      <a:r>
                        <a:rPr lang="es-UY" dirty="0" err="1"/>
                        <a:t>Lng</a:t>
                      </a:r>
                      <a:r>
                        <a:rPr lang="es-UY" dirty="0"/>
                        <a:t> (</a:t>
                      </a:r>
                      <a:r>
                        <a:rPr lang="es-UY" dirty="0" err="1"/>
                        <a:t>longitude</a:t>
                      </a:r>
                      <a:r>
                        <a:rPr lang="es-UY" dirty="0"/>
                        <a:t>)</a:t>
                      </a:r>
                      <a:endParaRPr lang="en-US" dirty="0"/>
                    </a:p>
                  </a:txBody>
                  <a:tcPr/>
                </a:tc>
                <a:extLst>
                  <a:ext uri="{0D108BD9-81ED-4DB2-BD59-A6C34878D82A}">
                    <a16:rowId xmlns:a16="http://schemas.microsoft.com/office/drawing/2014/main" val="3493706621"/>
                  </a:ext>
                </a:extLst>
              </a:tr>
              <a:tr h="350725">
                <a:tc vMerge="1">
                  <a:txBody>
                    <a:bodyPr/>
                    <a:lstStyle/>
                    <a:p>
                      <a:endParaRPr lang="en-US" dirty="0"/>
                    </a:p>
                  </a:txBody>
                  <a:tcPr anchor="ctr"/>
                </a:tc>
                <a:tc>
                  <a:txBody>
                    <a:bodyPr/>
                    <a:lstStyle/>
                    <a:p>
                      <a:pPr algn="r"/>
                      <a:r>
                        <a:rPr lang="en-US" b="1"/>
                        <a:t>Spa at the Point</a:t>
                      </a:r>
                    </a:p>
                  </a:txBody>
                  <a:tcPr anchor="ctr"/>
                </a:tc>
                <a:tc>
                  <a:txBody>
                    <a:bodyPr/>
                    <a:lstStyle/>
                    <a:p>
                      <a:pPr algn="l"/>
                      <a:r>
                        <a:rPr lang="en-US"/>
                        <a:t>25.972220</a:t>
                      </a:r>
                    </a:p>
                  </a:txBody>
                  <a:tcPr anchor="ctr"/>
                </a:tc>
                <a:tc>
                  <a:txBody>
                    <a:bodyPr/>
                    <a:lstStyle/>
                    <a:p>
                      <a:pPr algn="l"/>
                      <a:r>
                        <a:rPr lang="en-US"/>
                        <a:t>-80.125839</a:t>
                      </a:r>
                    </a:p>
                  </a:txBody>
                  <a:tcPr anchor="ctr"/>
                </a:tc>
                <a:extLst>
                  <a:ext uri="{0D108BD9-81ED-4DB2-BD59-A6C34878D82A}">
                    <a16:rowId xmlns:a16="http://schemas.microsoft.com/office/drawing/2014/main" val="3723437557"/>
                  </a:ext>
                </a:extLst>
              </a:tr>
              <a:tr h="350725">
                <a:tc vMerge="1">
                  <a:txBody>
                    <a:bodyPr/>
                    <a:lstStyle/>
                    <a:p>
                      <a:endParaRPr lang="en-US" dirty="0"/>
                    </a:p>
                  </a:txBody>
                  <a:tcPr anchor="ctr"/>
                </a:tc>
                <a:tc>
                  <a:txBody>
                    <a:bodyPr/>
                    <a:lstStyle/>
                    <a:p>
                      <a:pPr algn="r"/>
                      <a:r>
                        <a:rPr lang="en-US" b="1"/>
                        <a:t>Acqualina Gym</a:t>
                      </a:r>
                    </a:p>
                  </a:txBody>
                  <a:tcPr anchor="ctr"/>
                </a:tc>
                <a:tc>
                  <a:txBody>
                    <a:bodyPr/>
                    <a:lstStyle/>
                    <a:p>
                      <a:pPr algn="l"/>
                      <a:r>
                        <a:rPr lang="en-US"/>
                        <a:t>25.940874</a:t>
                      </a:r>
                    </a:p>
                  </a:txBody>
                  <a:tcPr anchor="ctr"/>
                </a:tc>
                <a:tc>
                  <a:txBody>
                    <a:bodyPr/>
                    <a:lstStyle/>
                    <a:p>
                      <a:pPr algn="l"/>
                      <a:r>
                        <a:rPr lang="en-US"/>
                        <a:t>-80.120329</a:t>
                      </a:r>
                    </a:p>
                  </a:txBody>
                  <a:tcPr anchor="ctr"/>
                </a:tc>
                <a:extLst>
                  <a:ext uri="{0D108BD9-81ED-4DB2-BD59-A6C34878D82A}">
                    <a16:rowId xmlns:a16="http://schemas.microsoft.com/office/drawing/2014/main" val="3565908754"/>
                  </a:ext>
                </a:extLst>
              </a:tr>
              <a:tr h="350725">
                <a:tc vMerge="1">
                  <a:txBody>
                    <a:bodyPr/>
                    <a:lstStyle/>
                    <a:p>
                      <a:endParaRPr lang="en-US" dirty="0"/>
                    </a:p>
                  </a:txBody>
                  <a:tcPr anchor="ctr"/>
                </a:tc>
                <a:tc>
                  <a:txBody>
                    <a:bodyPr/>
                    <a:lstStyle/>
                    <a:p>
                      <a:pPr algn="r"/>
                      <a:r>
                        <a:rPr lang="en-US" b="1"/>
                        <a:t>Empower Lift</a:t>
                      </a:r>
                    </a:p>
                  </a:txBody>
                  <a:tcPr anchor="ctr"/>
                </a:tc>
                <a:tc>
                  <a:txBody>
                    <a:bodyPr/>
                    <a:lstStyle/>
                    <a:p>
                      <a:pPr algn="l"/>
                      <a:r>
                        <a:rPr lang="en-US"/>
                        <a:t>25.918991</a:t>
                      </a:r>
                    </a:p>
                  </a:txBody>
                  <a:tcPr anchor="ctr"/>
                </a:tc>
                <a:tc>
                  <a:txBody>
                    <a:bodyPr/>
                    <a:lstStyle/>
                    <a:p>
                      <a:pPr algn="l"/>
                      <a:r>
                        <a:rPr lang="en-US"/>
                        <a:t>-80.159591</a:t>
                      </a:r>
                    </a:p>
                  </a:txBody>
                  <a:tcPr anchor="ctr"/>
                </a:tc>
                <a:extLst>
                  <a:ext uri="{0D108BD9-81ED-4DB2-BD59-A6C34878D82A}">
                    <a16:rowId xmlns:a16="http://schemas.microsoft.com/office/drawing/2014/main" val="3152214453"/>
                  </a:ext>
                </a:extLst>
              </a:tr>
              <a:tr h="350725">
                <a:tc vMerge="1">
                  <a:txBody>
                    <a:bodyPr/>
                    <a:lstStyle/>
                    <a:p>
                      <a:endParaRPr lang="en-US" dirty="0"/>
                    </a:p>
                  </a:txBody>
                  <a:tcPr anchor="ctr"/>
                </a:tc>
                <a:tc>
                  <a:txBody>
                    <a:bodyPr/>
                    <a:lstStyle/>
                    <a:p>
                      <a:pPr algn="r"/>
                      <a:r>
                        <a:rPr lang="en-US" b="1"/>
                        <a:t>Mystic Pointe Tower 600 GYM</a:t>
                      </a:r>
                    </a:p>
                  </a:txBody>
                  <a:tcPr anchor="ctr"/>
                </a:tc>
                <a:tc>
                  <a:txBody>
                    <a:bodyPr/>
                    <a:lstStyle/>
                    <a:p>
                      <a:pPr algn="l"/>
                      <a:r>
                        <a:rPr lang="en-US"/>
                        <a:t>25.952942</a:t>
                      </a:r>
                    </a:p>
                  </a:txBody>
                  <a:tcPr anchor="ctr"/>
                </a:tc>
                <a:tc>
                  <a:txBody>
                    <a:bodyPr/>
                    <a:lstStyle/>
                    <a:p>
                      <a:pPr algn="l"/>
                      <a:r>
                        <a:rPr lang="en-US"/>
                        <a:t>-80.132024</a:t>
                      </a:r>
                    </a:p>
                  </a:txBody>
                  <a:tcPr anchor="ctr"/>
                </a:tc>
                <a:extLst>
                  <a:ext uri="{0D108BD9-81ED-4DB2-BD59-A6C34878D82A}">
                    <a16:rowId xmlns:a16="http://schemas.microsoft.com/office/drawing/2014/main" val="714950035"/>
                  </a:ext>
                </a:extLst>
              </a:tr>
              <a:tr h="577498">
                <a:tc vMerge="1">
                  <a:txBody>
                    <a:bodyPr/>
                    <a:lstStyle/>
                    <a:p>
                      <a:endParaRPr lang="en-US" dirty="0"/>
                    </a:p>
                  </a:txBody>
                  <a:tcPr anchor="ctr"/>
                </a:tc>
                <a:tc>
                  <a:txBody>
                    <a:bodyPr/>
                    <a:lstStyle/>
                    <a:p>
                      <a:pPr algn="r"/>
                      <a:r>
                        <a:rPr lang="en-US" b="1"/>
                        <a:t>Fitness Center At Hyde Resort &amp; Residences</a:t>
                      </a:r>
                    </a:p>
                  </a:txBody>
                  <a:tcPr anchor="ctr"/>
                </a:tc>
                <a:tc>
                  <a:txBody>
                    <a:bodyPr/>
                    <a:lstStyle/>
                    <a:p>
                      <a:pPr algn="l"/>
                      <a:r>
                        <a:rPr lang="en-US"/>
                        <a:t>25.986590</a:t>
                      </a:r>
                    </a:p>
                  </a:txBody>
                  <a:tcPr anchor="ctr"/>
                </a:tc>
                <a:tc>
                  <a:txBody>
                    <a:bodyPr/>
                    <a:lstStyle/>
                    <a:p>
                      <a:pPr algn="l"/>
                      <a:r>
                        <a:rPr lang="en-US"/>
                        <a:t>-80.118515</a:t>
                      </a:r>
                    </a:p>
                  </a:txBody>
                  <a:tcPr anchor="ctr"/>
                </a:tc>
                <a:extLst>
                  <a:ext uri="{0D108BD9-81ED-4DB2-BD59-A6C34878D82A}">
                    <a16:rowId xmlns:a16="http://schemas.microsoft.com/office/drawing/2014/main" val="2006974093"/>
                  </a:ext>
                </a:extLst>
              </a:tr>
              <a:tr h="350725">
                <a:tc vMerge="1">
                  <a:txBody>
                    <a:bodyPr/>
                    <a:lstStyle/>
                    <a:p>
                      <a:endParaRPr lang="en-US" dirty="0"/>
                    </a:p>
                  </a:txBody>
                  <a:tcPr anchor="ctr"/>
                </a:tc>
                <a:tc>
                  <a:txBody>
                    <a:bodyPr/>
                    <a:lstStyle/>
                    <a:p>
                      <a:pPr algn="r"/>
                      <a:r>
                        <a:rPr lang="en-US" b="1"/>
                        <a:t>Winners Training Center</a:t>
                      </a:r>
                    </a:p>
                  </a:txBody>
                  <a:tcPr anchor="ctr"/>
                </a:tc>
                <a:tc>
                  <a:txBody>
                    <a:bodyPr/>
                    <a:lstStyle/>
                    <a:p>
                      <a:pPr algn="l"/>
                      <a:r>
                        <a:rPr lang="en-US"/>
                        <a:t>25.945491</a:t>
                      </a:r>
                    </a:p>
                  </a:txBody>
                  <a:tcPr anchor="ctr"/>
                </a:tc>
                <a:tc>
                  <a:txBody>
                    <a:bodyPr/>
                    <a:lstStyle/>
                    <a:p>
                      <a:pPr algn="l"/>
                      <a:r>
                        <a:rPr lang="en-US"/>
                        <a:t>-80.122108</a:t>
                      </a:r>
                    </a:p>
                  </a:txBody>
                  <a:tcPr anchor="ctr"/>
                </a:tc>
                <a:extLst>
                  <a:ext uri="{0D108BD9-81ED-4DB2-BD59-A6C34878D82A}">
                    <a16:rowId xmlns:a16="http://schemas.microsoft.com/office/drawing/2014/main" val="805115411"/>
                  </a:ext>
                </a:extLst>
              </a:tr>
              <a:tr h="350725">
                <a:tc vMerge="1">
                  <a:txBody>
                    <a:bodyPr/>
                    <a:lstStyle/>
                    <a:p>
                      <a:endParaRPr lang="en-US" dirty="0"/>
                    </a:p>
                  </a:txBody>
                  <a:tcPr anchor="ctr"/>
                </a:tc>
                <a:tc>
                  <a:txBody>
                    <a:bodyPr/>
                    <a:lstStyle/>
                    <a:p>
                      <a:pPr algn="r"/>
                      <a:r>
                        <a:rPr lang="en-US" b="1" dirty="0" err="1"/>
                        <a:t>Fitnes</a:t>
                      </a:r>
                      <a:r>
                        <a:rPr lang="en-US" b="1" dirty="0"/>
                        <a:t> Center</a:t>
                      </a:r>
                    </a:p>
                  </a:txBody>
                  <a:tcPr anchor="ctr"/>
                </a:tc>
                <a:tc>
                  <a:txBody>
                    <a:bodyPr/>
                    <a:lstStyle/>
                    <a:p>
                      <a:pPr algn="l"/>
                      <a:r>
                        <a:rPr lang="en-US"/>
                        <a:t>25.944984</a:t>
                      </a:r>
                    </a:p>
                  </a:txBody>
                  <a:tcPr anchor="ctr"/>
                </a:tc>
                <a:tc>
                  <a:txBody>
                    <a:bodyPr/>
                    <a:lstStyle/>
                    <a:p>
                      <a:pPr algn="l"/>
                      <a:r>
                        <a:rPr lang="en-US"/>
                        <a:t>-80.120090</a:t>
                      </a:r>
                    </a:p>
                  </a:txBody>
                  <a:tcPr anchor="ctr"/>
                </a:tc>
                <a:extLst>
                  <a:ext uri="{0D108BD9-81ED-4DB2-BD59-A6C34878D82A}">
                    <a16:rowId xmlns:a16="http://schemas.microsoft.com/office/drawing/2014/main" val="2342608008"/>
                  </a:ext>
                </a:extLst>
              </a:tr>
              <a:tr h="350725">
                <a:tc vMerge="1">
                  <a:txBody>
                    <a:bodyPr/>
                    <a:lstStyle/>
                    <a:p>
                      <a:endParaRPr lang="en-US" dirty="0"/>
                    </a:p>
                  </a:txBody>
                  <a:tcPr anchor="ctr"/>
                </a:tc>
                <a:tc>
                  <a:txBody>
                    <a:bodyPr/>
                    <a:lstStyle/>
                    <a:p>
                      <a:pPr algn="r"/>
                      <a:r>
                        <a:rPr lang="en-US" b="1" dirty="0"/>
                        <a:t>Radius Gym</a:t>
                      </a:r>
                    </a:p>
                  </a:txBody>
                  <a:tcPr anchor="ctr"/>
                </a:tc>
                <a:tc>
                  <a:txBody>
                    <a:bodyPr/>
                    <a:lstStyle/>
                    <a:p>
                      <a:pPr algn="l"/>
                      <a:r>
                        <a:rPr lang="en-US"/>
                        <a:t>26.012565</a:t>
                      </a:r>
                    </a:p>
                  </a:txBody>
                  <a:tcPr anchor="ctr"/>
                </a:tc>
                <a:tc>
                  <a:txBody>
                    <a:bodyPr/>
                    <a:lstStyle/>
                    <a:p>
                      <a:pPr algn="l"/>
                      <a:r>
                        <a:rPr lang="en-US"/>
                        <a:t>-80.143425</a:t>
                      </a:r>
                    </a:p>
                  </a:txBody>
                  <a:tcPr anchor="ctr"/>
                </a:tc>
                <a:extLst>
                  <a:ext uri="{0D108BD9-81ED-4DB2-BD59-A6C34878D82A}">
                    <a16:rowId xmlns:a16="http://schemas.microsoft.com/office/drawing/2014/main" val="2383353383"/>
                  </a:ext>
                </a:extLst>
              </a:tr>
              <a:tr h="350725">
                <a:tc vMerge="1">
                  <a:txBody>
                    <a:bodyPr/>
                    <a:lstStyle/>
                    <a:p>
                      <a:endParaRPr lang="en-US" dirty="0"/>
                    </a:p>
                  </a:txBody>
                  <a:tcPr anchor="ctr"/>
                </a:tc>
                <a:tc>
                  <a:txBody>
                    <a:bodyPr/>
                    <a:lstStyle/>
                    <a:p>
                      <a:pPr algn="r"/>
                      <a:r>
                        <a:rPr lang="en-US" b="1" dirty="0"/>
                        <a:t>Aventura Recreation Center</a:t>
                      </a:r>
                    </a:p>
                  </a:txBody>
                  <a:tcPr anchor="ctr"/>
                </a:tc>
                <a:tc>
                  <a:txBody>
                    <a:bodyPr/>
                    <a:lstStyle/>
                    <a:p>
                      <a:pPr algn="l"/>
                      <a:r>
                        <a:rPr lang="en-US"/>
                        <a:t>25.950026</a:t>
                      </a:r>
                    </a:p>
                  </a:txBody>
                  <a:tcPr anchor="ctr"/>
                </a:tc>
                <a:tc>
                  <a:txBody>
                    <a:bodyPr/>
                    <a:lstStyle/>
                    <a:p>
                      <a:pPr algn="l"/>
                      <a:r>
                        <a:rPr lang="en-US" dirty="0"/>
                        <a:t>-80.135444</a:t>
                      </a:r>
                    </a:p>
                  </a:txBody>
                  <a:tcPr anchor="ctr"/>
                </a:tc>
                <a:extLst>
                  <a:ext uri="{0D108BD9-81ED-4DB2-BD59-A6C34878D82A}">
                    <a16:rowId xmlns:a16="http://schemas.microsoft.com/office/drawing/2014/main" val="3664336941"/>
                  </a:ext>
                </a:extLst>
              </a:tr>
              <a:tr h="350725">
                <a:tc vMerge="1">
                  <a:txBody>
                    <a:bodyPr/>
                    <a:lstStyle/>
                    <a:p>
                      <a:endParaRPr lang="en-US" dirty="0"/>
                    </a:p>
                  </a:txBody>
                  <a:tcPr anchor="ctr"/>
                </a:tc>
                <a:tc gridSpan="3">
                  <a:txBody>
                    <a:bodyPr/>
                    <a:lstStyle/>
                    <a:p>
                      <a:pPr algn="ctr"/>
                      <a:r>
                        <a:rPr lang="es-UY" i="1" dirty="0"/>
                        <a:t>(And </a:t>
                      </a:r>
                      <a:r>
                        <a:rPr lang="es-UY" i="1" dirty="0" err="1"/>
                        <a:t>many</a:t>
                      </a:r>
                      <a:r>
                        <a:rPr lang="es-UY" i="1" dirty="0"/>
                        <a:t> more)….</a:t>
                      </a:r>
                      <a:endParaRPr lang="en-US" i="1" dirty="0"/>
                    </a:p>
                  </a:txBody>
                  <a:tcPr anchor="ctr"/>
                </a:tc>
                <a:tc hMerge="1">
                  <a:txBody>
                    <a:bodyPr/>
                    <a:lstStyle/>
                    <a:p>
                      <a:endParaRPr lang="en-US" dirty="0"/>
                    </a:p>
                  </a:txBody>
                  <a:tcPr anchor="ctr"/>
                </a:tc>
                <a:tc hMerge="1">
                  <a:txBody>
                    <a:bodyPr/>
                    <a:lstStyle/>
                    <a:p>
                      <a:endParaRPr lang="en-US" dirty="0"/>
                    </a:p>
                  </a:txBody>
                  <a:tcPr anchor="ctr"/>
                </a:tc>
                <a:extLst>
                  <a:ext uri="{0D108BD9-81ED-4DB2-BD59-A6C34878D82A}">
                    <a16:rowId xmlns:a16="http://schemas.microsoft.com/office/drawing/2014/main" val="890143446"/>
                  </a:ext>
                </a:extLst>
              </a:tr>
              <a:tr h="350725">
                <a:tc vMerge="1">
                  <a:txBody>
                    <a:bodyPr/>
                    <a:lstStyle/>
                    <a:p>
                      <a:endParaRPr lang="en-US" dirty="0"/>
                    </a:p>
                  </a:txBody>
                  <a:tcPr anchor="ctr"/>
                </a:tc>
                <a:tc gridSpan="3">
                  <a:txBody>
                    <a:bodyPr/>
                    <a:lstStyle/>
                    <a:p>
                      <a:endParaRPr lang="en-US" dirty="0"/>
                    </a:p>
                  </a:txBody>
                  <a:tcPr anchor="ctr">
                    <a:solidFill>
                      <a:schemeClr val="bg1"/>
                    </a:solidFill>
                  </a:tcPr>
                </a:tc>
                <a:tc hMerge="1">
                  <a:txBody>
                    <a:bodyPr/>
                    <a:lstStyle/>
                    <a:p>
                      <a:endParaRPr lang="en-US"/>
                    </a:p>
                  </a:txBody>
                  <a:tcPr anchor="ctr"/>
                </a:tc>
                <a:tc hMerge="1">
                  <a:txBody>
                    <a:bodyPr/>
                    <a:lstStyle/>
                    <a:p>
                      <a:endParaRPr lang="en-US"/>
                    </a:p>
                  </a:txBody>
                  <a:tcPr anchor="ctr"/>
                </a:tc>
                <a:extLst>
                  <a:ext uri="{0D108BD9-81ED-4DB2-BD59-A6C34878D82A}">
                    <a16:rowId xmlns:a16="http://schemas.microsoft.com/office/drawing/2014/main" val="942615097"/>
                  </a:ext>
                </a:extLst>
              </a:tr>
            </a:tbl>
          </a:graphicData>
        </a:graphic>
      </p:graphicFrame>
    </p:spTree>
    <p:extLst>
      <p:ext uri="{BB962C8B-B14F-4D97-AF65-F5344CB8AC3E}">
        <p14:creationId xmlns:p14="http://schemas.microsoft.com/office/powerpoint/2010/main" val="549847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219D-E20C-4FDF-92EC-F5D3510BC0F2}"/>
              </a:ext>
            </a:extLst>
          </p:cNvPr>
          <p:cNvSpPr>
            <a:spLocks noGrp="1"/>
          </p:cNvSpPr>
          <p:nvPr>
            <p:ph type="title"/>
          </p:nvPr>
        </p:nvSpPr>
        <p:spPr>
          <a:xfrm>
            <a:off x="3219450" y="221448"/>
            <a:ext cx="8610600" cy="1293028"/>
          </a:xfrm>
        </p:spPr>
        <p:txBody>
          <a:bodyPr>
            <a:normAutofit/>
          </a:bodyPr>
          <a:lstStyle/>
          <a:p>
            <a:pPr algn="ctr"/>
            <a:r>
              <a:rPr lang="es-UY" sz="6600" b="1" dirty="0" err="1"/>
              <a:t>Let’s</a:t>
            </a:r>
            <a:r>
              <a:rPr lang="es-UY" sz="6600" b="1" dirty="0"/>
              <a:t> </a:t>
            </a:r>
            <a:r>
              <a:rPr lang="es-UY" sz="6600" b="1" dirty="0" err="1"/>
              <a:t>map</a:t>
            </a:r>
            <a:r>
              <a:rPr lang="es-UY" sz="6600" b="1" dirty="0"/>
              <a:t> </a:t>
            </a:r>
            <a:r>
              <a:rPr lang="es-UY" sz="6600" b="1" dirty="0" err="1"/>
              <a:t>it</a:t>
            </a:r>
            <a:endParaRPr lang="en-US" sz="6600" b="1" dirty="0"/>
          </a:p>
        </p:txBody>
      </p:sp>
      <p:sp>
        <p:nvSpPr>
          <p:cNvPr id="3" name="Content Placeholder 2">
            <a:extLst>
              <a:ext uri="{FF2B5EF4-FFF2-40B4-BE49-F238E27FC236}">
                <a16:creationId xmlns:a16="http://schemas.microsoft.com/office/drawing/2014/main" id="{30972596-4A1A-4655-A3E8-724027B8EF08}"/>
              </a:ext>
            </a:extLst>
          </p:cNvPr>
          <p:cNvSpPr>
            <a:spLocks noGrp="1"/>
          </p:cNvSpPr>
          <p:nvPr>
            <p:ph idx="1"/>
          </p:nvPr>
        </p:nvSpPr>
        <p:spPr>
          <a:xfrm>
            <a:off x="6696074" y="2194560"/>
            <a:ext cx="4810125" cy="4024125"/>
          </a:xfrm>
        </p:spPr>
        <p:txBody>
          <a:bodyPr/>
          <a:lstStyle/>
          <a:p>
            <a:r>
              <a:rPr lang="es-UY" dirty="0" err="1"/>
              <a:t>Tons</a:t>
            </a:r>
            <a:r>
              <a:rPr lang="es-UY" dirty="0"/>
              <a:t> </a:t>
            </a:r>
            <a:r>
              <a:rPr lang="es-UY" dirty="0" err="1"/>
              <a:t>of</a:t>
            </a:r>
            <a:r>
              <a:rPr lang="es-UY" dirty="0"/>
              <a:t> </a:t>
            </a:r>
            <a:r>
              <a:rPr lang="es-UY" dirty="0" err="1"/>
              <a:t>gyms</a:t>
            </a:r>
            <a:r>
              <a:rPr lang="es-UY" dirty="0"/>
              <a:t> in </a:t>
            </a:r>
            <a:r>
              <a:rPr lang="es-UY" dirty="0" err="1"/>
              <a:t>the</a:t>
            </a:r>
            <a:r>
              <a:rPr lang="es-UY" dirty="0"/>
              <a:t> </a:t>
            </a:r>
            <a:r>
              <a:rPr lang="es-UY" dirty="0" err="1"/>
              <a:t>neighborhood</a:t>
            </a:r>
            <a:r>
              <a:rPr lang="es-UY" dirty="0"/>
              <a:t>!</a:t>
            </a:r>
          </a:p>
          <a:p>
            <a:r>
              <a:rPr lang="es-UY" dirty="0" err="1"/>
              <a:t>Also</a:t>
            </a:r>
            <a:r>
              <a:rPr lang="es-UY" dirty="0"/>
              <a:t>, ton </a:t>
            </a:r>
            <a:r>
              <a:rPr lang="es-UY" dirty="0" err="1"/>
              <a:t>of</a:t>
            </a:r>
            <a:r>
              <a:rPr lang="es-UY" dirty="0"/>
              <a:t> </a:t>
            </a:r>
            <a:r>
              <a:rPr lang="es-UY" dirty="0" err="1"/>
              <a:t>water</a:t>
            </a:r>
            <a:r>
              <a:rPr lang="es-UY" dirty="0"/>
              <a:t>.</a:t>
            </a:r>
          </a:p>
          <a:p>
            <a:r>
              <a:rPr lang="es-UY" dirty="0"/>
              <a:t>…and natural </a:t>
            </a:r>
            <a:r>
              <a:rPr lang="es-UY" dirty="0" err="1"/>
              <a:t>parks</a:t>
            </a:r>
            <a:r>
              <a:rPr lang="es-UY" dirty="0"/>
              <a:t>.</a:t>
            </a:r>
          </a:p>
          <a:p>
            <a:endParaRPr lang="es-UY" dirty="0"/>
          </a:p>
          <a:p>
            <a:endParaRPr lang="es-UY" dirty="0"/>
          </a:p>
          <a:p>
            <a:endParaRPr lang="es-UY" dirty="0"/>
          </a:p>
          <a:p>
            <a:endParaRPr lang="es-UY" dirty="0"/>
          </a:p>
          <a:p>
            <a:pPr marL="0" indent="0">
              <a:buNone/>
            </a:pPr>
            <a:r>
              <a:rPr lang="es-UY" dirty="0" err="1"/>
              <a:t>Where</a:t>
            </a:r>
            <a:r>
              <a:rPr lang="es-UY" dirty="0"/>
              <a:t> </a:t>
            </a:r>
            <a:r>
              <a:rPr lang="es-UY" dirty="0" err="1"/>
              <a:t>should</a:t>
            </a:r>
            <a:r>
              <a:rPr lang="es-UY" dirty="0"/>
              <a:t> </a:t>
            </a:r>
            <a:r>
              <a:rPr lang="es-UY" dirty="0" err="1"/>
              <a:t>we</a:t>
            </a:r>
            <a:r>
              <a:rPr lang="es-UY" dirty="0"/>
              <a:t> </a:t>
            </a:r>
            <a:r>
              <a:rPr lang="es-UY" dirty="0" err="1"/>
              <a:t>build</a:t>
            </a:r>
            <a:r>
              <a:rPr lang="es-UY" dirty="0"/>
              <a:t>?</a:t>
            </a:r>
            <a:endParaRPr lang="en-US" dirty="0"/>
          </a:p>
        </p:txBody>
      </p:sp>
      <p:pic>
        <p:nvPicPr>
          <p:cNvPr id="4" name="Picture 3">
            <a:extLst>
              <a:ext uri="{FF2B5EF4-FFF2-40B4-BE49-F238E27FC236}">
                <a16:creationId xmlns:a16="http://schemas.microsoft.com/office/drawing/2014/main" id="{F2BA6592-A9A3-4334-B308-687038BFA4EE}"/>
              </a:ext>
            </a:extLst>
          </p:cNvPr>
          <p:cNvPicPr>
            <a:picLocks noChangeAspect="1"/>
          </p:cNvPicPr>
          <p:nvPr/>
        </p:nvPicPr>
        <p:blipFill>
          <a:blip r:embed="rId2"/>
          <a:stretch>
            <a:fillRect/>
          </a:stretch>
        </p:blipFill>
        <p:spPr>
          <a:xfrm>
            <a:off x="333375" y="1702423"/>
            <a:ext cx="5667375" cy="4669802"/>
          </a:xfrm>
          <a:prstGeom prst="rect">
            <a:avLst/>
          </a:prstGeom>
        </p:spPr>
      </p:pic>
    </p:spTree>
    <p:extLst>
      <p:ext uri="{BB962C8B-B14F-4D97-AF65-F5344CB8AC3E}">
        <p14:creationId xmlns:p14="http://schemas.microsoft.com/office/powerpoint/2010/main" val="1135811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807C-9056-4CF1-AC69-17010BBDC798}"/>
              </a:ext>
            </a:extLst>
          </p:cNvPr>
          <p:cNvSpPr>
            <a:spLocks noGrp="1"/>
          </p:cNvSpPr>
          <p:nvPr>
            <p:ph type="title"/>
          </p:nvPr>
        </p:nvSpPr>
        <p:spPr/>
        <p:txBody>
          <a:bodyPr>
            <a:normAutofit/>
          </a:bodyPr>
          <a:lstStyle/>
          <a:p>
            <a:pPr algn="ctr"/>
            <a:r>
              <a:rPr lang="es-UY" sz="5400" b="1" u="sng" dirty="0" err="1"/>
              <a:t>The</a:t>
            </a:r>
            <a:r>
              <a:rPr lang="es-UY" sz="5400" b="1" u="sng" dirty="0"/>
              <a:t> </a:t>
            </a:r>
            <a:r>
              <a:rPr lang="es-UY" sz="5400" b="1" u="sng" dirty="0" err="1"/>
              <a:t>Approach</a:t>
            </a:r>
            <a:r>
              <a:rPr lang="es-UY" sz="5400" b="1" u="sng" dirty="0"/>
              <a:t>; </a:t>
            </a:r>
            <a:r>
              <a:rPr lang="es-UY" sz="5400" b="1" u="sng" dirty="0" err="1"/>
              <a:t>the</a:t>
            </a:r>
            <a:r>
              <a:rPr lang="es-UY" sz="5400" b="1" u="sng" dirty="0"/>
              <a:t> shift</a:t>
            </a:r>
            <a:endParaRPr lang="en-US" sz="5400" b="1" u="sng" dirty="0"/>
          </a:p>
        </p:txBody>
      </p:sp>
      <p:sp>
        <p:nvSpPr>
          <p:cNvPr id="3" name="Content Placeholder 2">
            <a:extLst>
              <a:ext uri="{FF2B5EF4-FFF2-40B4-BE49-F238E27FC236}">
                <a16:creationId xmlns:a16="http://schemas.microsoft.com/office/drawing/2014/main" id="{56031940-5D8F-4C98-957C-10CC55D6D733}"/>
              </a:ext>
            </a:extLst>
          </p:cNvPr>
          <p:cNvSpPr>
            <a:spLocks noGrp="1"/>
          </p:cNvSpPr>
          <p:nvPr>
            <p:ph idx="1"/>
          </p:nvPr>
        </p:nvSpPr>
        <p:spPr/>
        <p:txBody>
          <a:bodyPr>
            <a:normAutofit/>
          </a:bodyPr>
          <a:lstStyle/>
          <a:p>
            <a:pPr marL="0" indent="0">
              <a:buNone/>
            </a:pPr>
            <a:r>
              <a:rPr lang="en-US" sz="3200" dirty="0"/>
              <a:t>After considering multiple resolutions, the approach of maximizing distances from all other gyms seemed like the smartest thing to do. However, geographical limitations come into play:</a:t>
            </a:r>
          </a:p>
          <a:p>
            <a:pPr lvl="1"/>
            <a:r>
              <a:rPr lang="en-US" sz="3200" dirty="0"/>
              <a:t>What if the best spot is in the water?</a:t>
            </a:r>
          </a:p>
          <a:p>
            <a:pPr lvl="1"/>
            <a:r>
              <a:rPr lang="en-US" sz="3200" dirty="0"/>
              <a:t>What if it is inaccessible?</a:t>
            </a:r>
          </a:p>
          <a:p>
            <a:pPr lvl="1"/>
            <a:r>
              <a:rPr lang="en-US" sz="3200" dirty="0"/>
              <a:t>What if it isn’t for sale?</a:t>
            </a:r>
          </a:p>
          <a:p>
            <a:endParaRPr lang="en-US" sz="3200" dirty="0"/>
          </a:p>
        </p:txBody>
      </p:sp>
    </p:spTree>
    <p:extLst>
      <p:ext uri="{BB962C8B-B14F-4D97-AF65-F5344CB8AC3E}">
        <p14:creationId xmlns:p14="http://schemas.microsoft.com/office/powerpoint/2010/main" val="3099607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DF71C-AA8C-454E-BE0D-7BB92B6BFB88}"/>
              </a:ext>
            </a:extLst>
          </p:cNvPr>
          <p:cNvSpPr>
            <a:spLocks noGrp="1"/>
          </p:cNvSpPr>
          <p:nvPr>
            <p:ph type="title"/>
          </p:nvPr>
        </p:nvSpPr>
        <p:spPr>
          <a:xfrm>
            <a:off x="2333625" y="764373"/>
            <a:ext cx="9172575" cy="1293028"/>
          </a:xfrm>
        </p:spPr>
        <p:txBody>
          <a:bodyPr>
            <a:normAutofit fontScale="90000"/>
          </a:bodyPr>
          <a:lstStyle/>
          <a:p>
            <a:r>
              <a:rPr lang="es-UY" sz="5400" dirty="0" err="1"/>
              <a:t>The</a:t>
            </a:r>
            <a:r>
              <a:rPr lang="es-UY" sz="5400" dirty="0"/>
              <a:t> </a:t>
            </a:r>
            <a:r>
              <a:rPr lang="es-UY" sz="5400" dirty="0" err="1"/>
              <a:t>solution</a:t>
            </a:r>
            <a:r>
              <a:rPr lang="es-UY" sz="5400" dirty="0"/>
              <a:t>: </a:t>
            </a:r>
            <a:r>
              <a:rPr lang="es-UY" sz="5400" strike="sngStrike" dirty="0" err="1"/>
              <a:t>Burn</a:t>
            </a:r>
            <a:r>
              <a:rPr lang="es-UY" sz="5400" strike="sngStrike" dirty="0"/>
              <a:t> </a:t>
            </a:r>
            <a:r>
              <a:rPr lang="es-UY" sz="5400" strike="sngStrike" dirty="0" err="1"/>
              <a:t>them</a:t>
            </a:r>
            <a:r>
              <a:rPr lang="es-UY" sz="5400" strike="sngStrike" dirty="0"/>
              <a:t> </a:t>
            </a:r>
            <a:r>
              <a:rPr lang="es-UY" sz="5400" strike="sngStrike" dirty="0" err="1"/>
              <a:t>all</a:t>
            </a:r>
            <a:r>
              <a:rPr lang="es-UY" sz="5400" dirty="0"/>
              <a:t> </a:t>
            </a:r>
            <a:br>
              <a:rPr lang="es-UY" sz="5400" dirty="0"/>
            </a:br>
            <a:r>
              <a:rPr lang="es-UY" sz="5400" dirty="0"/>
              <a:t>   	a </a:t>
            </a:r>
            <a:r>
              <a:rPr lang="es-UY" sz="5400" dirty="0" err="1"/>
              <a:t>heat</a:t>
            </a:r>
            <a:r>
              <a:rPr lang="es-UY" sz="5400" dirty="0"/>
              <a:t> </a:t>
            </a:r>
            <a:r>
              <a:rPr lang="es-UY" sz="5400" dirty="0" err="1"/>
              <a:t>map</a:t>
            </a:r>
            <a:r>
              <a:rPr lang="es-UY" sz="5400" dirty="0"/>
              <a:t>  </a:t>
            </a:r>
            <a:endParaRPr lang="en-US" sz="5400" dirty="0"/>
          </a:p>
        </p:txBody>
      </p:sp>
      <p:sp>
        <p:nvSpPr>
          <p:cNvPr id="3" name="Content Placeholder 2">
            <a:extLst>
              <a:ext uri="{FF2B5EF4-FFF2-40B4-BE49-F238E27FC236}">
                <a16:creationId xmlns:a16="http://schemas.microsoft.com/office/drawing/2014/main" id="{859A1421-9357-4FD9-811C-56ABD489E77F}"/>
              </a:ext>
            </a:extLst>
          </p:cNvPr>
          <p:cNvSpPr>
            <a:spLocks noGrp="1"/>
          </p:cNvSpPr>
          <p:nvPr>
            <p:ph idx="1"/>
          </p:nvPr>
        </p:nvSpPr>
        <p:spPr/>
        <p:txBody>
          <a:bodyPr>
            <a:normAutofit/>
          </a:bodyPr>
          <a:lstStyle/>
          <a:p>
            <a:pPr marL="0" indent="0">
              <a:buNone/>
            </a:pPr>
            <a:r>
              <a:rPr lang="es-UY" sz="3200" dirty="0" err="1"/>
              <a:t>Realizing</a:t>
            </a:r>
            <a:r>
              <a:rPr lang="es-UY" sz="3200" dirty="0"/>
              <a:t> </a:t>
            </a:r>
            <a:r>
              <a:rPr lang="es-UY" sz="3200" dirty="0" err="1"/>
              <a:t>that</a:t>
            </a:r>
            <a:r>
              <a:rPr lang="es-UY" sz="3200" dirty="0"/>
              <a:t> </a:t>
            </a:r>
            <a:r>
              <a:rPr lang="es-UY" sz="3200" dirty="0" err="1"/>
              <a:t>there</a:t>
            </a:r>
            <a:r>
              <a:rPr lang="es-UY" sz="3200" dirty="0"/>
              <a:t> </a:t>
            </a:r>
            <a:r>
              <a:rPr lang="es-UY" sz="3200" dirty="0" err="1"/>
              <a:t>is</a:t>
            </a:r>
            <a:r>
              <a:rPr lang="es-UY" sz="3200" dirty="0"/>
              <a:t> a </a:t>
            </a:r>
            <a:r>
              <a:rPr lang="es-UY" sz="3200" dirty="0" err="1"/>
              <a:t>spectrum</a:t>
            </a:r>
            <a:r>
              <a:rPr lang="es-UY" sz="3200" dirty="0"/>
              <a:t> </a:t>
            </a:r>
            <a:r>
              <a:rPr lang="es-UY" sz="3200" dirty="0" err="1"/>
              <a:t>of</a:t>
            </a:r>
            <a:r>
              <a:rPr lang="es-UY" sz="3200" dirty="0"/>
              <a:t> </a:t>
            </a:r>
            <a:r>
              <a:rPr lang="es-UY" sz="3200" dirty="0" err="1"/>
              <a:t>possibility</a:t>
            </a:r>
            <a:r>
              <a:rPr lang="es-UY" sz="3200" dirty="0"/>
              <a:t>, and </a:t>
            </a:r>
            <a:r>
              <a:rPr lang="es-UY" sz="3200" dirty="0" err="1"/>
              <a:t>also</a:t>
            </a:r>
            <a:r>
              <a:rPr lang="es-UY" sz="3200" dirty="0"/>
              <a:t> as a </a:t>
            </a:r>
            <a:r>
              <a:rPr lang="es-UY" sz="3200" dirty="0" err="1"/>
              <a:t>way</a:t>
            </a:r>
            <a:r>
              <a:rPr lang="es-UY" sz="3200" dirty="0"/>
              <a:t> </a:t>
            </a:r>
            <a:r>
              <a:rPr lang="es-UY" sz="3200" dirty="0" err="1"/>
              <a:t>of</a:t>
            </a:r>
            <a:r>
              <a:rPr lang="es-UY" sz="3200" dirty="0"/>
              <a:t> </a:t>
            </a:r>
            <a:r>
              <a:rPr lang="es-UY" sz="3200" dirty="0" err="1"/>
              <a:t>honoring</a:t>
            </a:r>
            <a:r>
              <a:rPr lang="es-UY" sz="3200" dirty="0"/>
              <a:t> </a:t>
            </a:r>
            <a:r>
              <a:rPr lang="es-UY" sz="3200" dirty="0" err="1"/>
              <a:t>the</a:t>
            </a:r>
            <a:r>
              <a:rPr lang="es-UY" sz="3200" dirty="0"/>
              <a:t> local </a:t>
            </a:r>
            <a:r>
              <a:rPr lang="es-UY" sz="3200" dirty="0" err="1"/>
              <a:t>basketball</a:t>
            </a:r>
            <a:r>
              <a:rPr lang="es-UY" sz="3200" dirty="0"/>
              <a:t> </a:t>
            </a:r>
            <a:r>
              <a:rPr lang="es-UY" sz="3200" dirty="0" err="1"/>
              <a:t>team</a:t>
            </a:r>
            <a:r>
              <a:rPr lang="es-UY" sz="3200" dirty="0"/>
              <a:t>, </a:t>
            </a:r>
            <a:r>
              <a:rPr lang="es-UY" sz="3200" dirty="0" err="1"/>
              <a:t>the</a:t>
            </a:r>
            <a:r>
              <a:rPr lang="es-UY" sz="3200" dirty="0"/>
              <a:t> Miami </a:t>
            </a:r>
            <a:r>
              <a:rPr lang="es-UY" sz="3200" dirty="0" err="1"/>
              <a:t>Heat</a:t>
            </a:r>
            <a:r>
              <a:rPr lang="es-UY" sz="3200" dirty="0"/>
              <a:t>, </a:t>
            </a:r>
            <a:r>
              <a:rPr lang="es-UY" sz="3200" dirty="0" err="1"/>
              <a:t>we</a:t>
            </a:r>
            <a:r>
              <a:rPr lang="es-UY" sz="3200" dirty="0"/>
              <a:t> </a:t>
            </a:r>
            <a:r>
              <a:rPr lang="es-UY" sz="3200" dirty="0" err="1"/>
              <a:t>decided</a:t>
            </a:r>
            <a:r>
              <a:rPr lang="es-UY" sz="3200" dirty="0"/>
              <a:t> </a:t>
            </a:r>
            <a:r>
              <a:rPr lang="es-UY" sz="3200" dirty="0" err="1"/>
              <a:t>the</a:t>
            </a:r>
            <a:r>
              <a:rPr lang="es-UY" sz="3200" dirty="0"/>
              <a:t> </a:t>
            </a:r>
            <a:r>
              <a:rPr lang="es-UY" sz="3200" dirty="0" err="1"/>
              <a:t>best</a:t>
            </a:r>
            <a:r>
              <a:rPr lang="es-UY" sz="3200" dirty="0"/>
              <a:t> </a:t>
            </a:r>
            <a:r>
              <a:rPr lang="es-UY" sz="3200" dirty="0" err="1"/>
              <a:t>approch</a:t>
            </a:r>
            <a:r>
              <a:rPr lang="es-UY" sz="3200" dirty="0"/>
              <a:t> </a:t>
            </a:r>
            <a:r>
              <a:rPr lang="es-UY" sz="3200" dirty="0" err="1"/>
              <a:t>was</a:t>
            </a:r>
            <a:r>
              <a:rPr lang="es-UY" sz="3200" dirty="0"/>
              <a:t> </a:t>
            </a:r>
            <a:r>
              <a:rPr lang="es-UY" sz="3200" dirty="0" err="1"/>
              <a:t>then</a:t>
            </a:r>
            <a:r>
              <a:rPr lang="es-UY" sz="3200" dirty="0"/>
              <a:t> </a:t>
            </a:r>
            <a:r>
              <a:rPr lang="es-UY" sz="3200" dirty="0" err="1"/>
              <a:t>to</a:t>
            </a:r>
            <a:r>
              <a:rPr lang="es-UY" sz="3200" dirty="0"/>
              <a:t> </a:t>
            </a:r>
            <a:r>
              <a:rPr lang="es-UY" sz="3200" dirty="0" err="1"/>
              <a:t>construct</a:t>
            </a:r>
            <a:r>
              <a:rPr lang="es-UY" sz="3200" dirty="0"/>
              <a:t> a </a:t>
            </a:r>
            <a:r>
              <a:rPr lang="es-UY" sz="3200" b="1" u="sng" dirty="0" err="1"/>
              <a:t>Heat</a:t>
            </a:r>
            <a:r>
              <a:rPr lang="es-UY" sz="3200" b="1" u="sng" dirty="0"/>
              <a:t> </a:t>
            </a:r>
            <a:r>
              <a:rPr lang="es-UY" sz="3200" b="1" u="sng" dirty="0" err="1"/>
              <a:t>Map</a:t>
            </a:r>
            <a:r>
              <a:rPr lang="es-UY" sz="3200" dirty="0"/>
              <a:t>.</a:t>
            </a:r>
          </a:p>
          <a:p>
            <a:pPr marL="0" indent="0">
              <a:buNone/>
            </a:pPr>
            <a:r>
              <a:rPr lang="es-UY" sz="3200" dirty="0" err="1"/>
              <a:t>By</a:t>
            </a:r>
            <a:r>
              <a:rPr lang="es-UY" sz="3200" dirty="0"/>
              <a:t> </a:t>
            </a:r>
            <a:r>
              <a:rPr lang="es-UY" sz="3200" dirty="0" err="1"/>
              <a:t>doing</a:t>
            </a:r>
            <a:r>
              <a:rPr lang="es-UY" sz="3200" dirty="0"/>
              <a:t> so, </a:t>
            </a:r>
            <a:r>
              <a:rPr lang="es-UY" sz="3200" dirty="0" err="1"/>
              <a:t>instead</a:t>
            </a:r>
            <a:r>
              <a:rPr lang="es-UY" sz="3200" dirty="0"/>
              <a:t> </a:t>
            </a:r>
            <a:r>
              <a:rPr lang="es-UY" sz="3200" dirty="0" err="1"/>
              <a:t>of</a:t>
            </a:r>
            <a:r>
              <a:rPr lang="es-UY" sz="3200" dirty="0"/>
              <a:t> </a:t>
            </a:r>
            <a:r>
              <a:rPr lang="es-UY" sz="3200" dirty="0" err="1"/>
              <a:t>coming</a:t>
            </a:r>
            <a:r>
              <a:rPr lang="es-UY" sz="3200" dirty="0"/>
              <a:t> up </a:t>
            </a:r>
            <a:r>
              <a:rPr lang="es-UY" sz="3200" dirty="0" err="1"/>
              <a:t>with</a:t>
            </a:r>
            <a:r>
              <a:rPr lang="es-UY" sz="3200" dirty="0"/>
              <a:t> </a:t>
            </a:r>
            <a:r>
              <a:rPr lang="es-UY" sz="3200" dirty="0" err="1"/>
              <a:t>one</a:t>
            </a:r>
            <a:r>
              <a:rPr lang="es-UY" sz="3200" dirty="0"/>
              <a:t> </a:t>
            </a:r>
            <a:r>
              <a:rPr lang="es-UY" sz="3200" dirty="0" err="1"/>
              <a:t>unique</a:t>
            </a:r>
            <a:r>
              <a:rPr lang="es-UY" sz="3200" dirty="0"/>
              <a:t> spot, and </a:t>
            </a:r>
            <a:r>
              <a:rPr lang="es-UY" sz="3200" dirty="0" err="1"/>
              <a:t>then</a:t>
            </a:r>
            <a:r>
              <a:rPr lang="es-UY" sz="3200" dirty="0"/>
              <a:t> </a:t>
            </a:r>
            <a:r>
              <a:rPr lang="es-UY" sz="3200" dirty="0" err="1"/>
              <a:t>another</a:t>
            </a:r>
            <a:r>
              <a:rPr lang="es-UY" sz="3200" dirty="0"/>
              <a:t>, </a:t>
            </a:r>
            <a:r>
              <a:rPr lang="es-UY" sz="3200" dirty="0" err="1"/>
              <a:t>until</a:t>
            </a:r>
            <a:r>
              <a:rPr lang="es-UY" sz="3200" dirty="0"/>
              <a:t> </a:t>
            </a:r>
            <a:r>
              <a:rPr lang="es-UY" sz="3200" dirty="0" err="1"/>
              <a:t>we</a:t>
            </a:r>
            <a:r>
              <a:rPr lang="es-UY" sz="3200" dirty="0"/>
              <a:t> </a:t>
            </a:r>
            <a:r>
              <a:rPr lang="es-UY" sz="3200" dirty="0" err="1"/>
              <a:t>maybe</a:t>
            </a:r>
            <a:r>
              <a:rPr lang="es-UY" sz="3200" dirty="0"/>
              <a:t> </a:t>
            </a:r>
            <a:r>
              <a:rPr lang="es-UY" sz="3200" dirty="0" err="1"/>
              <a:t>get</a:t>
            </a:r>
            <a:r>
              <a:rPr lang="es-UY" sz="3200" dirty="0"/>
              <a:t> </a:t>
            </a:r>
            <a:r>
              <a:rPr lang="es-UY" sz="3200" dirty="0" err="1"/>
              <a:t>one</a:t>
            </a:r>
            <a:r>
              <a:rPr lang="es-UY" sz="3200" dirty="0"/>
              <a:t> </a:t>
            </a:r>
            <a:r>
              <a:rPr lang="es-UY" sz="3200" dirty="0" err="1"/>
              <a:t>that</a:t>
            </a:r>
            <a:r>
              <a:rPr lang="es-UY" sz="3200" dirty="0"/>
              <a:t> </a:t>
            </a:r>
            <a:r>
              <a:rPr lang="es-UY" sz="3200" dirty="0" err="1"/>
              <a:t>actually</a:t>
            </a:r>
            <a:r>
              <a:rPr lang="es-UY" sz="3200" dirty="0"/>
              <a:t> Works, </a:t>
            </a:r>
            <a:r>
              <a:rPr lang="es-UY" sz="3200" dirty="0" err="1"/>
              <a:t>we</a:t>
            </a:r>
            <a:r>
              <a:rPr lang="es-UY" sz="3200" dirty="0"/>
              <a:t> </a:t>
            </a:r>
            <a:r>
              <a:rPr lang="es-UY" sz="3200" dirty="0" err="1"/>
              <a:t>created</a:t>
            </a:r>
            <a:r>
              <a:rPr lang="es-UY" sz="3200" dirty="0"/>
              <a:t> a ‘</a:t>
            </a:r>
            <a:r>
              <a:rPr lang="es-UY" sz="3200" dirty="0" err="1"/>
              <a:t>hot</a:t>
            </a:r>
            <a:r>
              <a:rPr lang="es-UY" sz="3200" dirty="0"/>
              <a:t>’ </a:t>
            </a:r>
            <a:r>
              <a:rPr lang="es-UY" sz="3200" dirty="0" err="1"/>
              <a:t>area</a:t>
            </a:r>
            <a:r>
              <a:rPr lang="es-UY" sz="3200" dirty="0"/>
              <a:t> </a:t>
            </a:r>
            <a:r>
              <a:rPr lang="es-UY" sz="3200" dirty="0" err="1"/>
              <a:t>where</a:t>
            </a:r>
            <a:r>
              <a:rPr lang="es-UY" sz="3200" dirty="0"/>
              <a:t> </a:t>
            </a:r>
            <a:r>
              <a:rPr lang="es-UY" sz="3200" dirty="0" err="1"/>
              <a:t>most</a:t>
            </a:r>
            <a:r>
              <a:rPr lang="es-UY" sz="3200" dirty="0"/>
              <a:t> </a:t>
            </a:r>
            <a:r>
              <a:rPr lang="es-UY" sz="3200" dirty="0" err="1"/>
              <a:t>of</a:t>
            </a:r>
            <a:r>
              <a:rPr lang="es-UY" sz="3200" dirty="0"/>
              <a:t> </a:t>
            </a:r>
            <a:r>
              <a:rPr lang="es-UY" sz="3200" dirty="0" err="1"/>
              <a:t>the</a:t>
            </a:r>
            <a:r>
              <a:rPr lang="es-UY" sz="3200" dirty="0"/>
              <a:t> </a:t>
            </a:r>
            <a:r>
              <a:rPr lang="es-UY" sz="3200" dirty="0" err="1"/>
              <a:t>gyms</a:t>
            </a:r>
            <a:r>
              <a:rPr lang="es-UY" sz="3200" dirty="0"/>
              <a:t> are, and </a:t>
            </a:r>
            <a:r>
              <a:rPr lang="es-UY" sz="3200" dirty="0" err="1"/>
              <a:t>area</a:t>
            </a:r>
            <a:r>
              <a:rPr lang="es-UY" sz="3200" dirty="0"/>
              <a:t> in </a:t>
            </a:r>
            <a:r>
              <a:rPr lang="es-UY" sz="3200" dirty="0" err="1"/>
              <a:t>which</a:t>
            </a:r>
            <a:r>
              <a:rPr lang="es-UY" sz="3200" dirty="0"/>
              <a:t> new </a:t>
            </a:r>
            <a:r>
              <a:rPr lang="es-UY" sz="3200" dirty="0" err="1"/>
              <a:t>gyms</a:t>
            </a:r>
            <a:r>
              <a:rPr lang="es-UY" sz="3200" dirty="0"/>
              <a:t> are more </a:t>
            </a:r>
            <a:r>
              <a:rPr lang="es-UY" sz="3200" dirty="0" err="1"/>
              <a:t>likely</a:t>
            </a:r>
            <a:r>
              <a:rPr lang="es-UY" sz="3200" dirty="0"/>
              <a:t> </a:t>
            </a:r>
            <a:r>
              <a:rPr lang="es-UY" sz="3200" dirty="0" err="1"/>
              <a:t>to</a:t>
            </a:r>
            <a:r>
              <a:rPr lang="es-UY" sz="3200" dirty="0"/>
              <a:t> </a:t>
            </a:r>
            <a:r>
              <a:rPr lang="es-UY" sz="3200" dirty="0" err="1"/>
              <a:t>flourish</a:t>
            </a:r>
            <a:r>
              <a:rPr lang="es-UY" sz="3200" dirty="0"/>
              <a:t>.</a:t>
            </a:r>
          </a:p>
          <a:p>
            <a:pPr marL="0" indent="0" algn="r">
              <a:buNone/>
            </a:pPr>
            <a:r>
              <a:rPr lang="es-UY" sz="3200" dirty="0"/>
              <a:t>And </a:t>
            </a:r>
            <a:r>
              <a:rPr lang="es-UY" sz="3200" dirty="0" err="1"/>
              <a:t>it</a:t>
            </a:r>
            <a:r>
              <a:rPr lang="es-UY" sz="3200" dirty="0"/>
              <a:t> </a:t>
            </a:r>
            <a:r>
              <a:rPr lang="es-UY" sz="3200" dirty="0" err="1"/>
              <a:t>went</a:t>
            </a:r>
            <a:r>
              <a:rPr lang="es-UY" sz="3200" dirty="0"/>
              <a:t> </a:t>
            </a:r>
            <a:r>
              <a:rPr lang="es-UY" sz="3200" dirty="0" err="1"/>
              <a:t>like</a:t>
            </a:r>
            <a:r>
              <a:rPr lang="es-UY" sz="3200" dirty="0"/>
              <a:t> </a:t>
            </a:r>
            <a:r>
              <a:rPr lang="es-UY" sz="3200" dirty="0" err="1"/>
              <a:t>this</a:t>
            </a:r>
            <a:r>
              <a:rPr lang="es-UY" sz="3200" dirty="0"/>
              <a:t>:</a:t>
            </a:r>
            <a:endParaRPr lang="en-US" sz="3200" dirty="0"/>
          </a:p>
        </p:txBody>
      </p:sp>
    </p:spTree>
    <p:extLst>
      <p:ext uri="{BB962C8B-B14F-4D97-AF65-F5344CB8AC3E}">
        <p14:creationId xmlns:p14="http://schemas.microsoft.com/office/powerpoint/2010/main" val="4118700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A56B-A213-4998-8351-D0DE6475F557}"/>
              </a:ext>
            </a:extLst>
          </p:cNvPr>
          <p:cNvSpPr>
            <a:spLocks noGrp="1"/>
          </p:cNvSpPr>
          <p:nvPr>
            <p:ph type="title"/>
          </p:nvPr>
        </p:nvSpPr>
        <p:spPr>
          <a:xfrm>
            <a:off x="2390775" y="477837"/>
            <a:ext cx="8610600" cy="1293028"/>
          </a:xfrm>
        </p:spPr>
        <p:txBody>
          <a:bodyPr>
            <a:normAutofit fontScale="90000"/>
          </a:bodyPr>
          <a:lstStyle/>
          <a:p>
            <a:r>
              <a:rPr lang="es-UY" sz="6000" b="1" dirty="0" err="1"/>
              <a:t>Pretty</a:t>
            </a:r>
            <a:r>
              <a:rPr lang="es-UY" sz="6000" b="1" dirty="0"/>
              <a:t> </a:t>
            </a:r>
            <a:r>
              <a:rPr lang="es-UY" sz="6000" b="1" dirty="0" err="1"/>
              <a:t>hot</a:t>
            </a:r>
            <a:r>
              <a:rPr lang="es-UY" sz="6000" b="1" dirty="0"/>
              <a:t>, </a:t>
            </a:r>
            <a:br>
              <a:rPr lang="es-UY" sz="6000" b="1" dirty="0"/>
            </a:br>
            <a:r>
              <a:rPr lang="es-UY" sz="6000" b="1" dirty="0" err="1"/>
              <a:t>right</a:t>
            </a:r>
            <a:r>
              <a:rPr lang="es-UY" sz="6000" b="1" dirty="0"/>
              <a:t>?</a:t>
            </a:r>
            <a:endParaRPr lang="en-US" sz="6000" b="1" dirty="0"/>
          </a:p>
        </p:txBody>
      </p:sp>
      <p:sp>
        <p:nvSpPr>
          <p:cNvPr id="6" name="Content Placeholder 5">
            <a:extLst>
              <a:ext uri="{FF2B5EF4-FFF2-40B4-BE49-F238E27FC236}">
                <a16:creationId xmlns:a16="http://schemas.microsoft.com/office/drawing/2014/main" id="{4C52D093-E58F-415D-9413-371E19386DA5}"/>
              </a:ext>
            </a:extLst>
          </p:cNvPr>
          <p:cNvSpPr>
            <a:spLocks noGrp="1"/>
          </p:cNvSpPr>
          <p:nvPr>
            <p:ph idx="1"/>
          </p:nvPr>
        </p:nvSpPr>
        <p:spPr>
          <a:xfrm>
            <a:off x="6272211" y="2042160"/>
            <a:ext cx="4548189" cy="4024125"/>
          </a:xfrm>
        </p:spPr>
        <p:txBody>
          <a:bodyPr>
            <a:normAutofit/>
          </a:bodyPr>
          <a:lstStyle/>
          <a:p>
            <a:pPr marL="0" indent="0">
              <a:buNone/>
            </a:pPr>
            <a:r>
              <a:rPr lang="es-UY" sz="3600" dirty="0" err="1"/>
              <a:t>Most</a:t>
            </a:r>
            <a:r>
              <a:rPr lang="es-UY" sz="3600" dirty="0"/>
              <a:t> </a:t>
            </a:r>
            <a:r>
              <a:rPr lang="es-UY" sz="3600" dirty="0" err="1"/>
              <a:t>of</a:t>
            </a:r>
            <a:r>
              <a:rPr lang="es-UY" sz="3600" dirty="0"/>
              <a:t> </a:t>
            </a:r>
            <a:r>
              <a:rPr lang="es-UY" sz="3600" dirty="0" err="1"/>
              <a:t>the</a:t>
            </a:r>
            <a:r>
              <a:rPr lang="es-UY" sz="3600" dirty="0"/>
              <a:t> </a:t>
            </a:r>
            <a:r>
              <a:rPr lang="es-UY" sz="3600" dirty="0" err="1"/>
              <a:t>map</a:t>
            </a:r>
            <a:r>
              <a:rPr lang="es-UY" sz="3600" dirty="0"/>
              <a:t> looks </a:t>
            </a:r>
            <a:r>
              <a:rPr lang="es-UY" sz="3600" dirty="0" err="1"/>
              <a:t>pretty</a:t>
            </a:r>
            <a:r>
              <a:rPr lang="es-UY" sz="3600" dirty="0"/>
              <a:t> </a:t>
            </a:r>
            <a:r>
              <a:rPr lang="es-UY" sz="3600" dirty="0" err="1"/>
              <a:t>hostile</a:t>
            </a:r>
            <a:r>
              <a:rPr lang="es-UY" sz="3600" dirty="0"/>
              <a:t> </a:t>
            </a:r>
            <a:r>
              <a:rPr lang="es-UY" sz="3600" dirty="0" err="1"/>
              <a:t>towards</a:t>
            </a:r>
            <a:r>
              <a:rPr lang="es-UY" sz="3600" dirty="0"/>
              <a:t> new </a:t>
            </a:r>
            <a:r>
              <a:rPr lang="es-UY" sz="3600" dirty="0" err="1"/>
              <a:t>gyms</a:t>
            </a:r>
            <a:r>
              <a:rPr lang="es-UY" sz="3600" dirty="0"/>
              <a:t>.</a:t>
            </a:r>
          </a:p>
          <a:p>
            <a:pPr marL="0" indent="0">
              <a:buNone/>
            </a:pPr>
            <a:r>
              <a:rPr lang="es-UY" sz="3600" dirty="0" err="1"/>
              <a:t>However</a:t>
            </a:r>
            <a:r>
              <a:rPr lang="es-UY" sz="3600" dirty="0"/>
              <a:t>, 3 </a:t>
            </a:r>
            <a:r>
              <a:rPr lang="es-UY" sz="3600" dirty="0" err="1"/>
              <a:t>potential</a:t>
            </a:r>
            <a:r>
              <a:rPr lang="es-UY" sz="3600" dirty="0"/>
              <a:t> </a:t>
            </a:r>
            <a:r>
              <a:rPr lang="es-UY" sz="3600" dirty="0" err="1"/>
              <a:t>locations</a:t>
            </a:r>
            <a:r>
              <a:rPr lang="es-UY" sz="3600" dirty="0"/>
              <a:t> </a:t>
            </a:r>
            <a:r>
              <a:rPr lang="es-UY" sz="3600" dirty="0" err="1"/>
              <a:t>were</a:t>
            </a:r>
            <a:r>
              <a:rPr lang="es-UY" sz="3600" dirty="0"/>
              <a:t> </a:t>
            </a:r>
            <a:r>
              <a:rPr lang="es-UY" sz="3600" dirty="0" err="1"/>
              <a:t>identified</a:t>
            </a:r>
            <a:endParaRPr lang="en-US" sz="3600" dirty="0"/>
          </a:p>
        </p:txBody>
      </p:sp>
      <p:pic>
        <p:nvPicPr>
          <p:cNvPr id="7" name="Picture 6">
            <a:extLst>
              <a:ext uri="{FF2B5EF4-FFF2-40B4-BE49-F238E27FC236}">
                <a16:creationId xmlns:a16="http://schemas.microsoft.com/office/drawing/2014/main" id="{7CBC7242-C0A3-41FE-9297-7E3D14990705}"/>
              </a:ext>
            </a:extLst>
          </p:cNvPr>
          <p:cNvPicPr>
            <a:picLocks noChangeAspect="1"/>
          </p:cNvPicPr>
          <p:nvPr/>
        </p:nvPicPr>
        <p:blipFill rotWithShape="1">
          <a:blip r:embed="rId2"/>
          <a:srcRect t="1921"/>
          <a:stretch/>
        </p:blipFill>
        <p:spPr>
          <a:xfrm>
            <a:off x="604837" y="477837"/>
            <a:ext cx="4710113" cy="5695950"/>
          </a:xfrm>
          <a:prstGeom prst="rect">
            <a:avLst/>
          </a:prstGeom>
        </p:spPr>
      </p:pic>
    </p:spTree>
    <p:extLst>
      <p:ext uri="{BB962C8B-B14F-4D97-AF65-F5344CB8AC3E}">
        <p14:creationId xmlns:p14="http://schemas.microsoft.com/office/powerpoint/2010/main" val="407570202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52</TotalTime>
  <Words>1133</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Vapor Trail</vt:lpstr>
      <vt:lpstr>Opening a new gym in Aventura, Florida</vt:lpstr>
      <vt:lpstr>Situation:</vt:lpstr>
      <vt:lpstr>Our Approach:</vt:lpstr>
      <vt:lpstr>What we started with</vt:lpstr>
      <vt:lpstr>But, we do clean up well…</vt:lpstr>
      <vt:lpstr>Let’s map it</vt:lpstr>
      <vt:lpstr>The Approach; the shift</vt:lpstr>
      <vt:lpstr>The solution: Burn them all      a heat map  </vt:lpstr>
      <vt:lpstr>Pretty hot,  right?</vt:lpstr>
      <vt:lpstr>3 different areas, plenty of opportunity</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a new gym in Aventura, Florida</dc:title>
  <dc:creator>Anon</dc:creator>
  <cp:lastModifiedBy>Anon</cp:lastModifiedBy>
  <cp:revision>12</cp:revision>
  <dcterms:created xsi:type="dcterms:W3CDTF">2020-05-26T09:53:35Z</dcterms:created>
  <dcterms:modified xsi:type="dcterms:W3CDTF">2020-05-26T10:52:22Z</dcterms:modified>
</cp:coreProperties>
</file>