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7_D7491F8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1F_B1395895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8" r:id="rId6"/>
    <p:sldId id="259" r:id="rId7"/>
    <p:sldId id="276" r:id="rId8"/>
    <p:sldId id="269" r:id="rId9"/>
    <p:sldId id="279" r:id="rId10"/>
    <p:sldId id="277" r:id="rId11"/>
    <p:sldId id="283" r:id="rId12"/>
    <p:sldId id="288" r:id="rId13"/>
    <p:sldId id="285" r:id="rId14"/>
    <p:sldId id="289" r:id="rId15"/>
    <p:sldId id="287" r:id="rId16"/>
    <p:sldId id="292" r:id="rId17"/>
    <p:sldId id="293" r:id="rId18"/>
    <p:sldId id="295" r:id="rId19"/>
    <p:sldId id="296" r:id="rId20"/>
    <p:sldId id="311" r:id="rId21"/>
    <p:sldId id="312" r:id="rId22"/>
    <p:sldId id="304" r:id="rId23"/>
    <p:sldId id="305" r:id="rId24"/>
    <p:sldId id="301" r:id="rId25"/>
    <p:sldId id="262" r:id="rId26"/>
    <p:sldId id="307" r:id="rId27"/>
    <p:sldId id="308" r:id="rId28"/>
    <p:sldId id="309" r:id="rId29"/>
    <p:sldId id="267" r:id="rId30"/>
    <p:sldId id="298" r:id="rId31"/>
    <p:sldId id="280" r:id="rId32"/>
    <p:sldId id="278" r:id="rId33"/>
    <p:sldId id="281" r:id="rId34"/>
    <p:sldId id="310" r:id="rId35"/>
    <p:sldId id="272" r:id="rId36"/>
    <p:sldId id="284" r:id="rId37"/>
    <p:sldId id="294" r:id="rId38"/>
    <p:sldId id="297" r:id="rId39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F3C02D-B4F1-70C8-F3A5-85756D7E4E6B}" name="Jendrik Jürgens" initials="JJ" userId="S::juj33413@hs-regensburg.de::20716829-601e-4a63-9ba5-dc746d7c5b58" providerId="AD"/>
  <p188:author id="{BCCDE151-1484-1983-FBC2-2F2E623CDED1}" name="Michael Specht" initials="MS" userId="S::spm37958@hs-regensburg.de::3168bae1-4636-442e-b3af-de4cdadffb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8EBDE-745F-E308-3B61-DAE1FBCE68BE}" v="2155" dt="2025-06-25T11:28:50.192"/>
    <p1510:client id="{1CBB5840-89FC-4013-B347-7989320C82EB}" v="2" dt="2025-06-24T12:09:36.554"/>
    <p1510:client id="{256E7E58-ED22-496C-9CBD-4E71F713DBC5}" v="134" dt="2025-06-26T07:15:15.247"/>
    <p1510:client id="{29D257D6-12CE-9621-022E-A4AE1B942010}" v="1082" dt="2025-06-25T21:53:04.802"/>
    <p1510:client id="{3200162B-0877-1252-F974-A3FE95F5F49A}" v="1030" dt="2025-06-24T20:48:52.292"/>
    <p1510:client id="{6B12EF91-7E68-7FCC-CFC5-7A31393CD2F4}" v="86" dt="2025-06-26T09:17:00.911"/>
    <p1510:client id="{70144549-38F7-2295-EE6B-48E93AE723B5}" v="44" dt="2025-06-26T07:35:28.992"/>
    <p1510:client id="{8F3B20E4-7232-3D62-D886-5C16C8E442CD}" v="155" dt="2025-06-26T07:37:26.877"/>
    <p1510:client id="{9686AD44-1918-9846-5870-984E7C086AE6}" v="87" dt="2025-06-25T12:27:43.574"/>
    <p1510:client id="{CB8FB972-AE24-BE24-4365-B52C3C93E41E}" v="2" dt="2025-06-24T17:54:1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  <p:guide orient="horz" pos="1620"/>
        <p:guide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omments/modernComment_117_D7491F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25D40-5818-414D-B5E3-1B578188AF2E}" authorId="{BCCDE151-1484-1983-FBC2-2F2E623CDED1}" created="2025-06-20T10:42:26.168">
    <pc:sldMkLst xmlns:pc="http://schemas.microsoft.com/office/powerpoint/2013/main/command">
      <pc:docMk/>
      <pc:sldMk cId="3611893632" sldId="279"/>
    </pc:sldMkLst>
    <p188:replyLst>
      <p188:reply id="{EE0AD30E-A2CE-410F-A2FE-EA45FC492CC2}" authorId="{B1F3C02D-B4F1-70C8-F3A5-85756D7E4E6B}" created="2025-06-21T14:34:14.865">
        <p188:txBody>
          <a:bodyPr/>
          <a:lstStyle/>
          <a:p>
            <a:r>
              <a:rPr lang="en-US"/>
              <a:t>[@Michael Specht] DRY wegen vermeidung code verdoppelung und SoC (separation of concerns) weil Timer nur dafür da ist und mehr nicht macht? </a:t>
            </a:r>
          </a:p>
        </p188:txBody>
      </p188:reply>
      <p188:reply id="{8CDEB2A8-2E2B-4193-87C3-37D74EE11B13}" authorId="{BCCDE151-1484-1983-FBC2-2F2E623CDED1}" created="2025-06-21T19:00:23.128">
        <p188:txBody>
          <a:bodyPr/>
          <a:lstStyle/>
          <a:p>
            <a:r>
              <a:rPr lang="en-US"/>
              <a:t>bravo</a:t>
            </a:r>
          </a:p>
        </p188:txBody>
      </p188:reply>
    </p188:replyLst>
    <p188:txBody>
      <a:bodyPr/>
      <a:lstStyle/>
      <a:p>
        <a:r>
          <a:rPr lang="en-US"/>
          <a:t>Programmierprinzip, -paradigma, what else?</a:t>
        </a:r>
      </a:p>
    </p188:txBody>
  </p188:cm>
</p188:cmLst>
</file>

<file path=ppt/comments/modernComment_11F_B13958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0F6DAE-92FC-4797-9127-EC939C72D1E2}" authorId="{BCCDE151-1484-1983-FBC2-2F2E623CDED1}" created="2025-06-20T10:36:13.389">
    <pc:sldMkLst xmlns:pc="http://schemas.microsoft.com/office/powerpoint/2013/main/command">
      <pc:docMk/>
      <pc:sldMk cId="2973325461" sldId="287"/>
    </pc:sldMkLst>
    <p188:txBody>
      <a:bodyPr/>
      <a:lstStyle/>
      <a:p>
        <a:r>
          <a:rPr lang="en-US"/>
          <a:t>haben schon recht viel aber würd halt geil aussehen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6-26T07:37:26.877" authorId="{B1F3C02D-B4F1-70C8-F3A5-85756D7E4E6B}"/>
          </p223:rxn>
        </p223:reaction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64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97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Anmerkungen</a:t>
            </a:r>
            <a:r>
              <a:rPr lang="en-GB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/>
              <a:t>Der </a:t>
            </a:r>
            <a:r>
              <a:rPr lang="en-GB" err="1"/>
              <a:t>Resychronisationspunkt</a:t>
            </a:r>
            <a:r>
              <a:rPr lang="en-GB"/>
              <a:t> </a:t>
            </a:r>
            <a:r>
              <a:rPr lang="en-GB" err="1"/>
              <a:t>bedeutet</a:t>
            </a:r>
            <a:r>
              <a:rPr lang="en-GB"/>
              <a:t>, </a:t>
            </a:r>
            <a:r>
              <a:rPr lang="en-GB" err="1"/>
              <a:t>dass</a:t>
            </a:r>
            <a:r>
              <a:rPr lang="en-GB"/>
              <a:t> der ASCII Decoder </a:t>
            </a:r>
            <a:r>
              <a:rPr lang="en-GB" err="1"/>
              <a:t>dann</a:t>
            </a:r>
            <a:r>
              <a:rPr lang="en-GB"/>
              <a:t> </a:t>
            </a:r>
            <a:r>
              <a:rPr lang="en-GB" err="1"/>
              <a:t>wieder</a:t>
            </a:r>
            <a:r>
              <a:rPr lang="en-GB"/>
              <a:t> in den </a:t>
            </a:r>
            <a:r>
              <a:rPr lang="en-GB" err="1"/>
              <a:t>validen</a:t>
            </a:r>
            <a:r>
              <a:rPr lang="en-GB"/>
              <a:t> </a:t>
            </a:r>
            <a:r>
              <a:rPr lang="en-GB" err="1"/>
              <a:t>Zustand</a:t>
            </a:r>
            <a:r>
              <a:rPr lang="en-GB"/>
              <a:t> </a:t>
            </a:r>
            <a:r>
              <a:rPr lang="en-GB" err="1"/>
              <a:t>zurückspringt</a:t>
            </a:r>
            <a:r>
              <a:rPr lang="en-GB"/>
              <a:t>, so </a:t>
            </a:r>
            <a:r>
              <a:rPr lang="en-GB" err="1"/>
              <a:t>als</a:t>
            </a:r>
            <a:r>
              <a:rPr lang="en-GB"/>
              <a:t> </a:t>
            </a:r>
            <a:r>
              <a:rPr lang="en-GB" err="1"/>
              <a:t>hätte</a:t>
            </a:r>
            <a:r>
              <a:rPr lang="en-GB"/>
              <a:t> er </a:t>
            </a:r>
            <a:r>
              <a:rPr lang="en-GB" err="1"/>
              <a:t>gerade</a:t>
            </a:r>
            <a:r>
              <a:rPr lang="en-GB"/>
              <a:t> das </a:t>
            </a:r>
            <a:r>
              <a:rPr lang="en-GB" err="1"/>
              <a:t>erste</a:t>
            </a:r>
            <a:r>
              <a:rPr lang="en-GB"/>
              <a:t> R </a:t>
            </a:r>
            <a:r>
              <a:rPr lang="en-GB" err="1"/>
              <a:t>empfangen</a:t>
            </a:r>
            <a:r>
              <a:rPr lang="en-GB"/>
              <a:t> -&gt; </a:t>
            </a:r>
            <a:r>
              <a:rPr lang="en-GB" err="1"/>
              <a:t>siehe</a:t>
            </a:r>
            <a:r>
              <a:rPr lang="en-GB"/>
              <a:t> </a:t>
            </a:r>
            <a:r>
              <a:rPr lang="en-GB" err="1"/>
              <a:t>Statechart</a:t>
            </a:r>
            <a:r>
              <a:rPr lang="en-GB"/>
              <a:t> auf </a:t>
            </a:r>
            <a:r>
              <a:rPr lang="en-GB" err="1"/>
              <a:t>nächster</a:t>
            </a:r>
            <a:r>
              <a:rPr lang="en-GB"/>
              <a:t> Folie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/>
              <a:t>Der </a:t>
            </a:r>
            <a:r>
              <a:rPr lang="en-GB" err="1"/>
              <a:t>Controltimer</a:t>
            </a:r>
            <a:r>
              <a:rPr lang="en-GB"/>
              <a:t> </a:t>
            </a:r>
            <a:r>
              <a:rPr lang="en-GB" err="1"/>
              <a:t>sendet</a:t>
            </a:r>
            <a:r>
              <a:rPr lang="en-GB"/>
              <a:t> </a:t>
            </a:r>
            <a:r>
              <a:rPr lang="en-GB" err="1"/>
              <a:t>einen</a:t>
            </a:r>
            <a:r>
              <a:rPr lang="en-GB"/>
              <a:t> 1-Clock Puls um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zeigen</a:t>
            </a:r>
            <a:r>
              <a:rPr lang="en-GB"/>
              <a:t> </a:t>
            </a:r>
            <a:r>
              <a:rPr lang="en-GB" err="1"/>
              <a:t>dass</a:t>
            </a:r>
            <a:r>
              <a:rPr lang="en-GB"/>
              <a:t> die </a:t>
            </a:r>
            <a:r>
              <a:rPr lang="en-GB" err="1"/>
              <a:t>Beareitungszeit</a:t>
            </a:r>
            <a:r>
              <a:rPr lang="en-GB"/>
              <a:t> </a:t>
            </a:r>
            <a:r>
              <a:rPr lang="en-GB" err="1"/>
              <a:t>verstrichen</a:t>
            </a:r>
            <a:r>
              <a:rPr lang="en-GB"/>
              <a:t> </a:t>
            </a:r>
            <a:r>
              <a:rPr lang="en-GB" err="1"/>
              <a:t>ist</a:t>
            </a:r>
            <a:r>
              <a:rPr lang="en-GB"/>
              <a:t>. Dann </a:t>
            </a:r>
            <a:r>
              <a:rPr lang="en-GB" err="1"/>
              <a:t>meldet</a:t>
            </a:r>
            <a:r>
              <a:rPr lang="en-GB"/>
              <a:t> der ASCII Decoder </a:t>
            </a:r>
            <a:r>
              <a:rPr lang="en-GB" err="1"/>
              <a:t>einen</a:t>
            </a:r>
            <a:r>
              <a:rPr lang="en-GB"/>
              <a:t> Timeout-Error</a:t>
            </a:r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2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2409-A3B1-AE9A-748C-BC6C10D4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BFBE4-8667-6556-6328-63D674141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E73F6-22D4-85B5-4B43-3D298781C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320" indent="-147320">
              <a:spcBef>
                <a:spcPct val="20000"/>
              </a:spcBef>
              <a:buFont typeface="Arial,Sans-Serif"/>
              <a:buChar char="•"/>
            </a:pPr>
            <a:r>
              <a:rPr lang="en-US">
                <a:ea typeface="Calibri"/>
                <a:cs typeface="Calibri"/>
              </a:rPr>
              <a:t>Moore FSM: </a:t>
            </a:r>
            <a:endParaRPr lang="en-US"/>
          </a:p>
          <a:p>
            <a:pPr marL="274955" lvl="1" indent="-126365">
              <a:spcBef>
                <a:spcPct val="20000"/>
              </a:spcBef>
              <a:buFont typeface="Courier New,monospace"/>
              <a:buChar char="o"/>
            </a:pPr>
            <a:r>
              <a:rPr lang="de-DE"/>
              <a:t>Taktflanken gesteuerter Prozess mit synchronem </a:t>
            </a:r>
            <a:r>
              <a:rPr lang="de-DE" err="1"/>
              <a:t>Reset</a:t>
            </a:r>
            <a:r>
              <a:rPr lang="de-DE"/>
              <a:t>: </a:t>
            </a:r>
            <a:r>
              <a:rPr lang="de-DE" err="1"/>
              <a:t>updated</a:t>
            </a:r>
            <a:r>
              <a:rPr lang="de-DE"/>
              <a:t> </a:t>
            </a:r>
            <a:r>
              <a:rPr lang="de-DE" err="1"/>
              <a:t>state</a:t>
            </a:r>
            <a:r>
              <a:rPr lang="de-DE"/>
              <a:t>, </a:t>
            </a:r>
            <a:r>
              <a:rPr lang="de-DE" err="1"/>
              <a:t>counter</a:t>
            </a:r>
            <a:r>
              <a:rPr lang="de-DE"/>
              <a:t>, </a:t>
            </a:r>
            <a:r>
              <a:rPr lang="de-DE" err="1"/>
              <a:t>output</a:t>
            </a:r>
            <a:r>
              <a:rPr lang="de-DE"/>
              <a:t>, </a:t>
            </a:r>
            <a:r>
              <a:rPr lang="de-DE" err="1"/>
              <a:t>delay_time</a:t>
            </a:r>
            <a:endParaRPr lang="de-DE" err="1">
              <a:ea typeface="Calibri"/>
              <a:cs typeface="Calibri"/>
            </a:endParaRPr>
          </a:p>
          <a:p>
            <a:pPr marL="274955" lvl="1" indent="-126365">
              <a:spcBef>
                <a:spcPct val="20000"/>
              </a:spcBef>
              <a:buFont typeface="Courier New,monospace"/>
              <a:buChar char="o"/>
            </a:pPr>
            <a:r>
              <a:rPr lang="de-DE"/>
              <a:t>Kombinatorischer Prozess – Berechnung des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states</a:t>
            </a:r>
            <a:r>
              <a:rPr lang="de-DE"/>
              <a:t> und dem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counter</a:t>
            </a:r>
            <a:r>
              <a:rPr lang="de-DE"/>
              <a:t> </a:t>
            </a:r>
            <a:r>
              <a:rPr lang="de-DE" err="1"/>
              <a:t>value</a:t>
            </a:r>
            <a:endParaRPr lang="en-US" err="1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A0E1-B812-7C63-3121-A416E8BF8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2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4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72C4F-B5BC-BD65-41DB-9A54C933C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BC7F9-3195-7384-6A81-CD26B123F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D4EB0-B0CB-2F98-BD7A-0645C22CE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Erklärung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Beispiel</a:t>
            </a:r>
            <a:r>
              <a:rPr lang="en-US">
                <a:ea typeface="Calibri"/>
                <a:cs typeface="Calibri"/>
              </a:rPr>
              <a:t> Waveform für 20ns </a:t>
            </a:r>
            <a:r>
              <a:rPr lang="en-US" err="1">
                <a:ea typeface="Calibri"/>
                <a:cs typeface="Calibri"/>
              </a:rPr>
              <a:t>warten</a:t>
            </a:r>
            <a:r>
              <a:rPr lang="en-US">
                <a:ea typeface="Calibri"/>
                <a:cs typeface="Calibri"/>
              </a:rPr>
              <a:t> --&gt; 2 Ticks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D0DF6-ED26-A763-00CB-3EBD2705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27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Wiederverwendete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Ausführungsschleife</a:t>
            </a:r>
            <a:r>
              <a:rPr lang="en-US">
                <a:ea typeface="Calibri"/>
                <a:cs typeface="Calibri"/>
              </a:rPr>
              <a:t> in der FSM </a:t>
            </a:r>
          </a:p>
          <a:p>
            <a:r>
              <a:rPr lang="en-US">
                <a:ea typeface="Calibri"/>
                <a:cs typeface="Calibri"/>
              </a:rPr>
              <a:t>Hier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 die Timing Constraints durchgesetzt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93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Warum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haben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uns</a:t>
            </a:r>
            <a:r>
              <a:rPr lang="en-US">
                <a:ea typeface="Calibri"/>
                <a:cs typeface="Calibri"/>
              </a:rPr>
              <a:t> für </a:t>
            </a:r>
            <a:r>
              <a:rPr lang="en-US" err="1">
                <a:ea typeface="Calibri"/>
                <a:cs typeface="Calibri"/>
              </a:rPr>
              <a:t>einen</a:t>
            </a:r>
            <a:r>
              <a:rPr lang="en-US">
                <a:ea typeface="Calibri"/>
                <a:cs typeface="Calibri"/>
              </a:rPr>
              <a:t> Sketch von ChatGPT </a:t>
            </a:r>
            <a:r>
              <a:rPr lang="en-US" err="1">
                <a:ea typeface="Calibri"/>
                <a:cs typeface="Calibri"/>
              </a:rPr>
              <a:t>entschieden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Wir </a:t>
            </a:r>
            <a:r>
              <a:rPr lang="en-US" err="1">
                <a:ea typeface="Calibri"/>
                <a:cs typeface="Calibri"/>
              </a:rPr>
              <a:t>waren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>
                <a:ea typeface="Calibri"/>
                <a:cs typeface="Calibri"/>
              </a:rPr>
              <a:t> dem </a:t>
            </a:r>
            <a:r>
              <a:rPr lang="en-US" err="1">
                <a:ea typeface="Calibri"/>
                <a:cs typeface="Calibri"/>
              </a:rPr>
              <a:t>Zeitpunkt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noch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nicht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tief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genug</a:t>
            </a:r>
            <a:r>
              <a:rPr lang="en-US">
                <a:ea typeface="Calibri"/>
                <a:cs typeface="Calibri"/>
              </a:rPr>
              <a:t> in der </a:t>
            </a:r>
            <a:r>
              <a:rPr lang="en-US" err="1">
                <a:ea typeface="Calibri"/>
                <a:cs typeface="Calibri"/>
              </a:rPr>
              <a:t>Materie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Keinerlei</a:t>
            </a:r>
            <a:r>
              <a:rPr lang="en-US">
                <a:ea typeface="Calibri"/>
                <a:cs typeface="Calibri"/>
              </a:rPr>
              <a:t> Wissen, </a:t>
            </a:r>
            <a:r>
              <a:rPr lang="en-US" err="1">
                <a:ea typeface="Calibri"/>
                <a:cs typeface="Calibri"/>
              </a:rPr>
              <a:t>wie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wir</a:t>
            </a:r>
            <a:r>
              <a:rPr lang="en-US">
                <a:ea typeface="Calibri"/>
                <a:cs typeface="Calibri"/>
              </a:rPr>
              <a:t> an das Problem </a:t>
            </a:r>
            <a:r>
              <a:rPr lang="en-US" err="1">
                <a:ea typeface="Calibri"/>
                <a:cs typeface="Calibri"/>
              </a:rPr>
              <a:t>rangehen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Screenshots </a:t>
            </a:r>
            <a:r>
              <a:rPr lang="en-US" err="1">
                <a:ea typeface="Calibri"/>
                <a:cs typeface="Calibri"/>
              </a:rPr>
              <a:t>zeigen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bereits</a:t>
            </a:r>
            <a:r>
              <a:rPr lang="en-US">
                <a:ea typeface="Calibri"/>
                <a:cs typeface="Calibri"/>
              </a:rPr>
              <a:t> stark </a:t>
            </a:r>
            <a:r>
              <a:rPr lang="en-US" err="1">
                <a:ea typeface="Calibri"/>
                <a:cs typeface="Calibri"/>
              </a:rPr>
              <a:t>adaptierten</a:t>
            </a:r>
            <a:r>
              <a:rPr lang="en-US">
                <a:ea typeface="Calibri"/>
                <a:cs typeface="Calibri"/>
              </a:rPr>
              <a:t> Code </a:t>
            </a:r>
            <a:r>
              <a:rPr lang="en-US" err="1">
                <a:ea typeface="Calibri"/>
                <a:cs typeface="Calibri"/>
              </a:rPr>
              <a:t>aus</a:t>
            </a:r>
            <a:r>
              <a:rPr lang="en-US">
                <a:ea typeface="Calibri"/>
                <a:cs typeface="Calibri"/>
              </a:rPr>
              <a:t>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Rechts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oben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wichtig</a:t>
            </a:r>
            <a:r>
              <a:rPr lang="en-US">
                <a:ea typeface="Calibri"/>
                <a:cs typeface="Calibri"/>
              </a:rPr>
              <a:t>, um 1. Schritt der LCD </a:t>
            </a:r>
            <a:r>
              <a:rPr lang="en-US" err="1">
                <a:ea typeface="Calibri"/>
                <a:cs typeface="Calibri"/>
              </a:rPr>
              <a:t>Initialisierung</a:t>
            </a:r>
            <a:r>
              <a:rPr lang="en-US">
                <a:ea typeface="Calibri"/>
                <a:cs typeface="Calibri"/>
              </a:rPr>
              <a:t> richtig zu machen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Links </a:t>
            </a:r>
            <a:r>
              <a:rPr lang="en-US" err="1">
                <a:ea typeface="Calibri"/>
                <a:cs typeface="Calibri"/>
              </a:rPr>
              <a:t>oben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wurde</a:t>
            </a:r>
            <a:r>
              <a:rPr lang="en-US">
                <a:ea typeface="Calibri"/>
                <a:cs typeface="Calibri"/>
              </a:rPr>
              <a:t> die </a:t>
            </a:r>
            <a:r>
              <a:rPr lang="en-US" err="1">
                <a:ea typeface="Calibri"/>
                <a:cs typeface="Calibri"/>
              </a:rPr>
              <a:t>Tabelle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</a:t>
            </a:r>
            <a:r>
              <a:rPr lang="en-US">
                <a:ea typeface="Calibri"/>
                <a:cs typeface="Calibri"/>
              </a:rPr>
              <a:t> den </a:t>
            </a:r>
            <a:r>
              <a:rPr lang="en-US" err="1">
                <a:ea typeface="Calibri"/>
                <a:cs typeface="Calibri"/>
              </a:rPr>
              <a:t>längsten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Zeiten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gewählt</a:t>
            </a:r>
            <a:r>
              <a:rPr lang="en-US">
                <a:ea typeface="Calibri"/>
                <a:cs typeface="Calibri"/>
              </a:rPr>
              <a:t>. Die Timings, die </a:t>
            </a:r>
            <a:r>
              <a:rPr lang="en-US" err="1">
                <a:ea typeface="Calibri"/>
                <a:cs typeface="Calibri"/>
              </a:rPr>
              <a:t>aktuell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eingestellt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sind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weichen</a:t>
            </a:r>
            <a:r>
              <a:rPr lang="en-US">
                <a:ea typeface="Calibri"/>
                <a:cs typeface="Calibri"/>
              </a:rPr>
              <a:t> in der Regel </a:t>
            </a:r>
            <a:r>
              <a:rPr lang="en-US" err="1">
                <a:ea typeface="Calibri"/>
                <a:cs typeface="Calibri"/>
              </a:rPr>
              <a:t>davon</a:t>
            </a:r>
            <a:r>
              <a:rPr lang="en-US">
                <a:ea typeface="Calibri"/>
                <a:cs typeface="Calibri"/>
              </a:rPr>
              <a:t> ab. Sehr stark </a:t>
            </a:r>
            <a:r>
              <a:rPr lang="en-US" err="1">
                <a:ea typeface="Calibri"/>
                <a:cs typeface="Calibri"/>
              </a:rPr>
              <a:t>weicht</a:t>
            </a:r>
            <a:r>
              <a:rPr lang="en-US">
                <a:ea typeface="Calibri"/>
                <a:cs typeface="Calibri"/>
              </a:rPr>
              <a:t> Tc ab, da dies </a:t>
            </a:r>
            <a:r>
              <a:rPr lang="en-US" err="1">
                <a:ea typeface="Calibri"/>
                <a:cs typeface="Calibri"/>
              </a:rPr>
              <a:t>im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Laufe</a:t>
            </a:r>
            <a:r>
              <a:rPr lang="en-US">
                <a:ea typeface="Calibri"/>
                <a:cs typeface="Calibri"/>
              </a:rPr>
              <a:t> des </a:t>
            </a:r>
            <a:r>
              <a:rPr lang="en-US" err="1">
                <a:ea typeface="Calibri"/>
                <a:cs typeface="Calibri"/>
              </a:rPr>
              <a:t>Projekts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erhöht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wurde</a:t>
            </a:r>
            <a:r>
              <a:rPr lang="en-US">
                <a:ea typeface="Calibri"/>
                <a:cs typeface="Calibri"/>
              </a:rPr>
              <a:t> und </a:t>
            </a:r>
            <a:r>
              <a:rPr lang="en-US" err="1">
                <a:ea typeface="Calibri"/>
                <a:cs typeface="Calibri"/>
              </a:rPr>
              <a:t>nicht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mehr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runtergesetzt</a:t>
            </a:r>
            <a:r>
              <a:rPr lang="en-US">
                <a:ea typeface="Calibri"/>
                <a:cs typeface="Calibri"/>
              </a:rPr>
              <a:t>, da es </a:t>
            </a:r>
            <a:r>
              <a:rPr lang="en-US" err="1">
                <a:ea typeface="Calibri"/>
                <a:cs typeface="Calibri"/>
              </a:rPr>
              <a:t>läuft</a:t>
            </a:r>
            <a:r>
              <a:rPr lang="en-US">
                <a:ea typeface="Calibri"/>
                <a:cs typeface="Calibri"/>
              </a:rPr>
              <a:t> (never change a running system)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Links </a:t>
            </a:r>
            <a:r>
              <a:rPr lang="en-US" err="1">
                <a:ea typeface="Calibri"/>
                <a:cs typeface="Calibri"/>
              </a:rPr>
              <a:t>unten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sind</a:t>
            </a:r>
            <a:r>
              <a:rPr lang="en-US">
                <a:ea typeface="Calibri"/>
                <a:cs typeface="Calibri"/>
              </a:rPr>
              <a:t> die </a:t>
            </a:r>
            <a:r>
              <a:rPr lang="en-US" err="1">
                <a:ea typeface="Calibri"/>
                <a:cs typeface="Calibri"/>
              </a:rPr>
              <a:t>Ausführungszeiten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gelistet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wobei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diese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etwas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oben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korrigiert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wurden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bzw</a:t>
            </a:r>
            <a:r>
              <a:rPr lang="en-US">
                <a:ea typeface="Calibri"/>
                <a:cs typeface="Calibri"/>
              </a:rPr>
              <a:t>. die 'recommended for compatibility' </a:t>
            </a:r>
            <a:r>
              <a:rPr lang="en-US" err="1">
                <a:ea typeface="Calibri"/>
                <a:cs typeface="Calibri"/>
              </a:rPr>
              <a:t>verwendet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wurden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Rechts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mittig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bzw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unten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ist</a:t>
            </a:r>
            <a:r>
              <a:rPr lang="en-US">
                <a:ea typeface="Calibri"/>
                <a:cs typeface="Calibri"/>
              </a:rPr>
              <a:t> der </a:t>
            </a:r>
            <a:r>
              <a:rPr lang="en-US" err="1">
                <a:ea typeface="Calibri"/>
                <a:cs typeface="Calibri"/>
              </a:rPr>
              <a:t>aussagekräftigste</a:t>
            </a:r>
            <a:r>
              <a:rPr lang="en-US">
                <a:ea typeface="Calibri"/>
                <a:cs typeface="Calibri"/>
              </a:rPr>
              <a:t> Teil des </a:t>
            </a:r>
            <a:r>
              <a:rPr lang="en-US" err="1">
                <a:ea typeface="Calibri"/>
                <a:cs typeface="Calibri"/>
              </a:rPr>
              <a:t>Datenblattes</a:t>
            </a:r>
            <a:r>
              <a:rPr lang="en-US">
                <a:ea typeface="Calibri"/>
                <a:cs typeface="Calibri"/>
              </a:rPr>
              <a:t>. Hier </a:t>
            </a:r>
            <a:r>
              <a:rPr lang="en-US" err="1">
                <a:ea typeface="Calibri"/>
                <a:cs typeface="Calibri"/>
              </a:rPr>
              <a:t>sieht</a:t>
            </a:r>
            <a:r>
              <a:rPr lang="en-US">
                <a:ea typeface="Calibri"/>
                <a:cs typeface="Calibri"/>
              </a:rPr>
              <a:t> man, </a:t>
            </a:r>
            <a:r>
              <a:rPr lang="en-US" err="1">
                <a:ea typeface="Calibri"/>
                <a:cs typeface="Calibri"/>
              </a:rPr>
              <a:t>wie</a:t>
            </a:r>
            <a:r>
              <a:rPr lang="en-US">
                <a:ea typeface="Calibri"/>
                <a:cs typeface="Calibri"/>
              </a:rPr>
              <a:t> man die </a:t>
            </a:r>
            <a:r>
              <a:rPr lang="en-US" err="1">
                <a:ea typeface="Calibri"/>
                <a:cs typeface="Calibri"/>
              </a:rPr>
              <a:t>beiden</a:t>
            </a:r>
            <a:r>
              <a:rPr lang="en-US">
                <a:ea typeface="Calibri"/>
                <a:cs typeface="Calibri"/>
              </a:rPr>
              <a:t> Nipples </a:t>
            </a:r>
            <a:r>
              <a:rPr lang="en-US" err="1">
                <a:ea typeface="Calibri"/>
                <a:cs typeface="Calibri"/>
              </a:rPr>
              <a:t>richtig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anordnen</a:t>
            </a:r>
            <a:r>
              <a:rPr lang="en-US">
                <a:ea typeface="Calibri"/>
                <a:cs typeface="Calibri"/>
              </a:rPr>
              <a:t> muss, um Daten/</a:t>
            </a:r>
            <a:r>
              <a:rPr lang="en-US" err="1">
                <a:ea typeface="Calibri"/>
                <a:cs typeface="Calibri"/>
              </a:rPr>
              <a:t>Instruktion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senden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können</a:t>
            </a:r>
            <a:r>
              <a:rPr lang="en-US">
                <a:ea typeface="Calibri"/>
                <a:cs typeface="Calibri"/>
              </a:rPr>
              <a:t>. Basis für die </a:t>
            </a:r>
            <a:r>
              <a:rPr lang="en-US" err="1">
                <a:ea typeface="Calibri"/>
                <a:cs typeface="Calibri"/>
              </a:rPr>
              <a:t>Zustände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bspw</a:t>
            </a:r>
            <a:r>
              <a:rPr lang="en-US">
                <a:ea typeface="Calibri"/>
                <a:cs typeface="Calibri"/>
              </a:rPr>
              <a:t>. Setup Time und Puls-Breite)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2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Testbenches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Waveconfigs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ergänzt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AXI Tests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Konsolenausgaben</a:t>
            </a:r>
            <a:r>
              <a:rPr lang="en-US">
                <a:ea typeface="Calibri"/>
                <a:cs typeface="Calibri"/>
              </a:rPr>
              <a:t> und Bit-</a:t>
            </a:r>
            <a:r>
              <a:rPr lang="en-US" err="1">
                <a:ea typeface="Calibri"/>
                <a:cs typeface="Calibri"/>
              </a:rPr>
              <a:t>Masken</a:t>
            </a:r>
            <a:r>
              <a:rPr lang="en-US">
                <a:ea typeface="Calibri"/>
                <a:cs typeface="Calibri"/>
              </a:rPr>
              <a:t>-</a:t>
            </a:r>
            <a:r>
              <a:rPr lang="en-US" err="1">
                <a:ea typeface="Calibri"/>
                <a:cs typeface="Calibri"/>
              </a:rPr>
              <a:t>Vergleichen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durchgeführt</a:t>
            </a:r>
            <a:r>
              <a:rPr lang="en-US">
                <a:ea typeface="Calibri"/>
                <a:cs typeface="Calibri"/>
              </a:rPr>
              <a:t> (TCL-</a:t>
            </a:r>
            <a:r>
              <a:rPr lang="en-US" err="1">
                <a:ea typeface="Calibri"/>
                <a:cs typeface="Calibri"/>
              </a:rPr>
              <a:t>Konsole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Git -&gt; OTH Gitlab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6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Dieses Bild </a:t>
            </a:r>
            <a:r>
              <a:rPr lang="en-US" err="1">
                <a:ea typeface="Calibri"/>
                <a:cs typeface="Calibri"/>
              </a:rPr>
              <a:t>zeigt</a:t>
            </a:r>
            <a:r>
              <a:rPr lang="en-US">
                <a:ea typeface="Calibri"/>
                <a:cs typeface="Calibri"/>
              </a:rPr>
              <a:t> die </a:t>
            </a:r>
            <a:r>
              <a:rPr lang="en-US" err="1">
                <a:ea typeface="Calibri"/>
                <a:cs typeface="Calibri"/>
              </a:rPr>
              <a:t>Aufgabenteilung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Rahmen</a:t>
            </a:r>
            <a:r>
              <a:rPr lang="en-US">
                <a:ea typeface="Calibri"/>
                <a:cs typeface="Calibri"/>
              </a:rPr>
              <a:t> des </a:t>
            </a:r>
            <a:r>
              <a:rPr lang="en-US" err="1">
                <a:ea typeface="Calibri"/>
                <a:cs typeface="Calibri"/>
              </a:rPr>
              <a:t>Blockdiagramms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Insgesamt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sich</a:t>
            </a:r>
            <a:r>
              <a:rPr lang="en-US">
                <a:ea typeface="Calibri"/>
                <a:cs typeface="Calibri"/>
              </a:rPr>
              <a:t> das Projekt in 3 Teams </a:t>
            </a:r>
            <a:r>
              <a:rPr lang="en-US" err="1">
                <a:ea typeface="Calibri"/>
                <a:cs typeface="Calibri"/>
              </a:rPr>
              <a:t>mit</a:t>
            </a:r>
            <a:r>
              <a:rPr lang="en-US">
                <a:ea typeface="Calibri"/>
                <a:cs typeface="Calibri"/>
              </a:rPr>
              <a:t> je 2 </a:t>
            </a:r>
            <a:r>
              <a:rPr lang="en-US" err="1">
                <a:ea typeface="Calibri"/>
                <a:cs typeface="Calibri"/>
              </a:rPr>
              <a:t>Personen</a:t>
            </a:r>
            <a:r>
              <a:rPr lang="en-US">
                <a:ea typeface="Calibri"/>
                <a:cs typeface="Calibri"/>
              </a:rPr>
              <a:t>. Das Display-Team </a:t>
            </a:r>
            <a:r>
              <a:rPr lang="en-US" err="1">
                <a:ea typeface="Calibri"/>
                <a:cs typeface="Calibri"/>
              </a:rPr>
              <a:t>besteht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aus</a:t>
            </a:r>
            <a:r>
              <a:rPr lang="en-US">
                <a:ea typeface="Calibri"/>
                <a:cs typeface="Calibri"/>
              </a:rPr>
              <a:t> Jendrik Jürgens und Michael Specht. Das Sonar-Team </a:t>
            </a:r>
            <a:r>
              <a:rPr lang="en-US" err="1">
                <a:ea typeface="Calibri"/>
                <a:cs typeface="Calibri"/>
              </a:rPr>
              <a:t>besteht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aus</a:t>
            </a:r>
            <a:r>
              <a:rPr lang="en-US">
                <a:ea typeface="Calibri"/>
                <a:cs typeface="Calibri"/>
              </a:rPr>
              <a:t> Fabian Becker und Nicolas Koch. Die Software </a:t>
            </a:r>
            <a:r>
              <a:rPr lang="en-US" err="1">
                <a:ea typeface="Calibri"/>
                <a:cs typeface="Calibri"/>
              </a:rPr>
              <a:t>haben</a:t>
            </a:r>
            <a:r>
              <a:rPr lang="en-US">
                <a:ea typeface="Calibri"/>
                <a:cs typeface="Calibri"/>
              </a:rPr>
              <a:t> Daniel Sowada und Franz </a:t>
            </a:r>
            <a:r>
              <a:rPr lang="en-US" err="1">
                <a:ea typeface="Calibri"/>
                <a:cs typeface="Calibri"/>
              </a:rPr>
              <a:t>Krempl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übernommen</a:t>
            </a:r>
            <a:r>
              <a:rPr lang="en-US">
                <a:ea typeface="Calibri"/>
                <a:cs typeface="Calibri"/>
              </a:rPr>
              <a:t>. Dabei hat </a:t>
            </a:r>
            <a:r>
              <a:rPr lang="en-US" err="1">
                <a:ea typeface="Calibri"/>
                <a:cs typeface="Calibri"/>
              </a:rPr>
              <a:t>jedes</a:t>
            </a:r>
            <a:r>
              <a:rPr lang="en-US">
                <a:ea typeface="Calibri"/>
                <a:cs typeface="Calibri"/>
              </a:rPr>
              <a:t> Team von der </a:t>
            </a:r>
            <a:r>
              <a:rPr lang="en-US" err="1">
                <a:ea typeface="Calibri"/>
                <a:cs typeface="Calibri"/>
              </a:rPr>
              <a:t>Konzeptionierung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über</a:t>
            </a:r>
            <a:r>
              <a:rPr lang="en-US">
                <a:ea typeface="Calibri"/>
                <a:cs typeface="Calibri"/>
              </a:rPr>
              <a:t> das Testing </a:t>
            </a:r>
            <a:r>
              <a:rPr lang="en-US" err="1">
                <a:ea typeface="Calibri"/>
                <a:cs typeface="Calibri"/>
              </a:rPr>
              <a:t>alles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übernommen</a:t>
            </a:r>
            <a:r>
              <a:rPr lang="en-US">
                <a:ea typeface="Calibri"/>
                <a:cs typeface="Calibri"/>
              </a:rPr>
              <a:t>. Die </a:t>
            </a:r>
            <a:r>
              <a:rPr lang="en-US" err="1">
                <a:ea typeface="Calibri"/>
                <a:cs typeface="Calibri"/>
              </a:rPr>
              <a:t>abschließende</a:t>
            </a:r>
            <a:r>
              <a:rPr lang="en-US">
                <a:ea typeface="Calibri"/>
                <a:cs typeface="Calibri"/>
              </a:rPr>
              <a:t> Integration </a:t>
            </a:r>
            <a:r>
              <a:rPr lang="en-US" err="1">
                <a:ea typeface="Calibri"/>
                <a:cs typeface="Calibri"/>
              </a:rPr>
              <a:t>haben</a:t>
            </a:r>
            <a:r>
              <a:rPr lang="en-US">
                <a:ea typeface="Calibri"/>
                <a:cs typeface="Calibri"/>
              </a:rPr>
              <a:t> alle </a:t>
            </a:r>
            <a:r>
              <a:rPr lang="en-US" err="1">
                <a:ea typeface="Calibri"/>
                <a:cs typeface="Calibri"/>
              </a:rPr>
              <a:t>Teammitglieder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gemeinsam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durchgeführt</a:t>
            </a:r>
            <a:r>
              <a:rPr lang="en-US">
                <a:ea typeface="Calibri"/>
                <a:cs typeface="Calibri"/>
              </a:rPr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3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C031-2C03-1058-A746-4EAFE7F7E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29DAD-A4DB-3813-634C-5B536D23B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8F910-C1AB-D598-D012-ABB5548A3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>
                <a:ea typeface="Calibri"/>
                <a:cs typeface="Calibri"/>
              </a:rPr>
              <a:t>Option 1 und Option 3  </a:t>
            </a:r>
            <a:r>
              <a:rPr lang="en-US" err="1">
                <a:ea typeface="Calibri"/>
                <a:cs typeface="Calibri"/>
              </a:rPr>
              <a:t>waren</a:t>
            </a:r>
            <a:r>
              <a:rPr lang="en-US">
                <a:ea typeface="Calibri"/>
                <a:cs typeface="Calibri"/>
              </a:rPr>
              <a:t> Ideen von uns. Option 2 </a:t>
            </a:r>
            <a:r>
              <a:rPr lang="en-US" err="1">
                <a:ea typeface="Calibri"/>
                <a:cs typeface="Calibri"/>
              </a:rPr>
              <a:t>wurde</a:t>
            </a:r>
            <a:r>
              <a:rPr lang="en-US">
                <a:ea typeface="Calibri"/>
                <a:cs typeface="Calibri"/>
              </a:rPr>
              <a:t> von Dr. Münch </a:t>
            </a:r>
            <a:r>
              <a:rPr lang="en-US" err="1">
                <a:ea typeface="Calibri"/>
                <a:cs typeface="Calibri"/>
              </a:rPr>
              <a:t>erläutert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CCA99-D006-5D9B-B52E-6BACA1C5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6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Warum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bei</a:t>
            </a:r>
            <a:r>
              <a:rPr lang="en-US">
                <a:ea typeface="Calibri"/>
                <a:cs typeface="Calibri"/>
              </a:rPr>
              <a:t> 1 </a:t>
            </a:r>
            <a:r>
              <a:rPr lang="en-US" err="1">
                <a:ea typeface="Calibri"/>
                <a:cs typeface="Calibri"/>
              </a:rPr>
              <a:t>starten</a:t>
            </a:r>
            <a:r>
              <a:rPr lang="en-US">
                <a:ea typeface="Calibri"/>
                <a:cs typeface="Calibri"/>
              </a:rPr>
              <a:t>? Um die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Taktverzögerung</a:t>
            </a:r>
            <a:r>
              <a:rPr lang="en-US">
                <a:ea typeface="Calibri"/>
                <a:cs typeface="Calibri"/>
              </a:rPr>
              <a:t> des </a:t>
            </a:r>
            <a:r>
              <a:rPr lang="en-US" err="1">
                <a:ea typeface="Calibri"/>
                <a:cs typeface="Calibri"/>
              </a:rPr>
              <a:t>Startens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wieder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rauszubekommen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1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Beispiel</a:t>
            </a:r>
            <a:r>
              <a:rPr lang="en-US">
                <a:ea typeface="Calibri"/>
                <a:cs typeface="Calibri"/>
              </a:rPr>
              <a:t> für </a:t>
            </a:r>
            <a:r>
              <a:rPr lang="en-US" err="1">
                <a:ea typeface="Calibri"/>
                <a:cs typeface="Calibri"/>
              </a:rPr>
              <a:t>vernachlässigtes</a:t>
            </a:r>
            <a:r>
              <a:rPr lang="en-US">
                <a:ea typeface="Calibri"/>
                <a:cs typeface="Calibri"/>
              </a:rPr>
              <a:t> Timing: 'Function Set Low must be sent twice' </a:t>
            </a:r>
            <a:r>
              <a:rPr lang="en-US" err="1">
                <a:ea typeface="Calibri"/>
                <a:cs typeface="Calibri"/>
              </a:rPr>
              <a:t>aus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Datenblatt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Minimalistisch</a:t>
            </a:r>
            <a:r>
              <a:rPr lang="en-US">
                <a:ea typeface="Calibri"/>
                <a:cs typeface="Calibri"/>
              </a:rPr>
              <a:t>: d. h. </a:t>
            </a:r>
            <a:r>
              <a:rPr lang="en-US" err="1">
                <a:ea typeface="Calibri"/>
                <a:cs typeface="Calibri"/>
              </a:rPr>
              <a:t>ohne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Funktionen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wie</a:t>
            </a:r>
            <a:r>
              <a:rPr lang="en-US">
                <a:ea typeface="Calibri"/>
                <a:cs typeface="Calibri"/>
              </a:rPr>
              <a:t> Return Home, Clear Display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Wiederverwendbar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Beispiel</a:t>
            </a:r>
            <a:r>
              <a:rPr lang="en-US">
                <a:ea typeface="Calibri"/>
                <a:cs typeface="Calibri"/>
              </a:rPr>
              <a:t>: </a:t>
            </a:r>
            <a:r>
              <a:rPr lang="de-DE"/>
              <a:t>Prüfen von Zeichen vor WRITE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Neuer Ansatz </a:t>
            </a:r>
            <a:r>
              <a:rPr lang="en-US" err="1">
                <a:ea typeface="Calibri"/>
                <a:cs typeface="Calibri"/>
              </a:rPr>
              <a:t>wurde</a:t>
            </a:r>
            <a:r>
              <a:rPr lang="en-US">
                <a:ea typeface="Calibri"/>
                <a:cs typeface="Calibri"/>
              </a:rPr>
              <a:t> auf </a:t>
            </a:r>
            <a:r>
              <a:rPr lang="en-US" err="1">
                <a:ea typeface="Calibri"/>
                <a:cs typeface="Calibri"/>
              </a:rPr>
              <a:t>minimalste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Anzahl</a:t>
            </a:r>
            <a:r>
              <a:rPr lang="en-US">
                <a:ea typeface="Calibri"/>
                <a:cs typeface="Calibri"/>
              </a:rPr>
              <a:t> an </a:t>
            </a:r>
            <a:r>
              <a:rPr lang="en-US" err="1">
                <a:ea typeface="Calibri"/>
                <a:cs typeface="Calibri"/>
              </a:rPr>
              <a:t>Zuständen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eingestampft</a:t>
            </a:r>
            <a:r>
              <a:rPr lang="en-US">
                <a:ea typeface="Calibri"/>
                <a:cs typeface="Calibri"/>
              </a:rPr>
              <a:t>. </a:t>
            </a:r>
          </a:p>
          <a:p>
            <a:r>
              <a:rPr lang="en-US" err="1">
                <a:ea typeface="Calibri"/>
                <a:cs typeface="Calibri"/>
              </a:rPr>
              <a:t>Durchführungsschleife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grundlegend</a:t>
            </a:r>
            <a:r>
              <a:rPr lang="en-US">
                <a:ea typeface="Calibri"/>
                <a:cs typeface="Calibri"/>
              </a:rPr>
              <a:t> immer </a:t>
            </a:r>
            <a:r>
              <a:rPr lang="en-US" err="1">
                <a:ea typeface="Calibri"/>
                <a:cs typeface="Calibri"/>
              </a:rPr>
              <a:t>gleich</a:t>
            </a:r>
            <a:r>
              <a:rPr lang="en-US">
                <a:ea typeface="Calibri"/>
                <a:cs typeface="Calibri"/>
              </a:rPr>
              <a:t> und </a:t>
            </a:r>
            <a:r>
              <a:rPr lang="en-US" err="1">
                <a:ea typeface="Calibri"/>
                <a:cs typeface="Calibri"/>
              </a:rPr>
              <a:t>konnte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somit</a:t>
            </a:r>
            <a:r>
              <a:rPr lang="en-US">
                <a:ea typeface="Calibri"/>
                <a:cs typeface="Calibri"/>
              </a:rPr>
              <a:t> recycled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 in der </a:t>
            </a:r>
            <a:r>
              <a:rPr lang="en-US" err="1">
                <a:ea typeface="Calibri"/>
                <a:cs typeface="Calibri"/>
              </a:rPr>
              <a:t>Statemachine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37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1793-A6DB-305C-3CC0-6DEBF9FC5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499B3-8A44-9325-5388-0798B0CA8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3FEB6-7DC6-1D88-183F-EF558B100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Generic Map </a:t>
            </a:r>
            <a:r>
              <a:rPr lang="en-US" err="1">
                <a:ea typeface="Calibri"/>
                <a:cs typeface="Calibri"/>
              </a:rPr>
              <a:t>wurde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uns</a:t>
            </a:r>
            <a:r>
              <a:rPr lang="en-US">
                <a:ea typeface="Calibri"/>
                <a:cs typeface="Calibri"/>
              </a:rPr>
              <a:t> von AS-Team </a:t>
            </a:r>
            <a:r>
              <a:rPr lang="en-US" err="1">
                <a:ea typeface="Calibri"/>
                <a:cs typeface="Calibri"/>
              </a:rPr>
              <a:t>vorgeschlagen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FA74B-8CAD-07DC-E8C8-6BDFE8C95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6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6305D-2625-B66E-1D6A-2715DD42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4716C-AF02-E0C3-B77C-9745271F8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E199D-DC33-9459-31C8-435A25500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Farbkodierte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Signale</a:t>
            </a:r>
            <a:r>
              <a:rPr lang="en-US">
                <a:ea typeface="Calibri"/>
                <a:cs typeface="Calibri"/>
              </a:rPr>
              <a:t> für den </a:t>
            </a:r>
            <a:r>
              <a:rPr lang="en-US" err="1">
                <a:ea typeface="Calibri"/>
                <a:cs typeface="Calibri"/>
              </a:rPr>
              <a:t>Überblick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Signalgruppen</a:t>
            </a:r>
            <a:r>
              <a:rPr lang="en-US">
                <a:ea typeface="Calibri"/>
                <a:cs typeface="Calibri"/>
              </a:rPr>
              <a:t> / Submodulgruppen </a:t>
            </a:r>
            <a:r>
              <a:rPr lang="en-US" err="1">
                <a:ea typeface="Calibri"/>
                <a:cs typeface="Calibri"/>
              </a:rPr>
              <a:t>erstellt</a:t>
            </a:r>
            <a:r>
              <a:rPr lang="en-US">
                <a:ea typeface="Calibri"/>
                <a:cs typeface="Calibri"/>
              </a:rPr>
              <a:t> um </a:t>
            </a:r>
            <a:r>
              <a:rPr lang="en-US" err="1">
                <a:ea typeface="Calibri"/>
                <a:cs typeface="Calibri"/>
              </a:rPr>
              <a:t>zusammengehörige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Signale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zeigen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Verwendung</a:t>
            </a:r>
            <a:r>
              <a:rPr lang="en-US">
                <a:ea typeface="Calibri"/>
                <a:cs typeface="Calibri"/>
              </a:rPr>
              <a:t> von Expected </a:t>
            </a:r>
            <a:r>
              <a:rPr lang="en-US" err="1">
                <a:ea typeface="Calibri"/>
                <a:cs typeface="Calibri"/>
              </a:rPr>
              <a:t>Signale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vereinfacht</a:t>
            </a:r>
            <a:r>
              <a:rPr lang="en-US">
                <a:ea typeface="Calibri"/>
                <a:cs typeface="Calibri"/>
              </a:rPr>
              <a:t> Debugging </a:t>
            </a:r>
            <a:r>
              <a:rPr lang="en-US" err="1">
                <a:ea typeface="Calibri"/>
                <a:cs typeface="Calibri"/>
              </a:rPr>
              <a:t>ungemein</a:t>
            </a:r>
            <a:r>
              <a:rPr lang="en-US">
                <a:ea typeface="Calibri"/>
                <a:cs typeface="Calibri"/>
              </a:rPr>
              <a:t>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39A31-0769-2F9F-8047-9B9D45DE8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8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8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1203599"/>
            <a:ext cx="6427225" cy="3408192"/>
          </a:xfrm>
        </p:spPr>
        <p:txBody>
          <a:bodyPr>
            <a:normAutofit/>
          </a:bodyPr>
          <a:lstStyle>
            <a:lvl1pPr marL="147600" indent="-147600">
              <a:buFont typeface="Wingdings" pitchFamily="2" charset="2"/>
              <a:buChar char="§"/>
              <a:defRPr sz="1800" baseline="0"/>
            </a:lvl1pPr>
            <a:lvl2pPr marL="275015" indent="-126793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  <a:p>
            <a:pPr lvl="0"/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1101" y="713690"/>
            <a:ext cx="64255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</p:sldLayoutIdLst>
  <p:hf hdr="0" ftr="0" dt="0"/>
  <p:txStyles>
    <p:titleStyle>
      <a:lvl1pPr algn="l" defTabSz="514312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F_B139589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D7491F8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450" noProof="0">
                <a:latin typeface="Courier New"/>
                <a:cs typeface="Courier New"/>
              </a:rPr>
              <a:t>PMOD MAXSONAR PMOD CLP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9E135-3A36-767B-6411-6AFF9B241F93}"/>
              </a:ext>
            </a:extLst>
          </p:cNvPr>
          <p:cNvSpPr txBox="1"/>
          <p:nvPr/>
        </p:nvSpPr>
        <p:spPr>
          <a:xfrm>
            <a:off x="214931" y="4155926"/>
            <a:ext cx="6319359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900" noProof="0">
                <a:latin typeface="Courier New"/>
                <a:cs typeface="Courier New"/>
              </a:rPr>
              <a:t>Fabian Becker, Jendrik Jürgens, Nicolas Koch, Franz Krempl, Daniel Sowada, Michael Specht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A192B-1BFA-B45D-2B9B-7F35A150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3692D0-E788-72A4-4957-08061A083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AD - LCD Controller (Jürgens, Specht)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C790-162D-89DC-3186-39AAB3EEFB6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Implementierungsdetails:</a:t>
            </a:r>
            <a:endParaRPr lang="de-DE" sz="1000" noProof="0">
              <a:latin typeface="Lucida Sans"/>
              <a:cs typeface="Courier New"/>
            </a:endParaRPr>
          </a:p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,Sans-Serif" panose="05000000000000000000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DDRAM Position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Wird mittels Entry Mode Bit (I/D) automatisch vom Display selbst verwaltet</a:t>
            </a:r>
            <a:endParaRPr lang="de-DE" sz="1000" noProof="0">
              <a:latin typeface="Lucida Sans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Ausnahme: Line-</a:t>
            </a:r>
            <a:r>
              <a:rPr lang="de-DE" sz="1000" noProof="0" err="1">
                <a:latin typeface="Courier New"/>
                <a:cs typeface="Courier New"/>
              </a:rPr>
              <a:t>Wrapping</a:t>
            </a:r>
            <a:r>
              <a:rPr lang="de-DE" sz="1000" noProof="0">
                <a:latin typeface="Courier New"/>
                <a:cs typeface="Courier New"/>
              </a:rPr>
              <a:t> Zeile 1 -&gt; 2 und Zeile 2 -&gt; 1</a:t>
            </a:r>
            <a:endParaRPr lang="de-DE" sz="1000" noProof="0"/>
          </a:p>
          <a:p>
            <a:pPr marL="274955" lvl="1" indent="-126365">
              <a:buFont typeface="Courier New,monospace" panose="05000000000000000000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" panose="05000000000000000000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Timings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 err="1">
                <a:latin typeface="Courier New"/>
                <a:cs typeface="Courier New"/>
              </a:rPr>
              <a:t>Generic</a:t>
            </a:r>
            <a:r>
              <a:rPr lang="de-DE" sz="1000" noProof="0">
                <a:latin typeface="Courier New"/>
                <a:cs typeface="Courier New"/>
              </a:rPr>
              <a:t> </a:t>
            </a:r>
            <a:r>
              <a:rPr lang="de-DE" sz="1000" noProof="0" err="1">
                <a:latin typeface="Courier New"/>
                <a:cs typeface="Courier New"/>
              </a:rPr>
              <a:t>Map</a:t>
            </a:r>
            <a:r>
              <a:rPr lang="de-DE" sz="1000" noProof="0">
                <a:latin typeface="Courier New"/>
                <a:cs typeface="Courier New"/>
              </a:rPr>
              <a:t> für variable Timings: optimal für anschließenden AXI-Test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" panose="05000000000000000000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Befehlszustände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READY</a:t>
            </a:r>
            <a:r>
              <a:rPr lang="de-DE" sz="1000" noProof="0">
                <a:latin typeface="Courier New"/>
                <a:ea typeface="+mn-lt"/>
                <a:cs typeface="+mn-lt"/>
              </a:rPr>
              <a:t>: Wartet auf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ap_start</a:t>
            </a:r>
            <a:r>
              <a:rPr lang="de-DE" sz="1000" noProof="0">
                <a:latin typeface="Courier New"/>
                <a:ea typeface="+mn-lt"/>
                <a:cs typeface="+mn-lt"/>
              </a:rPr>
              <a:t> und prüft Eingangssignale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ea typeface="+mn-lt"/>
                <a:cs typeface="Courier New"/>
              </a:rPr>
              <a:t>WRITE</a:t>
            </a:r>
            <a:r>
              <a:rPr lang="de-DE" sz="1000" noProof="0">
                <a:latin typeface="Courier New"/>
                <a:ea typeface="+mn-lt"/>
                <a:cs typeface="+mn-lt"/>
              </a:rPr>
              <a:t>: Validiert Zeichen (0x20-0x7F) und schreibt zu LCD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ea typeface="+mn-lt"/>
                <a:cs typeface="Courier New"/>
              </a:rPr>
              <a:t>CHECK</a:t>
            </a:r>
            <a:r>
              <a:rPr lang="de-DE" sz="1000" noProof="0">
                <a:latin typeface="Courier New"/>
                <a:cs typeface="Courier New"/>
              </a:rPr>
              <a:t>_CURSOR_POS</a:t>
            </a:r>
            <a:r>
              <a:rPr lang="de-DE" sz="1000" noProof="0">
                <a:latin typeface="Courier New"/>
                <a:ea typeface="+mn-lt"/>
                <a:cs typeface="+mn-lt"/>
              </a:rPr>
              <a:t>: Prüft Zeilenumbruch (Position 0x0F -&gt; 0x40, 0x4F -&gt; 0x00)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WRITE_CURSOR_POS</a:t>
            </a:r>
            <a:r>
              <a:rPr lang="de-DE" sz="1000" noProof="0">
                <a:latin typeface="Courier New"/>
                <a:ea typeface="+mn-lt"/>
                <a:cs typeface="+mn-lt"/>
              </a:rPr>
              <a:t>: Setzt DDRAM Adresse (0x80 |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position</a:t>
            </a:r>
            <a:r>
              <a:rPr lang="de-DE" sz="1000" noProof="0">
                <a:latin typeface="Courier New"/>
                <a:ea typeface="+mn-lt"/>
                <a:cs typeface="+mn-lt"/>
              </a:rPr>
              <a:t>)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CLEAR_DISPLAY/RETURN_HOME/DISPLAY_CONTROL</a:t>
            </a:r>
            <a:r>
              <a:rPr lang="de-DE" sz="1000" noProof="0">
                <a:latin typeface="Courier New"/>
                <a:ea typeface="+mn-lt"/>
                <a:cs typeface="+mn-lt"/>
              </a:rPr>
              <a:t>: Spezielle Befehle</a:t>
            </a: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" panose="05000000000000000000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" panose="05000000000000000000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4-Bit Übertragungssequenz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SETUP_CONTROL</a:t>
            </a:r>
            <a:r>
              <a:rPr lang="de-DE" sz="1000" noProof="0">
                <a:latin typeface="Courier New"/>
                <a:ea typeface="+mn-lt"/>
                <a:cs typeface="+mn-lt"/>
              </a:rPr>
              <a:t>: Daten aufteilen in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upper</a:t>
            </a:r>
            <a:r>
              <a:rPr lang="de-DE" sz="1000" noProof="0">
                <a:latin typeface="Courier New"/>
                <a:ea typeface="+mn-lt"/>
                <a:cs typeface="+mn-lt"/>
              </a:rPr>
              <a:t>/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lower</a:t>
            </a:r>
            <a:r>
              <a:rPr lang="de-DE" sz="1000" noProof="0">
                <a:latin typeface="Courier New"/>
                <a:ea typeface="+mn-lt"/>
                <a:cs typeface="+mn-lt"/>
              </a:rPr>
              <a:t> nibble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ea typeface="+mn-lt"/>
                <a:cs typeface="Courier New"/>
              </a:rPr>
              <a:t>WAIT</a:t>
            </a:r>
            <a:r>
              <a:rPr lang="de-DE" sz="1000" noProof="0">
                <a:latin typeface="Courier New"/>
                <a:cs typeface="Courier New"/>
              </a:rPr>
              <a:t>_SETUP</a:t>
            </a:r>
            <a:r>
              <a:rPr lang="de-DE" sz="1000" noProof="0">
                <a:latin typeface="Courier New"/>
                <a:ea typeface="+mn-lt"/>
                <a:cs typeface="+mn-lt"/>
              </a:rPr>
              <a:t> → </a:t>
            </a:r>
            <a:r>
              <a:rPr lang="de-DE" sz="1000" noProof="0">
                <a:latin typeface="Courier New"/>
                <a:cs typeface="Courier New"/>
              </a:rPr>
              <a:t>WAIT_SETUP_DELAY</a:t>
            </a:r>
            <a:r>
              <a:rPr lang="de-DE" sz="1000" noProof="0">
                <a:latin typeface="Courier New"/>
                <a:ea typeface="+mn-lt"/>
                <a:cs typeface="+mn-lt"/>
              </a:rPr>
              <a:t>: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t_SU</a:t>
            </a:r>
            <a:r>
              <a:rPr lang="de-DE" sz="1000" noProof="0">
                <a:latin typeface="Courier New"/>
                <a:ea typeface="+mn-lt"/>
                <a:cs typeface="+mn-lt"/>
              </a:rPr>
              <a:t> Setup Time (60ns)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PULSE_ENABLE</a:t>
            </a:r>
            <a:r>
              <a:rPr lang="de-DE" sz="1000" noProof="0">
                <a:latin typeface="Courier New"/>
                <a:ea typeface="+mn-lt"/>
                <a:cs typeface="+mn-lt"/>
              </a:rPr>
              <a:t> → </a:t>
            </a:r>
            <a:r>
              <a:rPr lang="de-DE" sz="1000" noProof="0">
                <a:latin typeface="Courier New"/>
                <a:cs typeface="Courier New"/>
              </a:rPr>
              <a:t>PULSE_ENABLE_DELAY</a:t>
            </a:r>
            <a:r>
              <a:rPr lang="de-DE" sz="1000" noProof="0">
                <a:latin typeface="Courier New"/>
                <a:ea typeface="+mn-lt"/>
                <a:cs typeface="+mn-lt"/>
              </a:rPr>
              <a:t>: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t_W</a:t>
            </a:r>
            <a:r>
              <a:rPr lang="de-DE" sz="1000" noProof="0">
                <a:latin typeface="Courier New"/>
                <a:ea typeface="+mn-lt"/>
                <a:cs typeface="+mn-lt"/>
              </a:rPr>
              <a:t>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Enable</a:t>
            </a:r>
            <a:r>
              <a:rPr lang="de-DE" sz="1000" noProof="0">
                <a:latin typeface="Courier New"/>
                <a:ea typeface="+mn-lt"/>
                <a:cs typeface="+mn-lt"/>
              </a:rPr>
              <a:t> Pulse (450ns)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DISABLE_ENABLE</a:t>
            </a:r>
            <a:r>
              <a:rPr lang="de-DE" sz="1000" noProof="0">
                <a:latin typeface="Courier New"/>
                <a:ea typeface="+mn-lt"/>
                <a:cs typeface="+mn-lt"/>
              </a:rPr>
              <a:t> → </a:t>
            </a:r>
            <a:r>
              <a:rPr lang="de-DE" sz="1000" noProof="0">
                <a:latin typeface="Courier New"/>
                <a:cs typeface="Courier New"/>
              </a:rPr>
              <a:t>DISABLE_ENABLE_DELAY</a:t>
            </a:r>
            <a:r>
              <a:rPr lang="de-DE" sz="1000" noProof="0">
                <a:latin typeface="Courier New"/>
                <a:ea typeface="+mn-lt"/>
                <a:cs typeface="+mn-lt"/>
              </a:rPr>
              <a:t>: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t_H</a:t>
            </a:r>
            <a:r>
              <a:rPr lang="de-DE" sz="1000" noProof="0">
                <a:latin typeface="Courier New"/>
                <a:ea typeface="+mn-lt"/>
                <a:cs typeface="+mn-lt"/>
              </a:rPr>
              <a:t> Hold Time (30ns)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EXEC_DELAY</a:t>
            </a:r>
            <a:r>
              <a:rPr lang="de-DE" sz="1000" noProof="0">
                <a:latin typeface="Courier New"/>
                <a:ea typeface="+mn-lt"/>
                <a:cs typeface="+mn-lt"/>
              </a:rPr>
              <a:t>: Command-spezifische Wartezeit (40µs oder 1.64ms)</a:t>
            </a:r>
            <a:endParaRPr lang="de-DE" noProof="0">
              <a:latin typeface="Courier New"/>
            </a:endParaRPr>
          </a:p>
          <a:p>
            <a:pPr marL="147320" indent="-126365">
              <a:buFont typeface="Arial" panose="05000000000000000000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F227-5751-77D6-642B-D9F3D3ABD4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10</a:t>
            </a:fld>
            <a:endParaRPr lang="de-DE" noProof="0"/>
          </a:p>
        </p:txBody>
      </p:sp>
      <p:pic>
        <p:nvPicPr>
          <p:cNvPr id="6" name="Picture 5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9E12598F-F109-E47F-532B-6A7BD743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39" y="1208404"/>
            <a:ext cx="2975162" cy="377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CCE71-65C5-5A5B-B8F6-7E5EEF2C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156" y="2479103"/>
            <a:ext cx="3748189" cy="2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6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AC2BB-2F41-4EFD-5E91-B4010A57B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AD - LCD Controller</a:t>
            </a:r>
            <a:br>
              <a:rPr lang="de-DE" sz="1600" noProof="0">
                <a:latin typeface="Courier New"/>
                <a:cs typeface="Courier New"/>
              </a:rPr>
            </a:br>
            <a:r>
              <a:rPr lang="de-DE" sz="1600" noProof="0">
                <a:latin typeface="Courier New"/>
                <a:cs typeface="Courier New"/>
              </a:rPr>
              <a:t>(Jürgens, Specht)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5004-19DF-D9F9-CC82-720B2DF1D1E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100" noProof="0">
                <a:latin typeface="Courier New"/>
                <a:cs typeface="Courier New"/>
              </a:rPr>
              <a:t>Erstellung </a:t>
            </a:r>
            <a:r>
              <a:rPr lang="de-DE" sz="1100" noProof="0" err="1">
                <a:latin typeface="Courier New"/>
                <a:cs typeface="Courier New"/>
              </a:rPr>
              <a:t>Testbench</a:t>
            </a:r>
            <a:r>
              <a:rPr lang="de-DE" sz="1100" noProof="0">
                <a:latin typeface="Courier New"/>
                <a:cs typeface="Courier New"/>
              </a:rPr>
              <a:t> mit Wave-</a:t>
            </a:r>
            <a:r>
              <a:rPr lang="de-DE" sz="1100" noProof="0" err="1">
                <a:latin typeface="Courier New"/>
                <a:cs typeface="Courier New"/>
              </a:rPr>
              <a:t>Config</a:t>
            </a:r>
            <a:r>
              <a:rPr lang="de-DE" sz="1100" noProof="0">
                <a:latin typeface="Courier New"/>
                <a:cs typeface="Courier New"/>
              </a:rPr>
              <a:t> =&gt; gleicher Ausgangspunkt für jeden</a:t>
            </a:r>
            <a:endParaRPr lang="de-DE"/>
          </a:p>
          <a:p>
            <a:pPr marL="147320" indent="-147320">
              <a:buFont typeface="Arial" pitchFamily="2" charset="2"/>
              <a:buChar char="•"/>
            </a:pPr>
            <a:endParaRPr lang="de-DE" sz="11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100" noProof="0">
                <a:latin typeface="Courier New"/>
                <a:cs typeface="Courier New"/>
              </a:rPr>
              <a:t>Initial geplante Testfälle: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Initialisierungsphase </a:t>
            </a:r>
            <a:r>
              <a:rPr lang="de-DE" sz="1100" noProof="0">
                <a:latin typeface="Courier New"/>
                <a:cs typeface="Courier New"/>
              </a:rPr>
              <a:t>mit hoher Detailtiefe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Erfolgreiches Schreiben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Fehlerhaftes Schreiben </a:t>
            </a:r>
            <a:r>
              <a:rPr lang="de-DE" sz="1100" noProof="0">
                <a:latin typeface="Courier New"/>
                <a:cs typeface="Courier New"/>
              </a:rPr>
              <a:t>– "Schlechter Buchstabe"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Cursor Einstellung ändern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Clear Display Befehl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String schreiben – </a:t>
            </a:r>
            <a:r>
              <a:rPr lang="de-DE" sz="1100" noProof="0">
                <a:latin typeface="Courier New"/>
                <a:cs typeface="Courier New"/>
              </a:rPr>
              <a:t>mit Zeilenumbruch (Edge-Case)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b="1" noProof="0">
                <a:latin typeface="Courier New"/>
                <a:cs typeface="Courier New"/>
              </a:rPr>
              <a:t>Lesen eines Buchstaben </a:t>
            </a:r>
            <a:r>
              <a:rPr lang="de-DE" sz="1100" noProof="0">
                <a:latin typeface="Courier New"/>
                <a:cs typeface="Courier New"/>
              </a:rPr>
              <a:t>an Stelle x</a:t>
            </a:r>
          </a:p>
          <a:p>
            <a:pPr marL="274955" lvl="1" indent="-126365">
              <a:buFont typeface="Courier New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100" noProof="0">
                <a:latin typeface="Courier New"/>
                <a:cs typeface="Courier New"/>
              </a:rPr>
              <a:t>Tatsächlich implementierte Testfälle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 noProof="0">
                <a:latin typeface="Courier New"/>
                <a:cs typeface="Courier New"/>
              </a:rPr>
              <a:t>Alle </a:t>
            </a:r>
            <a:r>
              <a:rPr lang="de-DE" sz="1100" b="1" noProof="0">
                <a:latin typeface="Courier New"/>
                <a:cs typeface="Courier New"/>
              </a:rPr>
              <a:t>außer Lesen eines </a:t>
            </a:r>
            <a:r>
              <a:rPr lang="de-DE" sz="1100" b="1" noProof="0" err="1">
                <a:latin typeface="Courier New"/>
                <a:cs typeface="Courier New"/>
              </a:rPr>
              <a:t>Buchtaben</a:t>
            </a:r>
            <a:r>
              <a:rPr lang="de-DE" sz="1100" b="1" noProof="0">
                <a:latin typeface="Courier New"/>
                <a:cs typeface="Courier New"/>
              </a:rPr>
              <a:t> (Keine Implementierung vorhanden)</a:t>
            </a: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endParaRPr lang="de-DE" sz="1100" b="1" noProof="0">
              <a:latin typeface="Courier New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4AF5-ACB4-DFF2-1386-EB8909C655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0439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719AD-2940-E9EB-8F0A-A8BF2C4C2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C0FB9-E38A-64EB-7E2B-E3417DF28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AD - LCD Controller (Jürgens, Specht)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8288-AAE8-30AE-263F-A730DC735CE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26365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3D0A-AD73-45CC-0F42-77486E4856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12</a:t>
            </a:fld>
            <a:endParaRPr lang="de-DE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68FA-2ACC-0EAA-6F4B-F8D1DC4B36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/>
              <a:t>AD - Jürgens, Specht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14DC1-774D-0A71-DC6E-C1BFA6D7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9" y="1161833"/>
            <a:ext cx="2919647" cy="223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34653-92FC-5D1F-17BE-AB724B42C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000" y="1758069"/>
            <a:ext cx="3871912" cy="222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022EC-3F3A-7EDC-0A2F-E66EFF597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913" y="2615909"/>
            <a:ext cx="2246636" cy="2007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5ADC2-D665-EE24-83C1-42A4E7020799}"/>
              </a:ext>
            </a:extLst>
          </p:cNvPr>
          <p:cNvSpPr txBox="1"/>
          <p:nvPr/>
        </p:nvSpPr>
        <p:spPr>
          <a:xfrm>
            <a:off x="183078" y="3400207"/>
            <a:ext cx="1836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noProof="0"/>
              <a:t>Nutzung von </a:t>
            </a:r>
          </a:p>
          <a:p>
            <a:r>
              <a:rPr lang="de-DE" noProof="0" err="1"/>
              <a:t>Expected</a:t>
            </a:r>
            <a:r>
              <a:rPr lang="de-DE" noProof="0"/>
              <a:t> Signalen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06C7B-B678-AD54-0F6B-62AFDD1E0072}"/>
              </a:ext>
            </a:extLst>
          </p:cNvPr>
          <p:cNvSpPr txBox="1"/>
          <p:nvPr/>
        </p:nvSpPr>
        <p:spPr>
          <a:xfrm>
            <a:off x="2809379" y="4127571"/>
            <a:ext cx="1836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noProof="0"/>
              <a:t>Timing Controller</a:t>
            </a:r>
          </a:p>
          <a:p>
            <a:r>
              <a:rPr lang="de-DE" noProof="0" err="1"/>
              <a:t>Waveform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733254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0A89-0268-B5E3-0776-DB7200D61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B959B0-2F08-17BC-5A1F-6EE34E78BD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AS - Übersicht (Becker, Koch)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AE8A-DC81-2741-F252-B9D9FC9D37B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Unterteilung der IP in drei Teilmodule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Control </a:t>
            </a:r>
            <a:r>
              <a:rPr lang="de-DE" sz="1100" noProof="0" err="1">
                <a:latin typeface="Courier New"/>
                <a:cs typeface="Courier New"/>
              </a:rPr>
              <a:t>Timer</a:t>
            </a:r>
            <a:r>
              <a:rPr lang="de-DE" sz="1100" noProof="0">
                <a:latin typeface="Courier New"/>
                <a:cs typeface="Courier New"/>
              </a:rPr>
              <a:t> (Koch)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sorgt für Einhaltung von Timing Constraints (</a:t>
            </a:r>
            <a:r>
              <a:rPr lang="de-DE" sz="1100" noProof="0" err="1">
                <a:latin typeface="Courier New"/>
                <a:cs typeface="Courier New"/>
              </a:rPr>
              <a:t>Powerup</a:t>
            </a:r>
            <a:r>
              <a:rPr lang="de-DE" sz="1100" noProof="0">
                <a:latin typeface="Courier New"/>
                <a:cs typeface="Courier New"/>
              </a:rPr>
              <a:t> &amp; </a:t>
            </a:r>
            <a:r>
              <a:rPr lang="de-DE" sz="1100" noProof="0" err="1">
                <a:latin typeface="Courier New"/>
                <a:cs typeface="Courier New"/>
              </a:rPr>
              <a:t>Calibration</a:t>
            </a:r>
            <a:r>
              <a:rPr lang="de-DE" sz="1100" noProof="0">
                <a:latin typeface="Courier New"/>
                <a:cs typeface="Courier New"/>
              </a:rPr>
              <a:t> Delay)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fungiert als </a:t>
            </a:r>
            <a:r>
              <a:rPr lang="de-DE" sz="1100" noProof="0" err="1">
                <a:latin typeface="Courier New"/>
                <a:cs typeface="Courier New"/>
              </a:rPr>
              <a:t>Watchdog</a:t>
            </a:r>
            <a:r>
              <a:rPr lang="de-DE" sz="1100" noProof="0">
                <a:latin typeface="Courier New"/>
                <a:cs typeface="Courier New"/>
              </a:rPr>
              <a:t> </a:t>
            </a:r>
            <a:r>
              <a:rPr lang="de-DE" sz="1100" noProof="0" err="1">
                <a:latin typeface="Courier New"/>
                <a:cs typeface="Courier New"/>
              </a:rPr>
              <a:t>Timer</a:t>
            </a:r>
            <a:r>
              <a:rPr lang="de-DE" sz="1100" noProof="0">
                <a:latin typeface="Courier New"/>
                <a:cs typeface="Courier New"/>
              </a:rPr>
              <a:t>; meldet Sensor Timeouts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UART-Receiver mit Baudrate Generator (Becker &amp; Koch)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Generierung von Ticks mit 16x </a:t>
            </a:r>
            <a:r>
              <a:rPr lang="de-DE" sz="1100" noProof="0" err="1">
                <a:latin typeface="Courier New"/>
                <a:cs typeface="Courier New"/>
              </a:rPr>
              <a:t>Oversampling</a:t>
            </a:r>
            <a:r>
              <a:rPr lang="de-DE" sz="1100" noProof="0">
                <a:latin typeface="Courier New"/>
                <a:cs typeface="Courier New"/>
              </a:rPr>
              <a:t> bei 9600 Baud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Empfang der UART-Daten vom Sensor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ASCII Decoder (Becker)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wandelt die per UART empfangenen Daten in eine 8-Bit Zahl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Fehlerbehandlung</a:t>
            </a:r>
          </a:p>
          <a:p>
            <a:pPr marL="327017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Instanziierung der Teilemodule in gemeinsamen Top-Modul</a:t>
            </a:r>
          </a:p>
          <a:p>
            <a:pPr marL="199602" indent="-171450"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Verbinden von Top Modul mit AXI-Slave Interface (Becker &amp; Koch)</a:t>
            </a:r>
          </a:p>
          <a:p>
            <a:pPr marL="327017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anschließende Verifizierung mittels AXI </a:t>
            </a:r>
            <a:r>
              <a:rPr lang="de-DE" sz="1100" noProof="0" err="1">
                <a:latin typeface="Courier New"/>
                <a:cs typeface="Courier New"/>
              </a:rPr>
              <a:t>Verification</a:t>
            </a:r>
            <a:r>
              <a:rPr lang="de-DE" sz="1100" noProof="0">
                <a:latin typeface="Courier New"/>
                <a:cs typeface="Courier New"/>
              </a:rPr>
              <a:t> IP</a:t>
            </a:r>
          </a:p>
          <a:p>
            <a:pPr marL="147532" indent="-119380"/>
            <a:endParaRPr lang="de-DE" sz="1100" noProof="0">
              <a:latin typeface="Courier New"/>
              <a:cs typeface="Courier New"/>
            </a:endParaRPr>
          </a:p>
          <a:p>
            <a:pPr marL="147532" indent="-119380"/>
            <a:endParaRPr lang="de-DE" sz="1100" noProof="0">
              <a:latin typeface="Courier New"/>
              <a:cs typeface="Courier New"/>
            </a:endParaRPr>
          </a:p>
          <a:p>
            <a:pPr marL="422275" lvl="2" indent="-119380"/>
            <a:endParaRPr lang="de-DE" noProof="0"/>
          </a:p>
          <a:p>
            <a:pPr marL="274955" lvl="1" indent="-126365">
              <a:buFont typeface="Courier New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b="1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47F3F-64D1-1B14-C691-94239E796D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DBA38E-815A-0AF9-414D-95C254B85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AS – Control </a:t>
            </a:r>
            <a:r>
              <a:rPr lang="de-DE" sz="1600" noProof="0" err="1">
                <a:latin typeface="Courier New"/>
                <a:cs typeface="Courier New"/>
              </a:rPr>
              <a:t>Timer</a:t>
            </a:r>
            <a:r>
              <a:rPr lang="de-DE" sz="1600" noProof="0">
                <a:latin typeface="Courier New"/>
                <a:cs typeface="Courier New"/>
              </a:rPr>
              <a:t> (Koch)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513B-768A-584D-645C-7349D85CB63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Implementierung per State-</a:t>
            </a:r>
            <a:r>
              <a:rPr lang="de-DE" sz="1100" noProof="0" err="1">
                <a:latin typeface="Courier New"/>
                <a:cs typeface="Courier New"/>
              </a:rPr>
              <a:t>Machine</a:t>
            </a:r>
            <a:endParaRPr lang="de-DE" noProof="0">
              <a:latin typeface="Lucida Sans"/>
              <a:cs typeface="Courier New"/>
            </a:endParaRP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nach </a:t>
            </a:r>
            <a:r>
              <a:rPr lang="de-DE" sz="1100" noProof="0" err="1">
                <a:latin typeface="Courier New"/>
                <a:cs typeface="Courier New"/>
              </a:rPr>
              <a:t>Reset</a:t>
            </a:r>
            <a:r>
              <a:rPr lang="de-DE" sz="1100" noProof="0">
                <a:latin typeface="Courier New"/>
                <a:cs typeface="Courier New"/>
              </a:rPr>
              <a:t>: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250ms </a:t>
            </a:r>
            <a:r>
              <a:rPr lang="de-DE" sz="1100" noProof="0" err="1">
                <a:latin typeface="Courier New"/>
                <a:cs typeface="Courier New"/>
              </a:rPr>
              <a:t>Powerup</a:t>
            </a:r>
            <a:r>
              <a:rPr lang="de-DE" sz="1100" noProof="0">
                <a:latin typeface="Courier New"/>
                <a:cs typeface="Courier New"/>
              </a:rPr>
              <a:t> Delay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49ms Kalibrierung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~100ms Sensor Reading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darauffolgende Messungen:</a:t>
            </a:r>
          </a:p>
          <a:p>
            <a:pPr marL="474345" lvl="2" indent="-171450"/>
            <a:r>
              <a:rPr lang="de-DE" sz="1100" noProof="0">
                <a:latin typeface="Courier New"/>
                <a:cs typeface="Courier New"/>
              </a:rPr>
              <a:t>49ms Sensor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Zusätzliche Funktion als </a:t>
            </a:r>
            <a:r>
              <a:rPr lang="de-DE" sz="1100" noProof="0" err="1">
                <a:latin typeface="Courier New"/>
                <a:cs typeface="Courier New"/>
              </a:rPr>
              <a:t>WatchDog</a:t>
            </a:r>
            <a:r>
              <a:rPr lang="de-DE" sz="1100" noProof="0">
                <a:latin typeface="Courier New"/>
                <a:cs typeface="Courier New"/>
              </a:rPr>
              <a:t> </a:t>
            </a:r>
            <a:r>
              <a:rPr lang="de-DE" sz="1100" noProof="0" err="1">
                <a:latin typeface="Courier New"/>
                <a:cs typeface="Courier New"/>
              </a:rPr>
              <a:t>Timer</a:t>
            </a:r>
            <a:endParaRPr lang="de-DE" sz="1100" noProof="0">
              <a:latin typeface="Courier New"/>
              <a:cs typeface="Courier New"/>
            </a:endParaRP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Timing für Sensor Reading bekommt etwas Puffer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falls ASCII-Decoder nicht vor </a:t>
            </a:r>
            <a:r>
              <a:rPr lang="de-DE" sz="1100" noProof="0" err="1">
                <a:latin typeface="Courier New"/>
                <a:cs typeface="Courier New"/>
              </a:rPr>
              <a:t>Timer</a:t>
            </a:r>
            <a:r>
              <a:rPr lang="de-DE" sz="1100" noProof="0">
                <a:latin typeface="Courier New"/>
                <a:cs typeface="Courier New"/>
              </a:rPr>
              <a:t> fertig -&gt; Timeout Fehler</a:t>
            </a:r>
          </a:p>
          <a:p>
            <a:pPr marL="147320" indent="-147320"/>
            <a:endParaRPr lang="de-DE" noProof="0">
              <a:latin typeface="Lucida Sans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FB49-AB36-1663-8012-6309C746125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14</a:t>
            </a:fld>
            <a:endParaRPr lang="de-DE" noProof="0"/>
          </a:p>
        </p:txBody>
      </p:sp>
      <p:pic>
        <p:nvPicPr>
          <p:cNvPr id="5" name="Grafik 4" descr="Ein Bild, das Text, Schrift,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A5FED9AF-EAB4-8F87-FEC6-DA36DE02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91" y="3497683"/>
            <a:ext cx="4673447" cy="9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C9BE1-70F5-19BE-CDE4-B88CA73B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52A8D-058D-DF57-5F35-A7A795F86C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AS – UART </a:t>
            </a:r>
            <a:r>
              <a:rPr lang="de-DE" sz="1600" noProof="0" err="1">
                <a:latin typeface="Courier New"/>
                <a:cs typeface="Courier New"/>
              </a:rPr>
              <a:t>Reciever</a:t>
            </a:r>
            <a:r>
              <a:rPr lang="de-DE" sz="1600" noProof="0">
                <a:latin typeface="Courier New"/>
                <a:cs typeface="Courier New"/>
              </a:rPr>
              <a:t> (Becker, Koch)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7CD0-08E8-A361-6315-E9E883E8A2B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UART-Parameter (gemäß Datenblatt)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9600 Baud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8 Datenbits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1 </a:t>
            </a:r>
            <a:r>
              <a:rPr lang="de-DE" sz="1100" noProof="0" err="1">
                <a:latin typeface="Courier New"/>
                <a:cs typeface="Courier New"/>
              </a:rPr>
              <a:t>Stopbit</a:t>
            </a:r>
            <a:endParaRPr lang="de-DE" sz="1100" noProof="0">
              <a:latin typeface="Courier New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Nutzung von 16-fachem </a:t>
            </a:r>
            <a:r>
              <a:rPr lang="de-DE" sz="1100" noProof="0" err="1">
                <a:latin typeface="Courier New"/>
                <a:cs typeface="Courier New"/>
              </a:rPr>
              <a:t>Oversampling</a:t>
            </a:r>
            <a:r>
              <a:rPr lang="de-DE" sz="1100" noProof="0">
                <a:latin typeface="Courier New"/>
                <a:cs typeface="Courier New"/>
              </a:rPr>
              <a:t> -&gt; Bit wird in der Mitte </a:t>
            </a:r>
            <a:r>
              <a:rPr lang="de-DE" sz="1100" noProof="0" err="1">
                <a:latin typeface="Courier New"/>
                <a:cs typeface="Courier New"/>
              </a:rPr>
              <a:t>gesamplet</a:t>
            </a:r>
            <a:endParaRPr lang="de-DE" sz="1100" noProof="0">
              <a:latin typeface="Courier New"/>
              <a:cs typeface="Courier New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Implementierung per State-</a:t>
            </a:r>
            <a:r>
              <a:rPr lang="de-DE" sz="1100" noProof="0" err="1">
                <a:latin typeface="Courier New"/>
                <a:cs typeface="Courier New"/>
              </a:rPr>
              <a:t>Machine</a:t>
            </a:r>
            <a:r>
              <a:rPr lang="de-DE" sz="1100" noProof="0">
                <a:latin typeface="Courier New"/>
                <a:cs typeface="Courier New"/>
              </a:rPr>
              <a:t> basierend auf [1, S.164-168]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Startbit wird zur Synchronisation mit Systemtakt abgetastet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8 Datenbits werden erfasst (Least-</a:t>
            </a:r>
            <a:r>
              <a:rPr lang="de-DE" sz="1100" noProof="0" err="1">
                <a:latin typeface="Courier New"/>
                <a:cs typeface="Courier New"/>
              </a:rPr>
              <a:t>Significant</a:t>
            </a:r>
            <a:r>
              <a:rPr lang="de-DE" sz="1100" noProof="0">
                <a:latin typeface="Courier New"/>
                <a:cs typeface="Courier New"/>
              </a:rPr>
              <a:t>-Bit-First)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bei fehlendem </a:t>
            </a:r>
            <a:r>
              <a:rPr lang="de-DE" sz="1100" noProof="0" err="1">
                <a:latin typeface="Courier New"/>
                <a:cs typeface="Courier New"/>
              </a:rPr>
              <a:t>Stopbit</a:t>
            </a:r>
            <a:r>
              <a:rPr lang="de-DE" sz="1100" noProof="0">
                <a:latin typeface="Courier New"/>
                <a:cs typeface="Courier New"/>
              </a:rPr>
              <a:t> wird ein Framing-Error angezeigt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 err="1">
                <a:latin typeface="Courier New"/>
                <a:cs typeface="Courier New"/>
              </a:rPr>
              <a:t>Oversampling</a:t>
            </a:r>
            <a:r>
              <a:rPr lang="de-DE" sz="1100" noProof="0">
                <a:latin typeface="Courier New"/>
                <a:cs typeface="Courier New"/>
              </a:rPr>
              <a:t>-Ticks werden von Baudrate Generator erzeugt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simpler Clock-</a:t>
            </a:r>
            <a:r>
              <a:rPr lang="de-DE" sz="1100" noProof="0" err="1">
                <a:latin typeface="Courier New"/>
                <a:cs typeface="Courier New"/>
              </a:rPr>
              <a:t>Divider</a:t>
            </a:r>
            <a:endParaRPr lang="de-DE" sz="1100" noProof="0">
              <a:latin typeface="Courier New"/>
              <a:cs typeface="Courier New"/>
            </a:endParaRP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wird beim Empfang des Startbits gestartet</a:t>
            </a:r>
          </a:p>
          <a:p>
            <a:pPr marL="147320" indent="-147320">
              <a:buFont typeface="Wingdings" pitchFamily="2" charset="2"/>
              <a:buChar char="§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Wingdings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Wingdings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b="1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4BB6-7621-476D-BC49-DCC8FE230B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21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5780-7810-E2D7-907E-C5C1A879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24996A-F0C9-6339-589A-F432EAD2C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AS – ASCII-Decoder (Becker)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DFD-281C-B755-4394-7D923565684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92625" indent="-171450"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Sensor Reading wird in 5 Bytes per UART gesendet</a:t>
            </a: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 noProof="0">
                <a:latin typeface="Courier New"/>
                <a:cs typeface="Courier New"/>
              </a:rPr>
              <a:t>Paketstruktur: </a:t>
            </a:r>
            <a:r>
              <a:rPr lang="de-DE" sz="1100" i="1" noProof="0" err="1">
                <a:latin typeface="Courier New"/>
                <a:cs typeface="Courier New"/>
              </a:rPr>
              <a:t>Rxxx</a:t>
            </a:r>
            <a:r>
              <a:rPr lang="de-DE" sz="1100" i="1" noProof="0">
                <a:latin typeface="Courier New"/>
                <a:cs typeface="Courier New"/>
              </a:rPr>
              <a:t>\r</a:t>
            </a:r>
            <a:r>
              <a:rPr lang="de-DE" sz="1100" noProof="0">
                <a:latin typeface="Courier New"/>
                <a:cs typeface="Courier New"/>
              </a:rPr>
              <a:t>; </a:t>
            </a:r>
            <a:r>
              <a:rPr lang="de-DE" sz="1100" i="1" noProof="0">
                <a:latin typeface="Courier New"/>
                <a:cs typeface="Courier New"/>
              </a:rPr>
              <a:t>xxx</a:t>
            </a:r>
            <a:r>
              <a:rPr lang="de-DE" sz="1100" noProof="0">
                <a:latin typeface="Courier New"/>
                <a:cs typeface="Courier New"/>
              </a:rPr>
              <a:t> = 6 – 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Ziel: Ausgabe der Distanz in Zoll als 8-Bit Zahl in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noProof="0">
                <a:latin typeface="Courier New"/>
                <a:cs typeface="Courier New"/>
              </a:rPr>
              <a:t>Implementierung mittels State-</a:t>
            </a:r>
            <a:r>
              <a:rPr lang="de-DE" sz="1100" noProof="0" err="1">
                <a:latin typeface="Courier New"/>
                <a:cs typeface="Courier New"/>
              </a:rPr>
              <a:t>Machine</a:t>
            </a:r>
            <a:endParaRPr lang="de-DE" sz="1100" noProof="0">
              <a:latin typeface="Courier New"/>
              <a:cs typeface="Courier New"/>
            </a:endParaRPr>
          </a:p>
          <a:p>
            <a:pPr marL="320040" lvl="1" indent="-171450">
              <a:buFont typeface="Courier New" panose="02070309020205020404" pitchFamily="49" charset="0"/>
              <a:buChar char="o"/>
            </a:pPr>
            <a:r>
              <a:rPr lang="de-DE" sz="1100">
                <a:latin typeface="Courier New"/>
                <a:cs typeface="Courier New"/>
              </a:rPr>
              <a:t>b</a:t>
            </a:r>
            <a:r>
              <a:rPr lang="de-DE" sz="1100" noProof="0">
                <a:latin typeface="Courier New"/>
                <a:cs typeface="Courier New"/>
              </a:rPr>
              <a:t>ei Verstoß gegen die Paketstruktur wird erster Fehler angezeigt</a:t>
            </a:r>
          </a:p>
          <a:p>
            <a:pPr marL="422275" lvl="2" indent="-119380"/>
            <a:r>
              <a:rPr lang="de-DE" sz="1100" noProof="0">
                <a:latin typeface="Courier New"/>
                <a:cs typeface="Courier New"/>
              </a:rPr>
              <a:t>Position im Paket</a:t>
            </a:r>
          </a:p>
          <a:p>
            <a:pPr marL="422275" lvl="2" indent="-119380"/>
            <a:r>
              <a:rPr lang="de-DE" sz="1100" noProof="0">
                <a:latin typeface="Courier New"/>
                <a:cs typeface="Courier New"/>
              </a:rPr>
              <a:t>Empfangenes Byte, welches den Fehler verursachte</a:t>
            </a:r>
          </a:p>
          <a:p>
            <a:pPr marL="327017" lvl="1" indent="-171450">
              <a:buFont typeface="Courier New" panose="02070309020205020404" pitchFamily="49" charset="0"/>
              <a:buChar char="o"/>
            </a:pPr>
            <a:r>
              <a:rPr lang="de-DE" sz="1100">
                <a:latin typeface="Courier New"/>
                <a:cs typeface="Courier New"/>
              </a:rPr>
              <a:t>wird im Fehlerzustand das Zeichen </a:t>
            </a:r>
            <a:r>
              <a:rPr lang="de-DE" sz="1100" i="1">
                <a:latin typeface="Courier New"/>
                <a:cs typeface="Courier New"/>
              </a:rPr>
              <a:t>R</a:t>
            </a:r>
            <a:r>
              <a:rPr lang="de-DE" sz="1100">
                <a:latin typeface="Courier New"/>
                <a:cs typeface="Courier New"/>
              </a:rPr>
              <a:t> empfangen</a:t>
            </a:r>
          </a:p>
          <a:p>
            <a:pPr marL="422275" lvl="2" indent="-119380"/>
            <a:r>
              <a:rPr lang="de-DE" sz="1100" noProof="0">
                <a:latin typeface="Courier New"/>
                <a:cs typeface="Courier New"/>
              </a:rPr>
              <a:t>Rücksprung in validen Zustand</a:t>
            </a:r>
          </a:p>
          <a:p>
            <a:pPr marL="422275" lvl="2" indent="-119380"/>
            <a:r>
              <a:rPr lang="de-DE" sz="1100" err="1">
                <a:latin typeface="Courier New"/>
                <a:cs typeface="Courier New"/>
              </a:rPr>
              <a:t>Resynchronisations</a:t>
            </a:r>
            <a:r>
              <a:rPr lang="de-DE" sz="1100">
                <a:latin typeface="Courier New"/>
                <a:cs typeface="Courier New"/>
              </a:rPr>
              <a:t>-Punkt</a:t>
            </a:r>
            <a:endParaRPr lang="de-DE" sz="1100" noProof="0">
              <a:latin typeface="Courier New"/>
              <a:cs typeface="Courier New"/>
            </a:endParaRPr>
          </a:p>
          <a:p>
            <a:pPr marL="320040" lvl="1" indent="-171450"/>
            <a:r>
              <a:rPr lang="de-DE" sz="1100" noProof="0">
                <a:latin typeface="Courier New"/>
                <a:cs typeface="Courier New"/>
              </a:rPr>
              <a:t>Decoder kann durch Control </a:t>
            </a:r>
            <a:r>
              <a:rPr lang="de-DE" sz="1100" noProof="0" err="1">
                <a:latin typeface="Courier New"/>
                <a:cs typeface="Courier New"/>
              </a:rPr>
              <a:t>Timer</a:t>
            </a:r>
            <a:r>
              <a:rPr lang="de-DE" sz="1100" noProof="0">
                <a:latin typeface="Courier New"/>
                <a:cs typeface="Courier New"/>
              </a:rPr>
              <a:t> unterbrochen werden -&gt; Timeout Fehler</a:t>
            </a:r>
          </a:p>
          <a:p>
            <a:pPr marL="147320" indent="-147320">
              <a:buFont typeface="Wingdings" pitchFamily="2" charset="2"/>
              <a:buChar char="§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Wingdings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Wingdings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endParaRPr lang="de-DE" sz="1100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b="1" noProof="0">
              <a:latin typeface="Courier New"/>
              <a:cs typeface="Courier New"/>
            </a:endParaRPr>
          </a:p>
          <a:p>
            <a:pPr marL="274955" lvl="1" indent="-126365">
              <a:buNone/>
            </a:pPr>
            <a:endParaRPr lang="de-DE" sz="11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D8CE-C1AA-5E7C-546C-559F08128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569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7E05D-CB78-051E-962F-FE8A8E72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B3820-A4B3-43AF-23C1-27F4A4CBD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5776347" cy="489337"/>
          </a:xfrm>
        </p:spPr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SW - Übersicht </a:t>
            </a:r>
            <a:br>
              <a:rPr lang="de-DE" sz="1600">
                <a:latin typeface="Courier New"/>
                <a:cs typeface="Courier New"/>
              </a:rPr>
            </a:br>
            <a:r>
              <a:rPr lang="de-DE" sz="1600" noProof="0">
                <a:latin typeface="Courier New"/>
                <a:cs typeface="Courier New"/>
              </a:rPr>
              <a:t>(Krempl, Sowada)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9BD3-3FCD-A8E9-F18C-E5CB95CAFD7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5323303" cy="2983231"/>
          </a:xfrm>
        </p:spPr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100" noProof="0">
                <a:latin typeface="Courier New"/>
                <a:cs typeface="Courier New"/>
              </a:rPr>
              <a:t>Ziel:</a:t>
            </a:r>
            <a:endParaRPr lang="de-DE"/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Entwicklung von Treibern in C zur Realisierung einer registerbasierten Kommunikation </a:t>
            </a:r>
            <a:endParaRPr lang="de-DE"/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Mit Hilfe der Treiber die Funktionalitäten der IPs zu einem funktionierenden Projekt kombinieren</a:t>
            </a:r>
            <a:endParaRPr lang="de-DE" sz="11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endParaRPr lang="de-DE" sz="11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100">
                <a:latin typeface="Courier New"/>
                <a:cs typeface="Courier New"/>
              </a:rPr>
              <a:t>Registertests in Software: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Jedes Register mit Einsen beschrieben, gelesen und mit erwarteten Werten verglichen. 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Anschließend wird dasselbe mit Nullen durchgeführt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Keine Abweichungen außer bei GCSR-Registern.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Dieses Verhalten war zu erwarten und ist kein Fehler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1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DCE58-1BAB-1C25-0581-CDC342EC43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6537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6E8D-06CD-B9A1-2E19-F9314DDB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C2B6E8-C2E8-F888-A3D2-38795194E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Lösung</a:t>
            </a:r>
            <a:r>
              <a:rPr lang="de-DE" sz="1600" noProof="0">
                <a:latin typeface="Courier New"/>
                <a:cs typeface="Courier New"/>
              </a:rPr>
              <a:t> CLP IP - SW - Übersicht </a:t>
            </a:r>
            <a:br>
              <a:rPr lang="de-DE" sz="1600">
                <a:latin typeface="Courier New"/>
                <a:cs typeface="Courier New"/>
              </a:rPr>
            </a:br>
            <a:r>
              <a:rPr lang="de-DE" sz="1600" noProof="0">
                <a:latin typeface="Courier New"/>
                <a:cs typeface="Courier New"/>
              </a:rPr>
              <a:t>(Krempl, Sowada)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D937-AA2F-CF1E-6BF9-9FA81D8B61C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/>
            <a:endParaRPr lang="de-DE" noProof="0"/>
          </a:p>
          <a:p>
            <a:pPr marL="274955" lvl="1" indent="-126365">
              <a:buFont typeface="Courier New" pitchFamily="2" charset="2"/>
              <a:buChar char="o"/>
            </a:pPr>
            <a:endParaRPr lang="de-DE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41256-CF5C-AD02-F37E-72467847A2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18</a:t>
            </a:fld>
            <a:endParaRPr lang="de-DE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45694C-81A1-F0AE-3CF7-E463538A14D5}"/>
              </a:ext>
            </a:extLst>
          </p:cNvPr>
          <p:cNvSpPr txBox="1">
            <a:spLocks/>
          </p:cNvSpPr>
          <p:nvPr/>
        </p:nvSpPr>
        <p:spPr>
          <a:xfrm>
            <a:off x="209376" y="1203599"/>
            <a:ext cx="5323303" cy="3584038"/>
          </a:xfrm>
          <a:prstGeom prst="rect">
            <a:avLst/>
          </a:prstGeom>
        </p:spPr>
        <p:txBody>
          <a:bodyPr vert="horz" lIns="0" tIns="34289" rIns="68576" bIns="34289" rtlCol="0" anchor="t">
            <a:normAutofit/>
          </a:bodyPr>
          <a:lstStyle>
            <a:lvl1pPr marL="147600" indent="-147600" algn="l" defTabSz="514312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5015" indent="-126793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2343" indent="-119649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6281" indent="-130364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649" indent="-128579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357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13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669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825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320" indent="-147320">
              <a:buFont typeface="Arial" pitchFamily="2" charset="2"/>
              <a:buChar char="•"/>
            </a:pPr>
            <a:r>
              <a:rPr lang="de-DE" sz="1100">
                <a:latin typeface="Courier New"/>
                <a:cs typeface="Courier New"/>
              </a:rPr>
              <a:t>Ziele:</a:t>
            </a:r>
            <a:endParaRPr lang="de-DE"/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Strings auf Display anzeigen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Display leeren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Cursor aktivieren/deaktivieren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10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100">
                <a:latin typeface="Courier New"/>
                <a:cs typeface="Courier New"/>
              </a:rPr>
              <a:t>Umsetzung: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Anzeige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Write-Char aktivieren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Jeden Char wird nacheinander in ein Register geschrieben und IP gestartet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Am Ende des Strings wird Write-Char deaktiviert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Leeren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Clear-Bit aktivieren -&gt; Display wird geleert -&gt; Clear-Bit wieder deaktiviert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Cursor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Cursor-Bits wie gewünscht setzen und Write-Cursor-Bit setzen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IP starten</a:t>
            </a:r>
          </a:p>
        </p:txBody>
      </p:sp>
    </p:spTree>
    <p:extLst>
      <p:ext uri="{BB962C8B-B14F-4D97-AF65-F5344CB8AC3E}">
        <p14:creationId xmlns:p14="http://schemas.microsoft.com/office/powerpoint/2010/main" val="330730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17AE-02B8-D302-78A5-A08EE28E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C1CE3-20FD-F3C7-54DE-624CC1023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136" y="583132"/>
            <a:ext cx="5624925" cy="489337"/>
          </a:xfrm>
        </p:spPr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 Lösung SONAR IP-</a:t>
            </a:r>
            <a:r>
              <a:rPr lang="de-DE" sz="1600" noProof="0">
                <a:latin typeface="Courier New"/>
                <a:cs typeface="Courier New"/>
              </a:rPr>
              <a:t> SW - Übersicht</a:t>
            </a:r>
            <a:br>
              <a:rPr lang="de-DE" sz="1600">
                <a:latin typeface="Courier New"/>
                <a:cs typeface="Courier New"/>
              </a:rPr>
            </a:br>
            <a:r>
              <a:rPr lang="de-DE" sz="1600">
                <a:latin typeface="Courier New"/>
                <a:cs typeface="Courier New"/>
              </a:rPr>
              <a:t> </a:t>
            </a:r>
            <a:r>
              <a:rPr lang="de-DE" sz="1600" noProof="0">
                <a:latin typeface="Courier New"/>
                <a:cs typeface="Courier New"/>
              </a:rPr>
              <a:t>(Krempl, Sowada)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6628-631F-4F7D-7A82-2B36F592E84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/>
            <a:endParaRPr lang="de-DE" noProof="0"/>
          </a:p>
          <a:p>
            <a:pPr marL="274955" lvl="1" indent="-126365">
              <a:buFont typeface="Courier New" pitchFamily="2" charset="2"/>
              <a:buChar char="o"/>
            </a:pPr>
            <a:endParaRPr lang="de-DE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9AF1F-C808-7207-AB92-6B3512D42A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19</a:t>
            </a:fld>
            <a:endParaRPr lang="de-DE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B70A5-8604-B117-1C26-5878519B4ACB}"/>
              </a:ext>
            </a:extLst>
          </p:cNvPr>
          <p:cNvSpPr txBox="1">
            <a:spLocks/>
          </p:cNvSpPr>
          <p:nvPr/>
        </p:nvSpPr>
        <p:spPr>
          <a:xfrm>
            <a:off x="209376" y="1203599"/>
            <a:ext cx="5323303" cy="3584038"/>
          </a:xfrm>
          <a:prstGeom prst="rect">
            <a:avLst/>
          </a:prstGeom>
        </p:spPr>
        <p:txBody>
          <a:bodyPr vert="horz" lIns="0" tIns="34289" rIns="68576" bIns="34289" rtlCol="0" anchor="t">
            <a:normAutofit/>
          </a:bodyPr>
          <a:lstStyle>
            <a:lvl1pPr marL="147600" indent="-147600" algn="l" defTabSz="514312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5015" indent="-126793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2343" indent="-119649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6281" indent="-130364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649" indent="-128579" algn="l" defTabSz="5143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357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13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669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825" indent="-128579" algn="l" defTabSz="51431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320" indent="-147320">
              <a:buFont typeface="Arial" pitchFamily="2" charset="2"/>
              <a:buChar char="•"/>
            </a:pPr>
            <a:r>
              <a:rPr lang="de-DE" sz="1100">
                <a:latin typeface="Courier New"/>
                <a:cs typeface="Courier New"/>
              </a:rPr>
              <a:t>Ziele:</a:t>
            </a:r>
            <a:endParaRPr lang="de-DE"/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Auslesen der Distanz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Rücksetzen des Sensors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10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100">
                <a:latin typeface="Courier New"/>
                <a:cs typeface="Courier New"/>
              </a:rPr>
              <a:t>Umsetzung: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Auslesen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Bei Auto-Restart auf AP-</a:t>
            </a:r>
            <a:r>
              <a:rPr lang="de-DE" sz="1100" err="1">
                <a:latin typeface="Courier New"/>
                <a:cs typeface="Courier New"/>
              </a:rPr>
              <a:t>Done</a:t>
            </a:r>
            <a:r>
              <a:rPr lang="de-DE" sz="1100">
                <a:latin typeface="Courier New"/>
                <a:cs typeface="Courier New"/>
              </a:rPr>
              <a:t> warten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Prüfung auf mögliche Messfehler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Auslesen der Distanz aus dem Distanz Register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r>
              <a:rPr lang="de-DE" sz="1100">
                <a:latin typeface="Courier New"/>
                <a:cs typeface="Courier New"/>
              </a:rPr>
              <a:t>Zurücksetzen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Setzen der </a:t>
            </a:r>
            <a:r>
              <a:rPr lang="de-DE" sz="1100" err="1">
                <a:latin typeface="Courier New"/>
                <a:cs typeface="Courier New"/>
              </a:rPr>
              <a:t>Reset</a:t>
            </a:r>
            <a:r>
              <a:rPr lang="de-DE" sz="1100">
                <a:latin typeface="Courier New"/>
                <a:cs typeface="Courier New"/>
              </a:rPr>
              <a:t> Bits</a:t>
            </a:r>
          </a:p>
          <a:p>
            <a:pPr marL="422275" lvl="2" indent="-119380"/>
            <a:r>
              <a:rPr lang="de-DE" sz="1100">
                <a:latin typeface="Courier New"/>
                <a:cs typeface="Courier New"/>
              </a:rPr>
              <a:t>Warten auf Bestätigung eines erfolgreichen Neustarts</a:t>
            </a:r>
          </a:p>
          <a:p>
            <a:pPr marL="274955" lvl="1" indent="-126365">
              <a:buFont typeface="Courier New" panose="05000000000000000000" pitchFamily="2" charset="2"/>
              <a:buChar char="o"/>
            </a:pPr>
            <a:endParaRPr lang="de-DE"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97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EF30-A2BA-A6F6-4EE0-BFE2F9BE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008B754-FB92-3FFD-181E-7037BF5ED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Einleitung/Motivation (Team)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650A6-B3F2-0D32-21BC-827D18EC944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Vertiefung und Erweiterung des Wissens aus dem Modul "Digital Design" durch praktische Anwendung in einem Projekt</a:t>
            </a: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Teambasierte Projektarbeit: von der Konzeptionierung über Implementation bis zur Integration und Dokumentation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Enge Betreuung durch den Professor mit frühzeitiger Unterstützung bei Fragen und Problemen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Seminaristischer Ansatz mit hohem Praxisanteil und Verwendung der Industrieapplikationen </a:t>
            </a:r>
            <a:r>
              <a:rPr lang="de-DE" sz="1000" b="1" noProof="0">
                <a:latin typeface="Courier New"/>
                <a:ea typeface="+mn-lt"/>
                <a:cs typeface="+mn-lt"/>
              </a:rPr>
              <a:t>AMD </a:t>
            </a:r>
            <a:r>
              <a:rPr lang="de-DE" sz="1000" b="1" noProof="0" err="1">
                <a:latin typeface="Courier New"/>
                <a:ea typeface="+mn-lt"/>
                <a:cs typeface="+mn-lt"/>
              </a:rPr>
              <a:t>Vivado</a:t>
            </a:r>
            <a:r>
              <a:rPr lang="de-DE" sz="1000" b="1" noProof="0">
                <a:latin typeface="Courier New"/>
                <a:ea typeface="+mn-lt"/>
                <a:cs typeface="+mn-lt"/>
              </a:rPr>
              <a:t>™</a:t>
            </a:r>
            <a:r>
              <a:rPr lang="de-DE" sz="1000" noProof="0">
                <a:latin typeface="Courier New"/>
                <a:ea typeface="+mn-lt"/>
                <a:cs typeface="+mn-lt"/>
              </a:rPr>
              <a:t> und </a:t>
            </a:r>
            <a:r>
              <a:rPr lang="de-DE" sz="1000" b="1" noProof="0">
                <a:latin typeface="Courier New"/>
                <a:ea typeface="+mn-lt"/>
                <a:cs typeface="+mn-lt"/>
              </a:rPr>
              <a:t>AMD Vitis™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Technische Kompetenzen in Timing-Diagrammen, Datenblättern und Entwicklung eigener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IP's</a:t>
            </a:r>
            <a:r>
              <a:rPr lang="de-DE" sz="1000" noProof="0">
                <a:latin typeface="Courier New"/>
                <a:ea typeface="+mn-lt"/>
                <a:cs typeface="+mn-lt"/>
              </a:rPr>
              <a:t> (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Intellectual</a:t>
            </a:r>
            <a:r>
              <a:rPr lang="de-DE" sz="1000" noProof="0">
                <a:latin typeface="Courier New"/>
                <a:ea typeface="+mn-lt"/>
                <a:cs typeface="+mn-lt"/>
              </a:rPr>
              <a:t> Property) vertiefen/erwerben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AXI4-Lite als Schnittstellenprotokoll für On-Chip Kommunikation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+mn-lt"/>
                <a:cs typeface="+mn-lt"/>
              </a:rPr>
              <a:t>Programmiersprachen C, VHDL und </a:t>
            </a:r>
            <a:r>
              <a:rPr lang="de-DE" sz="1000" noProof="0" err="1">
                <a:latin typeface="Courier New"/>
                <a:ea typeface="+mn-lt"/>
                <a:cs typeface="+mn-lt"/>
              </a:rPr>
              <a:t>SystemVerilog</a:t>
            </a:r>
            <a:r>
              <a:rPr lang="de-DE" sz="1000" noProof="0">
                <a:latin typeface="Courier New"/>
                <a:ea typeface="+mn-lt"/>
                <a:cs typeface="+mn-lt"/>
              </a:rPr>
              <a:t> als zentrale Werkzeuge im Kurs</a:t>
            </a: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endParaRPr lang="de-DE" sz="1000" b="1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106BC-FB77-D83B-B805-0356324D92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4815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9F38-C765-243C-67BB-2507BF6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0206D7-086F-B6BA-DE59-5D5B5BE86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Beispielablauf -</a:t>
            </a:r>
            <a:r>
              <a:rPr lang="de-DE" sz="1600" noProof="0">
                <a:latin typeface="Courier New"/>
                <a:cs typeface="Courier New"/>
              </a:rPr>
              <a:t> SW - Übersicht</a:t>
            </a:r>
            <a:br>
              <a:rPr lang="de-DE" sz="1600">
                <a:latin typeface="Courier New"/>
                <a:cs typeface="Courier New"/>
              </a:rPr>
            </a:br>
            <a:r>
              <a:rPr lang="de-DE" sz="1600" noProof="0">
                <a:latin typeface="Courier New"/>
                <a:cs typeface="Courier New"/>
              </a:rPr>
              <a:t>(Krempl, Sowada)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C8F6-0E19-5FFD-DD75-EC82CCA96D3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/>
            <a:endParaRPr lang="de-DE" noProof="0"/>
          </a:p>
          <a:p>
            <a:pPr marL="274955" lvl="1" indent="-126365">
              <a:buFont typeface="Courier New" pitchFamily="2" charset="2"/>
              <a:buChar char="o"/>
            </a:pPr>
            <a:endParaRPr lang="de-DE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42BD-79A0-862A-F6B4-4A78749B80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20</a:t>
            </a:fld>
            <a:endParaRPr lang="de-DE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A7D7-AFA6-2E4A-9229-98A925847C47}"/>
              </a:ext>
            </a:extLst>
          </p:cNvPr>
          <p:cNvSpPr txBox="1"/>
          <p:nvPr/>
        </p:nvSpPr>
        <p:spPr>
          <a:xfrm>
            <a:off x="210257" y="1420345"/>
            <a:ext cx="3725439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de-DE" sz="1100">
                <a:latin typeface="Courier New"/>
                <a:cs typeface="Courier New"/>
              </a:rPr>
              <a:t>IPs initialisiert</a:t>
            </a:r>
            <a:endParaRPr lang="de-DE"/>
          </a:p>
          <a:p>
            <a:pPr marL="570865" lvl="1" indent="-228600">
              <a:buFont typeface="Courier New"/>
              <a:buChar char="o"/>
            </a:pPr>
            <a:r>
              <a:rPr lang="de-DE" sz="1100">
                <a:latin typeface="Courier New"/>
                <a:cs typeface="Courier New"/>
              </a:rPr>
              <a:t>CLP: Warten auf Initialisierung</a:t>
            </a:r>
          </a:p>
          <a:p>
            <a:pPr marL="570865" lvl="1" indent="-228600">
              <a:buFont typeface="Courier New"/>
              <a:buChar char="o"/>
            </a:pPr>
            <a:r>
              <a:rPr lang="de-DE" sz="1100">
                <a:latin typeface="Courier New"/>
                <a:cs typeface="Courier New"/>
              </a:rPr>
              <a:t>Sonar: </a:t>
            </a:r>
            <a:r>
              <a:rPr lang="de-DE" sz="1100" err="1">
                <a:latin typeface="Courier New"/>
                <a:cs typeface="Courier New"/>
              </a:rPr>
              <a:t>Reset</a:t>
            </a:r>
            <a:r>
              <a:rPr lang="de-DE" sz="1100">
                <a:latin typeface="Courier New"/>
                <a:cs typeface="Courier New"/>
              </a:rPr>
              <a:t>, warten bis 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Startvorgang abgeschlossen und 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Auto-Restart aktiviert wird</a:t>
            </a:r>
            <a:endParaRPr lang="de-DE" sz="1100" noProof="0">
              <a:latin typeface="Courier New"/>
              <a:cs typeface="Courier New"/>
            </a:endParaRPr>
          </a:p>
          <a:p>
            <a:pPr marL="228600" indent="-228600">
              <a:buFont typeface="Arial"/>
              <a:buChar char="•"/>
            </a:pPr>
            <a:r>
              <a:rPr lang="de-DE" sz="1100">
                <a:latin typeface="Courier New"/>
                <a:cs typeface="Courier New"/>
              </a:rPr>
              <a:t>Cursor abschalten </a:t>
            </a:r>
          </a:p>
          <a:p>
            <a:pPr marL="228600" indent="-228600">
              <a:buFont typeface="Arial"/>
              <a:buChar char="•"/>
            </a:pPr>
            <a:r>
              <a:rPr lang="de-DE" sz="1100">
                <a:latin typeface="Courier New"/>
                <a:cs typeface="Courier New"/>
              </a:rPr>
              <a:t>Schleife:</a:t>
            </a:r>
          </a:p>
          <a:p>
            <a:pPr marL="570865" lvl="1" indent="-228600">
              <a:buFont typeface="Courier New"/>
              <a:buChar char="o"/>
            </a:pPr>
            <a:r>
              <a:rPr lang="de-DE" sz="1100">
                <a:latin typeface="Courier New"/>
                <a:cs typeface="Courier New"/>
              </a:rPr>
              <a:t>Distanz messen</a:t>
            </a:r>
          </a:p>
          <a:p>
            <a:pPr marL="913765" lvl="2" indent="-228600">
              <a:buFont typeface="Wingdings"/>
              <a:buChar char="§"/>
            </a:pPr>
            <a:r>
              <a:rPr lang="de-DE" sz="1100">
                <a:latin typeface="Courier New"/>
                <a:cs typeface="Courier New"/>
              </a:rPr>
              <a:t>Sonar: Wenn bereit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Distanz in Zoll und Cm aus </a:t>
            </a:r>
            <a:br>
              <a:rPr lang="de-DE" sz="1100">
                <a:latin typeface="Courier New"/>
                <a:cs typeface="Courier New"/>
              </a:rPr>
            </a:br>
            <a:r>
              <a:rPr lang="de-DE" sz="1100">
                <a:latin typeface="Courier New"/>
                <a:cs typeface="Courier New"/>
              </a:rPr>
              <a:t>Register lesen</a:t>
            </a:r>
          </a:p>
          <a:p>
            <a:pPr marL="570865" lvl="1" indent="-228600">
              <a:buFont typeface="Courier New"/>
              <a:buChar char="o"/>
            </a:pPr>
            <a:r>
              <a:rPr lang="de-DE" sz="1100">
                <a:latin typeface="Courier New"/>
                <a:cs typeface="Courier New"/>
              </a:rPr>
              <a:t>Distanz anzeigen</a:t>
            </a:r>
          </a:p>
          <a:p>
            <a:pPr marL="913765" lvl="2" indent="-228600">
              <a:buFont typeface="Wingdings"/>
              <a:buChar char="§"/>
            </a:pPr>
            <a:r>
              <a:rPr lang="de-DE" sz="1100">
                <a:latin typeface="Courier New"/>
                <a:cs typeface="Courier New"/>
              </a:rPr>
              <a:t>Distanzwert in String umwandeln</a:t>
            </a:r>
          </a:p>
          <a:p>
            <a:pPr marL="913765" lvl="2" indent="-228600">
              <a:buFont typeface="Wingdings"/>
              <a:buChar char="§"/>
            </a:pPr>
            <a:r>
              <a:rPr lang="de-DE" sz="1100">
                <a:latin typeface="Courier New"/>
                <a:cs typeface="Courier New"/>
              </a:rPr>
              <a:t>CLP: String ausgeben</a:t>
            </a:r>
          </a:p>
          <a:p>
            <a:pPr marL="570865" lvl="1" indent="-228600">
              <a:buFont typeface="Courier New"/>
              <a:buChar char="o"/>
            </a:pPr>
            <a:endParaRPr lang="de-DE" sz="1100">
              <a:latin typeface="Courier New"/>
              <a:cs typeface="Courier New"/>
            </a:endParaRPr>
          </a:p>
          <a:p>
            <a:pPr marL="628015" lvl="1" indent="-285750">
              <a:buFont typeface="Courier New"/>
              <a:buChar char="o"/>
            </a:pPr>
            <a:endParaRPr lang="de-DE" sz="1100">
              <a:latin typeface="Courier New"/>
              <a:cs typeface="Courier New"/>
            </a:endParaRPr>
          </a:p>
          <a:p>
            <a:pPr marL="628015" lvl="1" indent="-285750">
              <a:buFont typeface="Courier New"/>
              <a:buChar char="o"/>
            </a:pPr>
            <a:endParaRPr lang="de-DE">
              <a:latin typeface="Lucida Sans"/>
              <a:cs typeface="Courier New"/>
            </a:endParaRP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1355B882-6223-C994-D750-421C0C55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" t="367" r="3537" b="17574"/>
          <a:stretch>
            <a:fillRect/>
          </a:stretch>
        </p:blipFill>
        <p:spPr>
          <a:xfrm>
            <a:off x="4147276" y="1021998"/>
            <a:ext cx="2452131" cy="37425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589139-A209-6903-F8E2-67D18C55D174}"/>
              </a:ext>
            </a:extLst>
          </p:cNvPr>
          <p:cNvSpPr/>
          <p:nvPr/>
        </p:nvSpPr>
        <p:spPr>
          <a:xfrm>
            <a:off x="3949184" y="3040739"/>
            <a:ext cx="2510562" cy="12180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488E75DE-7F10-6D56-A854-31766771E515}"/>
              </a:ext>
            </a:extLst>
          </p:cNvPr>
          <p:cNvSpPr/>
          <p:nvPr/>
        </p:nvSpPr>
        <p:spPr>
          <a:xfrm rot="10800000" flipH="1">
            <a:off x="3947228" y="3042150"/>
            <a:ext cx="430573" cy="228171"/>
          </a:xfrm>
          <a:prstGeom prst="snip1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22E43-203B-87A4-B9BF-3AFBE98C37BE}"/>
              </a:ext>
            </a:extLst>
          </p:cNvPr>
          <p:cNvSpPr txBox="1"/>
          <p:nvPr/>
        </p:nvSpPr>
        <p:spPr>
          <a:xfrm>
            <a:off x="3886601" y="3058830"/>
            <a:ext cx="544198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00"/>
              <a:t>while(1)</a:t>
            </a:r>
          </a:p>
        </p:txBody>
      </p:sp>
    </p:spTree>
    <p:extLst>
      <p:ext uri="{BB962C8B-B14F-4D97-AF65-F5344CB8AC3E}">
        <p14:creationId xmlns:p14="http://schemas.microsoft.com/office/powerpoint/2010/main" val="205211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B952-F6D1-3156-AD4C-9EB108D0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2175D-151C-C6CE-8278-C4896C747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Übersicht der verwendeten </a:t>
            </a:r>
            <a:r>
              <a:rPr lang="de-DE" sz="1600">
                <a:latin typeface="Courier New"/>
                <a:cs typeface="Courier New"/>
              </a:rPr>
              <a:t>Register(AS &amp; AD)</a:t>
            </a:r>
            <a:r>
              <a:rPr lang="de-DE" sz="1600" noProof="0">
                <a:latin typeface="Courier New"/>
                <a:cs typeface="Courier New"/>
              </a:rPr>
              <a:t> - SW - Übersicht (Krempl, Sowada)</a:t>
            </a:r>
            <a:endParaRPr lang="de-DE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EBA0-6610-4425-78BD-D2385AE5FC4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3209881" cy="3408192"/>
          </a:xfrm>
        </p:spPr>
        <p:txBody>
          <a:bodyPr vert="horz" lIns="0" tIns="34289" rIns="68576" bIns="34289" rtlCol="0" anchor="t">
            <a:normAutofit lnSpcReduction="10000"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en-GB" sz="1100">
                <a:latin typeface="Courier New"/>
                <a:cs typeface="Courier New"/>
              </a:rPr>
              <a:t>AS:</a:t>
            </a:r>
            <a:endParaRPr lang="de-DE"/>
          </a:p>
          <a:p>
            <a:pPr marL="274955" lvl="1" indent="-126365">
              <a:buFont typeface="Courier New" pitchFamily="2" charset="2"/>
              <a:buChar char="o"/>
            </a:pPr>
            <a:r>
              <a:rPr lang="en-GB" sz="1100">
                <a:latin typeface="Courier New"/>
                <a:cs typeface="Courier New"/>
              </a:rPr>
              <a:t>GCSR (</a:t>
            </a:r>
            <a:r>
              <a:rPr lang="en-GB" sz="1100">
                <a:latin typeface="Courier New"/>
                <a:ea typeface="+mn-lt"/>
                <a:cs typeface="+mn-lt"/>
              </a:rPr>
              <a:t>General/Global Control and Status Register</a:t>
            </a:r>
            <a:r>
              <a:rPr lang="en-GB" sz="1100">
                <a:latin typeface="Courier New"/>
                <a:cs typeface="Courier New"/>
              </a:rPr>
              <a:t>)</a:t>
            </a:r>
            <a:endParaRPr lang="en-GB"/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Starten</a:t>
            </a:r>
            <a:r>
              <a:rPr lang="en-GB" sz="1100">
                <a:latin typeface="Courier New"/>
                <a:cs typeface="Courier New"/>
              </a:rPr>
              <a:t> der IP</a:t>
            </a: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Aktivieren</a:t>
            </a:r>
            <a:r>
              <a:rPr lang="en-GB" sz="1100">
                <a:latin typeface="Courier New"/>
                <a:cs typeface="Courier New"/>
              </a:rPr>
              <a:t> Auto-Restart Modus</a:t>
            </a: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Überprüfen</a:t>
            </a:r>
            <a:r>
              <a:rPr lang="en-GB" sz="1100">
                <a:latin typeface="Courier New"/>
                <a:cs typeface="Courier New"/>
              </a:rPr>
              <a:t>, </a:t>
            </a:r>
            <a:r>
              <a:rPr lang="en-GB" sz="1100" err="1">
                <a:latin typeface="Courier New"/>
                <a:cs typeface="Courier New"/>
              </a:rPr>
              <a:t>ob</a:t>
            </a:r>
            <a:r>
              <a:rPr lang="en-GB" sz="1100">
                <a:latin typeface="Courier New"/>
                <a:cs typeface="Courier New"/>
              </a:rPr>
              <a:t> die IP die </a:t>
            </a:r>
            <a:r>
              <a:rPr lang="en-GB" sz="1100" err="1">
                <a:latin typeface="Courier New"/>
                <a:cs typeface="Courier New"/>
              </a:rPr>
              <a:t>Berechnung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abgeschlossen</a:t>
            </a:r>
            <a:r>
              <a:rPr lang="en-GB" sz="1100">
                <a:latin typeface="Courier New"/>
                <a:cs typeface="Courier New"/>
              </a:rPr>
              <a:t> hat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en-GB" sz="1100">
                <a:latin typeface="Courier New"/>
                <a:cs typeface="Courier New"/>
              </a:rPr>
              <a:t>SCSR0 (</a:t>
            </a:r>
            <a:r>
              <a:rPr lang="en-GB" sz="1100">
                <a:latin typeface="Courier New"/>
                <a:ea typeface="+mn-lt"/>
                <a:cs typeface="+mn-lt"/>
              </a:rPr>
              <a:t>Special Control and Status Register</a:t>
            </a:r>
            <a:r>
              <a:rPr lang="en-GB" sz="1100">
                <a:latin typeface="Courier New"/>
                <a:cs typeface="Courier New"/>
              </a:rPr>
              <a:t>)</a:t>
            </a: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Erkennen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ob</a:t>
            </a:r>
            <a:r>
              <a:rPr lang="en-GB" sz="1100">
                <a:latin typeface="Courier New"/>
                <a:cs typeface="Courier New"/>
              </a:rPr>
              <a:t> IP </a:t>
            </a:r>
            <a:r>
              <a:rPr lang="en-GB" sz="1100" err="1">
                <a:latin typeface="Courier New"/>
                <a:cs typeface="Courier New"/>
              </a:rPr>
              <a:t>Hochgefahren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ist</a:t>
            </a:r>
            <a:endParaRPr lang="en-GB" sz="1100">
              <a:latin typeface="Courier New"/>
              <a:cs typeface="Courier New"/>
            </a:endParaRP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Neustarten</a:t>
            </a:r>
            <a:r>
              <a:rPr lang="en-GB" sz="1100">
                <a:latin typeface="Courier New"/>
                <a:cs typeface="Courier New"/>
              </a:rPr>
              <a:t> der IP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en-GB" sz="1100">
                <a:latin typeface="Courier New"/>
                <a:cs typeface="Courier New"/>
              </a:rPr>
              <a:t>ADSR (</a:t>
            </a:r>
            <a:r>
              <a:rPr lang="en-GB" sz="1100">
                <a:latin typeface="Courier New"/>
                <a:ea typeface="+mn-lt"/>
                <a:cs typeface="+mn-lt"/>
              </a:rPr>
              <a:t>ASCII Decoder Status Register</a:t>
            </a:r>
            <a:r>
              <a:rPr lang="en-GB" sz="1100">
                <a:latin typeface="Courier New"/>
                <a:cs typeface="Courier New"/>
              </a:rPr>
              <a:t>)</a:t>
            </a: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Erkennen</a:t>
            </a:r>
            <a:r>
              <a:rPr lang="en-GB" sz="1100">
                <a:latin typeface="Courier New"/>
                <a:cs typeface="Courier New"/>
              </a:rPr>
              <a:t> von </a:t>
            </a:r>
            <a:r>
              <a:rPr lang="en-GB" sz="1100" err="1">
                <a:latin typeface="Courier New"/>
                <a:cs typeface="Courier New"/>
              </a:rPr>
              <a:t>Fehlern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beim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Messen</a:t>
            </a:r>
            <a:endParaRPr lang="en-GB" sz="1100">
              <a:latin typeface="Courier New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r>
              <a:rPr lang="en-GB" sz="1100">
                <a:latin typeface="Courier New"/>
                <a:cs typeface="Courier New"/>
              </a:rPr>
              <a:t>DIST0 (</a:t>
            </a:r>
            <a:r>
              <a:rPr lang="en-GB" sz="1100">
                <a:latin typeface="Courier New"/>
                <a:ea typeface="+mn-lt"/>
                <a:cs typeface="+mn-lt"/>
              </a:rPr>
              <a:t>Distance Value Register</a:t>
            </a:r>
            <a:r>
              <a:rPr lang="en-GB" sz="1100">
                <a:latin typeface="Courier New"/>
                <a:cs typeface="Courier New"/>
              </a:rPr>
              <a:t>)</a:t>
            </a:r>
          </a:p>
          <a:p>
            <a:pPr marL="422275" lvl="2" indent="-119380"/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Auslesen</a:t>
            </a:r>
            <a:r>
              <a:rPr lang="en-GB" sz="1100">
                <a:latin typeface="Courier New"/>
                <a:cs typeface="Courier New"/>
              </a:rPr>
              <a:t> der </a:t>
            </a:r>
            <a:r>
              <a:rPr lang="en-GB" sz="1100" err="1">
                <a:latin typeface="Courier New"/>
                <a:cs typeface="Courier New"/>
              </a:rPr>
              <a:t>gemessenen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Distanz</a:t>
            </a:r>
            <a:r>
              <a:rPr lang="en-GB" sz="1100">
                <a:latin typeface="Courier New"/>
                <a:cs typeface="Courier New"/>
              </a:rPr>
              <a:t> in Zoll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5BEE-6EC4-87B0-7D90-062D1BF3C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21</a:t>
            </a:fld>
            <a:endParaRPr lang="de-DE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EAFDE-8657-2E2D-D611-8D1268B90866}"/>
              </a:ext>
            </a:extLst>
          </p:cNvPr>
          <p:cNvSpPr txBox="1"/>
          <p:nvPr/>
        </p:nvSpPr>
        <p:spPr>
          <a:xfrm>
            <a:off x="3427398" y="1205491"/>
            <a:ext cx="321588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ts val="1412"/>
              </a:lnSpc>
              <a:buFont typeface="Arial"/>
              <a:buChar char="•"/>
            </a:pPr>
            <a:r>
              <a:rPr lang="en-GB" sz="1100">
                <a:latin typeface="Courier New"/>
                <a:cs typeface="Arial"/>
              </a:rPr>
              <a:t>AD:</a:t>
            </a:r>
            <a:r>
              <a:rPr lang="en-US" sz="1100">
                <a:latin typeface="Courier New"/>
                <a:cs typeface="Arial"/>
              </a:rPr>
              <a:t>​</a:t>
            </a:r>
            <a:endParaRPr lang="de-DE"/>
          </a:p>
          <a:p>
            <a:pPr marL="320040" lvl="1" indent="-171450">
              <a:lnSpc>
                <a:spcPts val="1412"/>
              </a:lnSpc>
              <a:buFont typeface="Courier New"/>
              <a:buChar char="o"/>
            </a:pPr>
            <a:r>
              <a:rPr lang="en-GB" sz="1100">
                <a:latin typeface="Courier New"/>
                <a:cs typeface="Arial"/>
              </a:rPr>
              <a:t>GCSR (General/Global Control and Status Register)​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US" sz="1100">
                <a:latin typeface="Courier New"/>
                <a:cs typeface="Arial"/>
              </a:rPr>
              <a:t>Um </a:t>
            </a:r>
            <a:r>
              <a:rPr lang="en-US" sz="1100" err="1">
                <a:latin typeface="Courier New"/>
                <a:cs typeface="Arial"/>
              </a:rPr>
              <a:t>Befehle</a:t>
            </a:r>
            <a:r>
              <a:rPr lang="en-US" sz="1100">
                <a:latin typeface="Courier New"/>
                <a:cs typeface="Arial"/>
              </a:rPr>
              <a:t> </a:t>
            </a:r>
            <a:r>
              <a:rPr lang="en-US" sz="1100" err="1">
                <a:latin typeface="Courier New"/>
                <a:cs typeface="Arial"/>
              </a:rPr>
              <a:t>wie</a:t>
            </a:r>
            <a:r>
              <a:rPr lang="en-US" sz="1100">
                <a:latin typeface="Courier New"/>
                <a:cs typeface="Arial"/>
              </a:rPr>
              <a:t> Write, Clear </a:t>
            </a:r>
            <a:r>
              <a:rPr lang="en-US" sz="1100" err="1">
                <a:latin typeface="Courier New"/>
                <a:cs typeface="Arial"/>
              </a:rPr>
              <a:t>oder</a:t>
            </a:r>
            <a:r>
              <a:rPr lang="en-US" sz="1100">
                <a:latin typeface="Courier New"/>
                <a:cs typeface="Arial"/>
              </a:rPr>
              <a:t> </a:t>
            </a:r>
            <a:r>
              <a:rPr lang="en-US" sz="1100" err="1">
                <a:latin typeface="Courier New"/>
                <a:cs typeface="Arial"/>
              </a:rPr>
              <a:t>setCursor</a:t>
            </a:r>
            <a:r>
              <a:rPr lang="en-US" sz="1100">
                <a:latin typeface="Courier New"/>
                <a:cs typeface="Arial"/>
              </a:rPr>
              <a:t> </a:t>
            </a:r>
            <a:r>
              <a:rPr lang="en-US" sz="1100" err="1">
                <a:latin typeface="Courier New"/>
                <a:cs typeface="Arial"/>
              </a:rPr>
              <a:t>auszuführen</a:t>
            </a:r>
            <a:endParaRPr lang="en-US" sz="1100">
              <a:latin typeface="Courier New"/>
              <a:cs typeface="Arial"/>
            </a:endParaRPr>
          </a:p>
          <a:p>
            <a:pPr marL="320040" lvl="1" indent="-171450">
              <a:lnSpc>
                <a:spcPts val="1412"/>
              </a:lnSpc>
              <a:buFont typeface="Courier New"/>
              <a:buChar char="o"/>
            </a:pPr>
            <a:r>
              <a:rPr lang="en-GB" sz="1100">
                <a:latin typeface="Courier New"/>
                <a:cs typeface="Arial"/>
              </a:rPr>
              <a:t>SCSR0 (Special Control and Status Register)</a:t>
            </a:r>
            <a:r>
              <a:rPr lang="en-US" sz="1100">
                <a:latin typeface="Courier New"/>
                <a:cs typeface="Arial"/>
              </a:rPr>
              <a:t>​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GB" sz="1100" err="1">
                <a:latin typeface="Courier New"/>
                <a:cs typeface="Arial"/>
              </a:rPr>
              <a:t>Erkennen</a:t>
            </a:r>
            <a:r>
              <a:rPr lang="en-GB" sz="1100">
                <a:latin typeface="Courier New"/>
                <a:cs typeface="Arial"/>
              </a:rPr>
              <a:t> </a:t>
            </a:r>
            <a:r>
              <a:rPr lang="en-GB" sz="1100" err="1">
                <a:latin typeface="Courier New"/>
                <a:cs typeface="Arial"/>
              </a:rPr>
              <a:t>ob</a:t>
            </a:r>
            <a:r>
              <a:rPr lang="en-GB" sz="1100">
                <a:latin typeface="Courier New"/>
                <a:cs typeface="Arial"/>
              </a:rPr>
              <a:t> IP </a:t>
            </a:r>
            <a:r>
              <a:rPr lang="en-GB" sz="1100" err="1">
                <a:latin typeface="Courier New"/>
                <a:cs typeface="Arial"/>
              </a:rPr>
              <a:t>Hochgefahren</a:t>
            </a:r>
            <a:r>
              <a:rPr lang="en-GB" sz="1100">
                <a:latin typeface="Courier New"/>
                <a:cs typeface="Arial"/>
              </a:rPr>
              <a:t> </a:t>
            </a:r>
            <a:r>
              <a:rPr lang="en-GB" sz="1100" err="1">
                <a:latin typeface="Courier New"/>
                <a:cs typeface="Arial"/>
              </a:rPr>
              <a:t>ist</a:t>
            </a:r>
            <a:r>
              <a:rPr lang="en-GB" sz="1100">
                <a:latin typeface="Courier New"/>
                <a:cs typeface="Arial"/>
              </a:rPr>
              <a:t>​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GB" sz="1100" err="1">
                <a:latin typeface="Courier New"/>
                <a:cs typeface="Arial"/>
              </a:rPr>
              <a:t>Neustarten</a:t>
            </a:r>
            <a:r>
              <a:rPr lang="en-GB" sz="1100">
                <a:latin typeface="Courier New"/>
                <a:cs typeface="Arial"/>
              </a:rPr>
              <a:t> der IP</a:t>
            </a:r>
            <a:r>
              <a:rPr lang="en-US" sz="1100">
                <a:latin typeface="Courier New"/>
                <a:cs typeface="Arial"/>
              </a:rPr>
              <a:t>​</a:t>
            </a:r>
          </a:p>
          <a:p>
            <a:pPr marL="320040" lvl="1" indent="-171450">
              <a:lnSpc>
                <a:spcPts val="1412"/>
              </a:lnSpc>
              <a:buFont typeface="Courier New"/>
              <a:buChar char="o"/>
            </a:pPr>
            <a:r>
              <a:rPr lang="en-GB" sz="1100">
                <a:latin typeface="Courier New"/>
                <a:cs typeface="Arial"/>
              </a:rPr>
              <a:t>DCR(Display Control Register)</a:t>
            </a:r>
            <a:r>
              <a:rPr lang="en-US" sz="1100">
                <a:latin typeface="Courier New"/>
                <a:cs typeface="Arial"/>
              </a:rPr>
              <a:t>​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GB" sz="1100">
                <a:latin typeface="Courier New"/>
                <a:cs typeface="Arial"/>
              </a:rPr>
              <a:t>Um das Display </a:t>
            </a:r>
            <a:r>
              <a:rPr lang="en-GB" sz="1100" err="1">
                <a:latin typeface="Courier New"/>
                <a:cs typeface="Arial"/>
              </a:rPr>
              <a:t>zu</a:t>
            </a:r>
            <a:r>
              <a:rPr lang="en-GB" sz="1100">
                <a:latin typeface="Courier New"/>
                <a:cs typeface="Arial"/>
              </a:rPr>
              <a:t> </a:t>
            </a:r>
            <a:r>
              <a:rPr lang="en-GB" sz="1100" err="1">
                <a:latin typeface="Courier New"/>
                <a:cs typeface="Arial"/>
              </a:rPr>
              <a:t>leeren</a:t>
            </a:r>
            <a:r>
              <a:rPr lang="en-GB" sz="1100">
                <a:latin typeface="Courier New"/>
                <a:cs typeface="Arial"/>
              </a:rPr>
              <a:t> und den Cursor </a:t>
            </a:r>
            <a:r>
              <a:rPr lang="en-GB" sz="1100" err="1">
                <a:latin typeface="Courier New"/>
                <a:cs typeface="Arial"/>
              </a:rPr>
              <a:t>einzustellen</a:t>
            </a:r>
            <a:r>
              <a:rPr lang="en-GB" sz="1100">
                <a:latin typeface="Courier New"/>
                <a:cs typeface="Arial"/>
              </a:rPr>
              <a:t>  </a:t>
            </a:r>
          </a:p>
          <a:p>
            <a:pPr marL="320040" lvl="1" indent="-171450">
              <a:lnSpc>
                <a:spcPts val="1412"/>
              </a:lnSpc>
              <a:buFont typeface="Courier New"/>
              <a:buChar char="o"/>
            </a:pPr>
            <a:r>
              <a:rPr lang="en-GB" sz="1100">
                <a:latin typeface="Courier New"/>
                <a:cs typeface="Courier New"/>
              </a:rPr>
              <a:t>CDR(</a:t>
            </a:r>
            <a:r>
              <a:rPr lang="en-GB" sz="1100" err="1">
                <a:latin typeface="Courier New"/>
                <a:cs typeface="Courier New"/>
              </a:rPr>
              <a:t>Charakter</a:t>
            </a:r>
            <a:r>
              <a:rPr lang="en-GB" sz="1100">
                <a:latin typeface="Courier New"/>
                <a:cs typeface="Courier New"/>
              </a:rPr>
              <a:t> Data Register)</a:t>
            </a:r>
            <a:r>
              <a:rPr lang="en-US" sz="1100">
                <a:latin typeface="Courier New"/>
                <a:cs typeface="Courier New"/>
              </a:rPr>
              <a:t> 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GB" sz="1100" err="1">
                <a:latin typeface="Courier New"/>
                <a:cs typeface="Arial"/>
              </a:rPr>
              <a:t>Ermöglicht</a:t>
            </a:r>
            <a:r>
              <a:rPr lang="en-GB" sz="1100">
                <a:latin typeface="Courier New"/>
                <a:cs typeface="Arial"/>
              </a:rPr>
              <a:t> die </a:t>
            </a:r>
            <a:r>
              <a:rPr lang="en-GB" sz="1100" err="1">
                <a:latin typeface="Courier New"/>
                <a:cs typeface="Arial"/>
              </a:rPr>
              <a:t>Ausgabe</a:t>
            </a:r>
            <a:r>
              <a:rPr lang="en-GB" sz="1100">
                <a:latin typeface="Courier New"/>
                <a:cs typeface="Arial"/>
              </a:rPr>
              <a:t> am Display </a:t>
            </a:r>
            <a:endParaRPr lang="en-GB"/>
          </a:p>
          <a:p>
            <a:pPr marL="320040" lvl="1" indent="-171450">
              <a:lnSpc>
                <a:spcPts val="1412"/>
              </a:lnSpc>
              <a:buFont typeface="Courier New"/>
              <a:buChar char="o"/>
            </a:pPr>
            <a:r>
              <a:rPr lang="en-GB" sz="1100">
                <a:latin typeface="Courier New"/>
                <a:cs typeface="Courier New"/>
              </a:rPr>
              <a:t>CCR(</a:t>
            </a:r>
            <a:r>
              <a:rPr lang="en-GB" sz="1100" err="1">
                <a:latin typeface="Courier New"/>
                <a:cs typeface="Courier New"/>
              </a:rPr>
              <a:t>Charakter</a:t>
            </a:r>
            <a:r>
              <a:rPr lang="en-GB" sz="1100">
                <a:latin typeface="Courier New"/>
                <a:cs typeface="Courier New"/>
              </a:rPr>
              <a:t> </a:t>
            </a:r>
            <a:r>
              <a:rPr lang="en-GB" sz="1100" err="1">
                <a:latin typeface="Courier New"/>
                <a:cs typeface="Courier New"/>
              </a:rPr>
              <a:t>ControlRegister</a:t>
            </a:r>
            <a:r>
              <a:rPr lang="en-GB" sz="1100">
                <a:latin typeface="Courier New"/>
                <a:cs typeface="Courier New"/>
              </a:rPr>
              <a:t>)</a:t>
            </a:r>
            <a:r>
              <a:rPr lang="en-US" sz="1100">
                <a:latin typeface="Courier New"/>
                <a:cs typeface="Courier New"/>
              </a:rPr>
              <a:t> </a:t>
            </a:r>
          </a:p>
          <a:p>
            <a:pPr marL="474345" lvl="2" indent="-171450">
              <a:lnSpc>
                <a:spcPts val="1412"/>
              </a:lnSpc>
              <a:buFont typeface="Wingdings"/>
              <a:buChar char="§"/>
            </a:pPr>
            <a:r>
              <a:rPr lang="en-GB" sz="1100" err="1">
                <a:latin typeface="Courier New"/>
                <a:cs typeface="Courier New"/>
              </a:rPr>
              <a:t>Aktiviert</a:t>
            </a:r>
            <a:r>
              <a:rPr lang="en-GB" sz="1100">
                <a:latin typeface="Courier New"/>
                <a:cs typeface="Courier New"/>
              </a:rPr>
              <a:t> den </a:t>
            </a:r>
            <a:r>
              <a:rPr lang="en-GB" sz="1100" err="1">
                <a:latin typeface="Courier New"/>
                <a:cs typeface="Courier New"/>
              </a:rPr>
              <a:t>Schreibvorgang</a:t>
            </a:r>
            <a:endParaRPr lang="en-GB" sz="110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4E789-0C51-CB50-020D-06FC3F4AB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8CE267-6F9F-14A7-5B15-F228649ED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Evaluierung/Ergebnisse (Team)</a:t>
            </a:r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AC98C-801E-48AE-5830-50FE899CAA8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Interpretation der UART-Daten in Hardware (ASCII-Decoder)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 err="1">
                <a:latin typeface="Courier New"/>
                <a:cs typeface="Courier New"/>
              </a:rPr>
              <a:t>Testbenches</a:t>
            </a:r>
            <a:r>
              <a:rPr lang="de-DE" sz="1000" noProof="0">
                <a:latin typeface="Courier New"/>
                <a:cs typeface="Courier New"/>
              </a:rPr>
              <a:t> beider </a:t>
            </a:r>
            <a:r>
              <a:rPr lang="de-DE" sz="1000" noProof="0" err="1">
                <a:latin typeface="Courier New"/>
                <a:cs typeface="Courier New"/>
              </a:rPr>
              <a:t>IP's</a:t>
            </a:r>
            <a:r>
              <a:rPr lang="de-DE" sz="1000" noProof="0">
                <a:latin typeface="Courier New"/>
                <a:cs typeface="Courier New"/>
              </a:rPr>
              <a:t> valide und konform</a:t>
            </a:r>
            <a:endParaRPr lang="de-DE" noProof="0"/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Ausführliche und erfolgreiche AXI-Verifikation beider </a:t>
            </a:r>
            <a:r>
              <a:rPr lang="de-DE" sz="1000" noProof="0" err="1">
                <a:latin typeface="Courier New"/>
                <a:cs typeface="Courier New"/>
              </a:rPr>
              <a:t>IP's</a:t>
            </a: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Funktionsfähige Integration beider </a:t>
            </a:r>
            <a:r>
              <a:rPr lang="de-DE" sz="1000" noProof="0" err="1">
                <a:latin typeface="Courier New"/>
                <a:cs typeface="Courier New"/>
              </a:rPr>
              <a:t>IP's</a:t>
            </a:r>
            <a:r>
              <a:rPr lang="de-DE" sz="1000" noProof="0">
                <a:latin typeface="Courier New"/>
                <a:cs typeface="Courier New"/>
              </a:rPr>
              <a:t> in die HW-Plattform</a:t>
            </a:r>
            <a:endParaRPr lang="de-DE" noProof="0"/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Erfolgreiches Ansprechen der </a:t>
            </a:r>
            <a:r>
              <a:rPr lang="de-DE" sz="1000" noProof="0" err="1">
                <a:latin typeface="Courier New"/>
                <a:cs typeface="Courier New"/>
              </a:rPr>
              <a:t>IP's</a:t>
            </a:r>
            <a:r>
              <a:rPr lang="de-DE" sz="1000" noProof="0">
                <a:latin typeface="Courier New"/>
                <a:cs typeface="Courier New"/>
              </a:rPr>
              <a:t> via SW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Daten von Sonar mittels SW-Polling auslesbar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Daten an CLP mittels SW übertragbar und darstellbar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2A7A9-D072-D558-51D8-BD541AACDD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22</a:t>
            </a:fld>
            <a:endParaRPr lang="de-DE" noProof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652FC97-0DA1-680F-3188-79FA28536311}"/>
              </a:ext>
            </a:extLst>
          </p:cNvPr>
          <p:cNvSpPr txBox="1"/>
          <p:nvPr/>
        </p:nvSpPr>
        <p:spPr>
          <a:xfrm>
            <a:off x="1201707" y="4055747"/>
            <a:ext cx="54389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 noProof="0">
                <a:latin typeface="Courier New"/>
                <a:cs typeface="Courier New"/>
              </a:rPr>
              <a:t>Anforderungen komplett erfüllt</a:t>
            </a:r>
          </a:p>
        </p:txBody>
      </p:sp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6343484B-76D2-C8B6-E7A7-093A1FDC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645" y="3733109"/>
            <a:ext cx="914400" cy="914400"/>
          </a:xfrm>
          <a:prstGeom prst="rect">
            <a:avLst/>
          </a:prstGeom>
        </p:spPr>
      </p:pic>
      <p:sp>
        <p:nvSpPr>
          <p:cNvPr id="11" name="Arrow: Curved Right 8">
            <a:extLst>
              <a:ext uri="{FF2B5EF4-FFF2-40B4-BE49-F238E27FC236}">
                <a16:creationId xmlns:a16="http://schemas.microsoft.com/office/drawing/2014/main" id="{8FBD0B2E-115A-104A-D61C-147DF66A09F2}"/>
              </a:ext>
            </a:extLst>
          </p:cNvPr>
          <p:cNvSpPr/>
          <p:nvPr/>
        </p:nvSpPr>
        <p:spPr>
          <a:xfrm>
            <a:off x="209818" y="3848567"/>
            <a:ext cx="780781" cy="6761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B05EA-3D17-73A8-F13B-015A414FC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5894FC-2D04-4C63-39DC-5246AE305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Diskussion/Schlusszusammenfassung (Team)</a:t>
            </a:r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E9388-3445-8A03-CBBD-F4CC6471DCB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Bedeutung der Ergebnisse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Verständnis über Aufbau eines Prozessorsystems erlangt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Prinzip der Umsetzung von Timing-Constraints in Hardware verstanden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Projekterfahrung bzw. erste Schritte im Bereich FPGA-Programmierung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Offene Punkte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KEINE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Ausblick</a:t>
            </a:r>
            <a:endParaRPr lang="de-DE" noProof="0"/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Polling durch Interrupts ersetzen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Einheitenwechsel in der Software (</a:t>
            </a:r>
            <a:r>
              <a:rPr lang="de-DE" sz="1000" noProof="0" err="1">
                <a:latin typeface="Courier New"/>
                <a:cs typeface="Courier New"/>
              </a:rPr>
              <a:t>inch</a:t>
            </a:r>
            <a:r>
              <a:rPr lang="de-DE" sz="1000" noProof="0">
                <a:latin typeface="Courier New"/>
                <a:cs typeface="Courier New"/>
              </a:rPr>
              <a:t>, cm) durch Knopfdruck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Gegenlesen von geschriebenen Zeichen des Displays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Scrolling bei Display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Zeilenwechsel bei Display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Positionsspezifisches Schreiben eines Zeichens auf das Display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C49189-409A-1137-D34F-35F763BAFC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505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A18E-E7EC-F150-A15F-C1231C03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B815E1-5E1F-13C5-5782-24EB9E27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Quellcodeübersicht (Team)</a:t>
            </a:r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71993-3A1D-0DF2-A4AF-EE1BF97FE98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 dirty="0">
                <a:latin typeface="Courier New"/>
                <a:cs typeface="Courier New"/>
              </a:rPr>
              <a:t>Quellcode/</a:t>
            </a:r>
            <a:r>
              <a:rPr lang="de-DE" sz="1000" noProof="0" dirty="0" err="1">
                <a:latin typeface="Courier New"/>
                <a:cs typeface="Courier New"/>
              </a:rPr>
              <a:t>src</a:t>
            </a:r>
            <a:r>
              <a:rPr lang="de-DE" sz="1000" noProof="0" dirty="0">
                <a:latin typeface="Courier New"/>
                <a:cs typeface="Courier New"/>
              </a:rPr>
              <a:t>/</a:t>
            </a:r>
            <a:r>
              <a:rPr lang="de-DE" sz="1000" dirty="0">
                <a:latin typeface="Courier New"/>
                <a:cs typeface="Courier New"/>
              </a:rPr>
              <a:t>FPGA Firmware/</a:t>
            </a:r>
            <a:r>
              <a:rPr lang="de-DE" sz="1000" dirty="0" err="1">
                <a:latin typeface="Courier New"/>
                <a:cs typeface="Courier New"/>
              </a:rPr>
              <a:t>vhdl</a:t>
            </a:r>
            <a:r>
              <a:rPr lang="de-DE" sz="1000" dirty="0">
                <a:latin typeface="Courier New"/>
                <a:cs typeface="Courier New"/>
              </a:rPr>
              <a:t>-</a:t>
            </a:r>
            <a:r>
              <a:rPr lang="de-DE" sz="1000" dirty="0" err="1">
                <a:latin typeface="Courier New"/>
                <a:cs typeface="Courier New"/>
              </a:rPr>
              <a:t>clp</a:t>
            </a:r>
            <a:r>
              <a:rPr lang="de-DE" sz="1000" dirty="0">
                <a:latin typeface="Courier New"/>
                <a:cs typeface="Courier New"/>
              </a:rPr>
              <a:t>-base</a:t>
            </a:r>
            <a:r>
              <a:rPr lang="de-DE" sz="1000" noProof="0" dirty="0">
                <a:latin typeface="Courier New"/>
                <a:cs typeface="Courier New"/>
              </a:rPr>
              <a:t> --&gt; Jürgens, Specht</a:t>
            </a:r>
          </a:p>
          <a:p>
            <a:pPr marL="274955" lvl="1" indent="-126365">
              <a:buFont typeface="Arial" pitchFamily="2" charset="2"/>
              <a:buChar char="•"/>
            </a:pPr>
            <a:r>
              <a:rPr lang="de-DE" sz="1000" dirty="0">
                <a:latin typeface="Courier New"/>
                <a:cs typeface="Courier New"/>
              </a:rPr>
              <a:t>Source Code für CLP IP (</a:t>
            </a:r>
            <a:r>
              <a:rPr lang="de-DE" sz="1000" dirty="0" err="1">
                <a:latin typeface="Courier New"/>
                <a:cs typeface="Courier New"/>
              </a:rPr>
              <a:t>Vivado</a:t>
            </a:r>
            <a:r>
              <a:rPr lang="de-DE" sz="1000" dirty="0">
                <a:latin typeface="Courier New"/>
                <a:cs typeface="Courier New"/>
              </a:rPr>
              <a:t> Projekt)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 dirty="0">
                <a:latin typeface="Courier New"/>
                <a:cs typeface="Courier New"/>
              </a:rPr>
              <a:t>Quellcode/</a:t>
            </a:r>
            <a:r>
              <a:rPr lang="de-DE" sz="1000" noProof="0" dirty="0" err="1">
                <a:latin typeface="Courier New"/>
                <a:cs typeface="Courier New"/>
              </a:rPr>
              <a:t>src</a:t>
            </a:r>
            <a:r>
              <a:rPr lang="de-DE" sz="1000" noProof="0" dirty="0">
                <a:latin typeface="Courier New"/>
                <a:cs typeface="Courier New"/>
              </a:rPr>
              <a:t>/</a:t>
            </a:r>
            <a:r>
              <a:rPr lang="de-DE" sz="1000" dirty="0">
                <a:latin typeface="Courier New"/>
                <a:cs typeface="Courier New"/>
              </a:rPr>
              <a:t>FPGA Firmware/</a:t>
            </a:r>
            <a:r>
              <a:rPr lang="de-DE" sz="1000" noProof="0" dirty="0" err="1">
                <a:latin typeface="Courier New"/>
                <a:cs typeface="Courier New"/>
              </a:rPr>
              <a:t>vhdl</a:t>
            </a:r>
            <a:r>
              <a:rPr lang="de-DE" sz="1000" noProof="0" dirty="0">
                <a:latin typeface="Courier New"/>
                <a:cs typeface="Courier New"/>
              </a:rPr>
              <a:t>-</a:t>
            </a:r>
            <a:r>
              <a:rPr lang="de-DE" sz="1000" noProof="0" dirty="0" err="1">
                <a:latin typeface="Courier New"/>
                <a:cs typeface="Courier New"/>
              </a:rPr>
              <a:t>maxsonar</a:t>
            </a:r>
            <a:r>
              <a:rPr lang="de-DE" sz="1000" noProof="0" dirty="0">
                <a:latin typeface="Courier New"/>
                <a:cs typeface="Courier New"/>
              </a:rPr>
              <a:t>-base --&gt; Becker, Koch</a:t>
            </a:r>
          </a:p>
          <a:p>
            <a:pPr marL="274320" lvl="1" indent="-147320">
              <a:buFont typeface="Arial" pitchFamily="2" charset="2"/>
              <a:buChar char="•"/>
            </a:pPr>
            <a:r>
              <a:rPr lang="de-DE" sz="1000" dirty="0">
                <a:latin typeface="Courier New"/>
                <a:cs typeface="Courier New"/>
              </a:rPr>
              <a:t>Source Code für </a:t>
            </a:r>
            <a:r>
              <a:rPr lang="de-DE" sz="1000" err="1">
                <a:latin typeface="Courier New"/>
                <a:cs typeface="Courier New"/>
              </a:rPr>
              <a:t>MaxSonar</a:t>
            </a:r>
            <a:r>
              <a:rPr lang="de-DE" sz="1000" dirty="0">
                <a:latin typeface="Courier New"/>
                <a:cs typeface="Courier New"/>
              </a:rPr>
              <a:t> IP (</a:t>
            </a:r>
            <a:r>
              <a:rPr lang="de-DE" sz="1000" err="1">
                <a:latin typeface="Courier New"/>
                <a:cs typeface="Courier New"/>
              </a:rPr>
              <a:t>Vivado</a:t>
            </a:r>
            <a:r>
              <a:rPr lang="de-DE" sz="1000" dirty="0">
                <a:latin typeface="Courier New"/>
                <a:cs typeface="Courier New"/>
              </a:rPr>
              <a:t> Projekt)</a:t>
            </a:r>
            <a:endParaRPr lang="de-DE" sz="1000" noProof="0" dirty="0">
              <a:latin typeface="Courier New"/>
              <a:cs typeface="Courier New"/>
            </a:endParaRPr>
          </a:p>
          <a:p>
            <a:pPr marL="146685" indent="-147320">
              <a:buFont typeface="Arial" pitchFamily="2" charset="2"/>
              <a:buChar char="•"/>
            </a:pPr>
            <a:r>
              <a:rPr lang="de-DE" sz="1000" dirty="0">
                <a:latin typeface="Courier New"/>
                <a:cs typeface="Courier New"/>
              </a:rPr>
              <a:t>Quellcode/</a:t>
            </a:r>
            <a:r>
              <a:rPr lang="de-DE" sz="1000" dirty="0" err="1">
                <a:latin typeface="Courier New"/>
                <a:cs typeface="Courier New"/>
              </a:rPr>
              <a:t>src</a:t>
            </a:r>
            <a:r>
              <a:rPr lang="de-DE" sz="1000" dirty="0">
                <a:latin typeface="Courier New"/>
                <a:cs typeface="Courier New"/>
              </a:rPr>
              <a:t>/FPGA Firmware/</a:t>
            </a:r>
            <a:r>
              <a:rPr lang="de-DE" sz="1000" dirty="0" err="1">
                <a:latin typeface="Courier New"/>
                <a:cs typeface="Courier New"/>
              </a:rPr>
              <a:t>ip_repo</a:t>
            </a:r>
            <a:r>
              <a:rPr lang="de-DE" sz="1000" dirty="0">
                <a:latin typeface="Courier New"/>
                <a:cs typeface="Courier New"/>
              </a:rPr>
              <a:t> --&gt; Jürgens, Specht, Becker, Koch</a:t>
            </a:r>
          </a:p>
          <a:p>
            <a:pPr marL="274320" lvl="1" indent="-147320">
              <a:buFont typeface="Arial" pitchFamily="2" charset="2"/>
              <a:buChar char="•"/>
            </a:pPr>
            <a:r>
              <a:rPr lang="de-DE" sz="1000" dirty="0">
                <a:latin typeface="Courier New"/>
                <a:cs typeface="Courier New"/>
              </a:rPr>
              <a:t>Letzte Generierung der </a:t>
            </a:r>
            <a:r>
              <a:rPr lang="de-DE" sz="1000" err="1">
                <a:latin typeface="Courier New"/>
                <a:cs typeface="Courier New"/>
              </a:rPr>
              <a:t>IP's</a:t>
            </a:r>
            <a:endParaRPr lang="de-DE" sz="1000">
              <a:latin typeface="Courier New"/>
              <a:cs typeface="Courier New"/>
            </a:endParaRPr>
          </a:p>
          <a:p>
            <a:pPr marL="146685" indent="-147320">
              <a:buFont typeface="Arial" pitchFamily="2" charset="2"/>
              <a:buChar char="•"/>
            </a:pPr>
            <a:r>
              <a:rPr lang="de-DE" sz="1000" dirty="0">
                <a:latin typeface="Courier New"/>
                <a:cs typeface="Courier New"/>
              </a:rPr>
              <a:t>Quellcode/</a:t>
            </a:r>
            <a:r>
              <a:rPr lang="de-DE" sz="1000" dirty="0" err="1">
                <a:latin typeface="Courier New"/>
                <a:cs typeface="Courier New"/>
              </a:rPr>
              <a:t>src</a:t>
            </a:r>
            <a:r>
              <a:rPr lang="de-DE" sz="1000" dirty="0">
                <a:latin typeface="Courier New"/>
                <a:cs typeface="Courier New"/>
              </a:rPr>
              <a:t>/FPGA Firmware/</a:t>
            </a:r>
            <a:r>
              <a:rPr lang="de-DE" sz="1000" dirty="0" err="1">
                <a:latin typeface="Courier New"/>
                <a:cs typeface="Courier New"/>
              </a:rPr>
              <a:t>hw-platform</a:t>
            </a:r>
            <a:r>
              <a:rPr lang="de-DE" sz="1000" dirty="0">
                <a:latin typeface="Courier New"/>
                <a:cs typeface="Courier New"/>
              </a:rPr>
              <a:t> --&gt; Krempl, Sowada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 dirty="0">
                <a:latin typeface="Courier New"/>
                <a:cs typeface="Courier New"/>
              </a:rPr>
              <a:t>Quellcode/</a:t>
            </a:r>
            <a:r>
              <a:rPr lang="de-DE" sz="1000" noProof="0" dirty="0" err="1">
                <a:latin typeface="Courier New"/>
                <a:cs typeface="Courier New"/>
              </a:rPr>
              <a:t>src</a:t>
            </a:r>
            <a:r>
              <a:rPr lang="de-DE" sz="1000" noProof="0" dirty="0">
                <a:latin typeface="Courier New"/>
                <a:cs typeface="Courier New"/>
              </a:rPr>
              <a:t>/</a:t>
            </a:r>
            <a:r>
              <a:rPr lang="de-DE" sz="1000" dirty="0">
                <a:latin typeface="Courier New"/>
                <a:cs typeface="Courier New"/>
              </a:rPr>
              <a:t>Software --&gt;</a:t>
            </a:r>
            <a:r>
              <a:rPr lang="de-DE" sz="1000" noProof="0" dirty="0">
                <a:latin typeface="Courier New"/>
                <a:cs typeface="Courier New"/>
              </a:rPr>
              <a:t> Krempl, Sowada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1588D6-8F91-EF03-B30A-E82A94BD73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2104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59C9-416B-822B-8F77-E0A498DA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74163C-1A33-7739-8C04-95ACD917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Literaturverzeichnis (Team)</a:t>
            </a:r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53ED5-A54D-1D6C-2767-949DEFC1709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[1] Pong P. Chu, FPGA </a:t>
            </a:r>
            <a:r>
              <a:rPr lang="de-DE" sz="1000" noProof="0" err="1">
                <a:latin typeface="Courier New"/>
                <a:cs typeface="Courier New"/>
              </a:rPr>
              <a:t>prototyping</a:t>
            </a:r>
            <a:r>
              <a:rPr lang="de-DE" sz="1000" noProof="0">
                <a:latin typeface="Courier New"/>
                <a:cs typeface="Courier New"/>
              </a:rPr>
              <a:t> </a:t>
            </a:r>
            <a:r>
              <a:rPr lang="de-DE" sz="1000" noProof="0" err="1">
                <a:latin typeface="Courier New"/>
                <a:cs typeface="Courier New"/>
              </a:rPr>
              <a:t>by</a:t>
            </a:r>
            <a:r>
              <a:rPr lang="de-DE" sz="1000" noProof="0">
                <a:latin typeface="Courier New"/>
                <a:cs typeface="Courier New"/>
              </a:rPr>
              <a:t> VHDL </a:t>
            </a:r>
            <a:r>
              <a:rPr lang="de-DE" sz="1000" noProof="0" err="1">
                <a:latin typeface="Courier New"/>
                <a:cs typeface="Courier New"/>
              </a:rPr>
              <a:t>examples</a:t>
            </a:r>
            <a:r>
              <a:rPr lang="de-DE" sz="1000" noProof="0">
                <a:latin typeface="Courier New"/>
                <a:cs typeface="Courier New"/>
              </a:rPr>
              <a:t>, Wiley, New Jersey, 2008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>
                <a:latin typeface="Courier New"/>
                <a:cs typeface="Courier New"/>
              </a:rPr>
              <a:t>v</a:t>
            </a:r>
            <a:r>
              <a:rPr lang="de-DE" sz="1000" noProof="0" err="1">
                <a:latin typeface="Courier New"/>
                <a:cs typeface="Courier New"/>
              </a:rPr>
              <a:t>om</a:t>
            </a:r>
            <a:r>
              <a:rPr lang="de-DE" sz="1000" noProof="0">
                <a:latin typeface="Courier New"/>
                <a:cs typeface="Courier New"/>
              </a:rPr>
              <a:t> Dozenten in der Projektaufgabe bereitgestellte Datenblätter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68E19C-1E57-D8FF-681A-C4E204DC4D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746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9D6-47BE-528C-5F4D-0D85DB05D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E14B-1607-5C46-9AEF-518F4456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450" noProof="0">
                <a:latin typeface="Courier New"/>
                <a:cs typeface="Courier New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96952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39AF-323E-32EB-6B7A-ED3FC3537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61BE-9809-3068-65BF-D1546ECE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1" y="266299"/>
            <a:ext cx="6476797" cy="1567997"/>
          </a:xfrm>
        </p:spPr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Allgemein (Team)</a:t>
            </a:r>
            <a:endParaRPr lang="de-DE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1226E-EC6F-363D-A244-A1FCE80FE4D3}"/>
              </a:ext>
            </a:extLst>
          </p:cNvPr>
          <p:cNvSpPr txBox="1"/>
          <p:nvPr/>
        </p:nvSpPr>
        <p:spPr>
          <a:xfrm>
            <a:off x="124690" y="1535256"/>
            <a:ext cx="62998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000" noProof="0">
                <a:latin typeface="Courier New"/>
                <a:cs typeface="Courier New"/>
              </a:rPr>
              <a:t>Bitte Notizen zu den Folien beachten</a:t>
            </a:r>
          </a:p>
        </p:txBody>
      </p:sp>
      <p:pic>
        <p:nvPicPr>
          <p:cNvPr id="3" name="Grafik 2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6F7BFD7E-9EEA-54EF-7139-E172E27B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7" y="1984011"/>
            <a:ext cx="6178670" cy="1175478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D2CFCA2-B920-8B54-0C28-CD06301BC41A}"/>
              </a:ext>
            </a:extLst>
          </p:cNvPr>
          <p:cNvSpPr/>
          <p:nvPr/>
        </p:nvSpPr>
        <p:spPr>
          <a:xfrm rot="-5400000">
            <a:off x="80872" y="3170207"/>
            <a:ext cx="768290" cy="380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895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961C2-DF90-57C0-AF9A-90789D2B4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5F5BCE1-1DC1-0794-DBAD-B636B936A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ea typeface="Calibri"/>
                <a:cs typeface="Calibri"/>
              </a:rPr>
              <a:t>Backup – FSM </a:t>
            </a:r>
            <a:r>
              <a:rPr lang="de-DE" sz="1600" noProof="0">
                <a:latin typeface="Courier New"/>
                <a:ea typeface="Calibri"/>
                <a:cs typeface="Calibri"/>
              </a:rPr>
              <a:t>Timing Controller (Jürgens, Specht)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E5547B-70D0-99CD-5450-45CD15FD6C2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Übersicht:</a:t>
            </a:r>
          </a:p>
          <a:p>
            <a:pPr marL="147320" indent="-147320">
              <a:buFont typeface="Arial,Sans-Serif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Moore FSM</a:t>
            </a:r>
            <a:endParaRPr lang="de-DE" noProof="0">
              <a:latin typeface="Lucida Sans"/>
              <a:cs typeface="Courier New"/>
            </a:endParaRPr>
          </a:p>
          <a:p>
            <a:pPr marL="147320" indent="-147320">
              <a:buFont typeface="Arial,Sans-Serif" pitchFamily="2" charset="2"/>
              <a:buChar char="•"/>
            </a:pPr>
            <a:r>
              <a:rPr lang="de-DE" sz="1000" noProof="0" err="1">
                <a:latin typeface="Courier New"/>
                <a:cs typeface="Courier New"/>
              </a:rPr>
              <a:t>Testbench</a:t>
            </a:r>
            <a:r>
              <a:rPr lang="de-DE" sz="1000" noProof="0">
                <a:latin typeface="Courier New"/>
                <a:cs typeface="Courier New"/>
              </a:rPr>
              <a:t> mit </a:t>
            </a:r>
            <a:r>
              <a:rPr lang="de-DE" sz="1000" noProof="0" err="1">
                <a:latin typeface="Courier New"/>
                <a:cs typeface="Courier New"/>
              </a:rPr>
              <a:t>Waveform</a:t>
            </a:r>
            <a:endParaRPr lang="de-DE" noProof="0"/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Taktfrequenz 100MHz - Auflösung 1 Takt = 10ns</a:t>
            </a:r>
            <a:endParaRPr lang="de-DE" noProof="0">
              <a:latin typeface="Lucida Sans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Relevant für korrekte Timings</a:t>
            </a:r>
            <a:endParaRPr lang="de-DE" noProof="0">
              <a:latin typeface="Lucida Sans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Kombinatorischer Prozess (FSM):</a:t>
            </a: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  </a:t>
            </a:r>
          </a:p>
          <a:p>
            <a:pPr marL="422275" lvl="2" indent="-119380"/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403AA1-9DEC-C391-866F-DA94C01B7B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28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AADBD6-AEBD-1004-F395-ACFC75DE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892" y="2732744"/>
            <a:ext cx="5915704" cy="1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9AC9-D2E8-47F4-310D-A6BF2244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F384408-0033-D50B-D683-1C47B837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ea typeface="Calibri"/>
                <a:cs typeface="Calibri"/>
              </a:rPr>
              <a:t>Backup</a:t>
            </a:r>
            <a:r>
              <a:rPr lang="de-DE" sz="1600" noProof="0">
                <a:latin typeface="Courier New"/>
                <a:ea typeface="Calibri"/>
                <a:cs typeface="Calibri"/>
              </a:rPr>
              <a:t> </a:t>
            </a:r>
            <a:r>
              <a:rPr lang="de-DE" sz="1600">
                <a:latin typeface="Courier New"/>
                <a:ea typeface="Calibri"/>
                <a:cs typeface="Calibri"/>
              </a:rPr>
              <a:t>– Probleme Timing</a:t>
            </a:r>
            <a:r>
              <a:rPr lang="de-DE" sz="1600" noProof="0">
                <a:latin typeface="Courier New"/>
                <a:ea typeface="Calibri"/>
                <a:cs typeface="Calibri"/>
              </a:rPr>
              <a:t> Controller (Jürgens, Specht)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BEC3C-8D14-D544-C119-29F6DB30022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50" noProof="0">
                <a:latin typeface="Courier New"/>
                <a:cs typeface="Courier New"/>
              </a:rPr>
              <a:t>Aufgetretene Probleme:</a:t>
            </a:r>
          </a:p>
          <a:p>
            <a:pPr marL="0" indent="0">
              <a:buNone/>
            </a:pPr>
            <a:endParaRPr lang="de-DE" sz="105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50" noProof="0" err="1">
                <a:latin typeface="Courier New"/>
                <a:cs typeface="Courier New"/>
              </a:rPr>
              <a:t>Timer</a:t>
            </a:r>
            <a:r>
              <a:rPr lang="de-DE" sz="1050" noProof="0">
                <a:latin typeface="Courier New"/>
                <a:cs typeface="Courier New"/>
              </a:rPr>
              <a:t> lief nur für 2 Takte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50" noProof="0">
                <a:latin typeface="Courier New"/>
                <a:cs typeface="Courier New"/>
              </a:rPr>
              <a:t>Ausgangssituation: </a:t>
            </a:r>
            <a:r>
              <a:rPr lang="de-DE" sz="1050" noProof="0" err="1">
                <a:latin typeface="Courier New"/>
                <a:cs typeface="Courier New"/>
              </a:rPr>
              <a:t>i_delay_time</a:t>
            </a:r>
            <a:r>
              <a:rPr lang="de-DE" sz="1050" noProof="0">
                <a:latin typeface="Courier New"/>
                <a:cs typeface="Courier New"/>
              </a:rPr>
              <a:t> wurde für den Vergleich in WORK verwendet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50" noProof="0">
                <a:latin typeface="Courier New"/>
                <a:cs typeface="Courier New"/>
              </a:rPr>
              <a:t>Identifizierung: </a:t>
            </a:r>
            <a:r>
              <a:rPr lang="de-DE" sz="1050" noProof="0" err="1">
                <a:latin typeface="Courier New"/>
                <a:cs typeface="Courier New"/>
              </a:rPr>
              <a:t>Waveform</a:t>
            </a:r>
            <a:r>
              <a:rPr lang="de-DE" sz="1050" noProof="0">
                <a:latin typeface="Courier New"/>
                <a:cs typeface="Courier New"/>
              </a:rPr>
              <a:t> analysiert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50" noProof="0">
                <a:latin typeface="Courier New"/>
                <a:cs typeface="Courier New"/>
              </a:rPr>
              <a:t>Auffälligkeit: </a:t>
            </a:r>
            <a:r>
              <a:rPr lang="de-DE" sz="1050" noProof="0" err="1">
                <a:latin typeface="Courier New"/>
                <a:cs typeface="Courier New"/>
              </a:rPr>
              <a:t>i_delay_time</a:t>
            </a:r>
            <a:r>
              <a:rPr lang="de-DE" sz="1050" noProof="0">
                <a:latin typeface="Courier New"/>
                <a:cs typeface="Courier New"/>
              </a:rPr>
              <a:t> nach einem Takt 0</a:t>
            </a:r>
            <a:endParaRPr lang="de-DE" sz="1050" noProof="0">
              <a:latin typeface="Courier New"/>
              <a:ea typeface="Calibri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50" noProof="0">
                <a:latin typeface="Courier New"/>
                <a:ea typeface="Calibri"/>
                <a:cs typeface="Calibri"/>
              </a:rPr>
              <a:t>Grund: </a:t>
            </a:r>
            <a:r>
              <a:rPr lang="de-DE" sz="1050" noProof="0" err="1">
                <a:latin typeface="Courier New"/>
                <a:ea typeface="Calibri"/>
                <a:cs typeface="Calibri"/>
              </a:rPr>
              <a:t>i_delay_time</a:t>
            </a:r>
            <a:r>
              <a:rPr lang="de-DE" sz="1050" noProof="0">
                <a:latin typeface="Courier New"/>
                <a:ea typeface="Calibri"/>
                <a:cs typeface="Calibri"/>
              </a:rPr>
              <a:t> wurde nach einem Takt im Top-Module auf 0 gezogen (</a:t>
            </a:r>
            <a:r>
              <a:rPr lang="de-DE" sz="1050" noProof="0" err="1">
                <a:latin typeface="Courier New"/>
                <a:ea typeface="Calibri"/>
                <a:cs typeface="Calibri"/>
              </a:rPr>
              <a:t>default</a:t>
            </a:r>
            <a:r>
              <a:rPr lang="de-DE" sz="1050" noProof="0">
                <a:latin typeface="Courier New"/>
                <a:ea typeface="Calibri"/>
                <a:cs typeface="Calibri"/>
              </a:rPr>
              <a:t> </a:t>
            </a:r>
            <a:r>
              <a:rPr lang="de-DE" sz="1050" noProof="0" err="1">
                <a:latin typeface="Courier New"/>
                <a:ea typeface="Calibri"/>
                <a:cs typeface="Calibri"/>
              </a:rPr>
              <a:t>value</a:t>
            </a:r>
            <a:r>
              <a:rPr lang="de-DE" sz="1050" noProof="0">
                <a:latin typeface="Courier New"/>
                <a:ea typeface="Calibri"/>
                <a:cs typeface="Calibri"/>
              </a:rPr>
              <a:t>)</a:t>
            </a:r>
            <a:endParaRPr lang="de-DE" sz="1050" noProof="0">
              <a:latin typeface="Courier New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50" noProof="0">
                <a:latin typeface="Courier New"/>
                <a:cs typeface="Courier New"/>
              </a:rPr>
              <a:t>Lösung: </a:t>
            </a:r>
            <a:r>
              <a:rPr lang="de-DE" sz="1050" noProof="0" err="1">
                <a:latin typeface="Courier New"/>
                <a:cs typeface="Courier New"/>
              </a:rPr>
              <a:t>delay</a:t>
            </a:r>
            <a:r>
              <a:rPr lang="de-DE" sz="1050" noProof="0">
                <a:latin typeface="Courier New"/>
                <a:cs typeface="Courier New"/>
              </a:rPr>
              <a:t> time muss </a:t>
            </a:r>
            <a:r>
              <a:rPr lang="de-DE" sz="1050" noProof="0" err="1">
                <a:latin typeface="Courier New"/>
                <a:cs typeface="Courier New"/>
              </a:rPr>
              <a:t>gelatcht</a:t>
            </a:r>
            <a:r>
              <a:rPr lang="de-DE" sz="1050" noProof="0">
                <a:latin typeface="Courier New"/>
                <a:cs typeface="Courier New"/>
              </a:rPr>
              <a:t>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A66049-9887-2143-0444-0745EBA43F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61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2338F-CB6D-CC9D-DD13-6EF0D4B9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75AAE90-05C5-66FD-2329-1BA69A2A6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Aufgabenstellung/Zielsetzung (Team)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E249D-E4CD-8FFB-DD08-27378FEABF3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6427225" cy="1643430"/>
          </a:xfrm>
        </p:spPr>
        <p:txBody>
          <a:bodyPr vert="horz" lIns="0" tIns="34289" rIns="68576" bIns="34289" rtlCol="0" anchor="t">
            <a:noAutofit/>
          </a:bodyPr>
          <a:lstStyle/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Projekt: </a:t>
            </a:r>
            <a:r>
              <a:rPr lang="de-DE" sz="1000" noProof="0" err="1">
                <a:latin typeface="Courier New"/>
                <a:cs typeface="Courier New"/>
              </a:rPr>
              <a:t>Pmod-MaxSonar</a:t>
            </a:r>
            <a:r>
              <a:rPr lang="de-DE" sz="1000" noProof="0">
                <a:latin typeface="Courier New"/>
                <a:cs typeface="Courier New"/>
              </a:rPr>
              <a:t>/</a:t>
            </a:r>
            <a:r>
              <a:rPr lang="de-DE" sz="1000" noProof="0" err="1">
                <a:latin typeface="Courier New"/>
                <a:cs typeface="Courier New"/>
              </a:rPr>
              <a:t>Pmod</a:t>
            </a:r>
            <a:r>
              <a:rPr lang="de-DE" sz="1000" noProof="0">
                <a:latin typeface="Courier New"/>
                <a:cs typeface="Courier New"/>
              </a:rPr>
              <a:t>-CLP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Ziel: Gemessene Distanz eines Sonar-Sensors auf einem LCD-Display anzeigen.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Aufgaben: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IP für Sonar entwickeln, mit der man per Register interagieren kann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IP für Display entwickeln, mit der man per Register interagieren kann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Kombinieren der Projekte in einer Hardware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Treibersoftware zur einfachen Bedienung der IPs schreiben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4D6BA6-23C1-D66A-4294-69063C984E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</a:t>
            </a:fld>
            <a:endParaRPr lang="de-DE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869887-D955-CA00-EB28-3C8D78C15249}"/>
              </a:ext>
            </a:extLst>
          </p:cNvPr>
          <p:cNvGrpSpPr/>
          <p:nvPr/>
        </p:nvGrpSpPr>
        <p:grpSpPr>
          <a:xfrm>
            <a:off x="399417" y="3120314"/>
            <a:ext cx="6081428" cy="1407915"/>
            <a:chOff x="399417" y="3120314"/>
            <a:chExt cx="6081428" cy="14079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721EF5-9FB9-0B53-2DCB-F170A00881E8}"/>
                </a:ext>
              </a:extLst>
            </p:cNvPr>
            <p:cNvSpPr txBox="1"/>
            <p:nvPr/>
          </p:nvSpPr>
          <p:spPr>
            <a:xfrm>
              <a:off x="4715586" y="3673083"/>
              <a:ext cx="1759893" cy="307777"/>
            </a:xfrm>
            <a:prstGeom prst="rect">
              <a:avLst/>
            </a:prstGeom>
            <a:solidFill>
              <a:srgbClr val="76BF75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b="1" noProof="0">
                  <a:solidFill>
                    <a:srgbClr val="002060"/>
                  </a:solidFill>
                  <a:latin typeface="Courier New"/>
                  <a:ea typeface="+mn-lt"/>
                  <a:cs typeface="+mn-lt"/>
                </a:rPr>
                <a:t>DISTANCE: XXX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4BE8BB4D-F749-39E6-1602-7F4FF744D70F}"/>
                </a:ext>
              </a:extLst>
            </p:cNvPr>
            <p:cNvSpPr/>
            <p:nvPr/>
          </p:nvSpPr>
          <p:spPr>
            <a:xfrm>
              <a:off x="399417" y="3888275"/>
              <a:ext cx="1206784" cy="51958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noProof="0">
                  <a:latin typeface="Courier New"/>
                  <a:cs typeface="Courier New"/>
                </a:rPr>
                <a:t>SONAR</a:t>
              </a:r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4DFCC705-9074-5FE0-E055-1047E0B729BE}"/>
                </a:ext>
              </a:extLst>
            </p:cNvPr>
            <p:cNvSpPr/>
            <p:nvPr/>
          </p:nvSpPr>
          <p:spPr>
            <a:xfrm rot="5400000">
              <a:off x="905027" y="3209567"/>
              <a:ext cx="190173" cy="1030501"/>
            </a:xfrm>
            <a:prstGeom prst="mo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/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88700624-E314-A336-836E-01D2FE3C663A}"/>
                </a:ext>
              </a:extLst>
            </p:cNvPr>
            <p:cNvSpPr/>
            <p:nvPr/>
          </p:nvSpPr>
          <p:spPr>
            <a:xfrm rot="5400000">
              <a:off x="905026" y="3019687"/>
              <a:ext cx="190173" cy="1030501"/>
            </a:xfrm>
            <a:prstGeom prst="mo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/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59502022-0847-62A5-AC24-B0FDD35C8846}"/>
                </a:ext>
              </a:extLst>
            </p:cNvPr>
            <p:cNvSpPr/>
            <p:nvPr/>
          </p:nvSpPr>
          <p:spPr>
            <a:xfrm rot="5400000">
              <a:off x="905025" y="2829807"/>
              <a:ext cx="190173" cy="1030501"/>
            </a:xfrm>
            <a:prstGeom prst="mo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5B25D2-83D1-9D76-6B6F-7CE4172388DB}"/>
                </a:ext>
              </a:extLst>
            </p:cNvPr>
            <p:cNvSpPr/>
            <p:nvPr/>
          </p:nvSpPr>
          <p:spPr>
            <a:xfrm>
              <a:off x="2424648" y="3120314"/>
              <a:ext cx="2008483" cy="140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noProof="0">
                  <a:solidFill>
                    <a:srgbClr val="002060"/>
                  </a:solidFill>
                  <a:latin typeface="Courier New"/>
                  <a:cs typeface="Courier New"/>
                </a:rPr>
                <a:t>FPGA</a:t>
              </a:r>
            </a:p>
            <a:p>
              <a:pPr marL="285750" indent="-285750">
                <a:buFont typeface="Calibri"/>
                <a:buChar char="-"/>
              </a:pPr>
              <a:r>
                <a:rPr lang="de-DE" sz="1100" noProof="0">
                  <a:solidFill>
                    <a:srgbClr val="002060"/>
                  </a:solidFill>
                  <a:latin typeface="Courier New"/>
                  <a:cs typeface="Courier New"/>
                </a:rPr>
                <a:t>Hardware-Plattform</a:t>
              </a:r>
            </a:p>
            <a:p>
              <a:pPr marL="285750" indent="-285750">
                <a:buFont typeface="Calibri"/>
                <a:buChar char="-"/>
              </a:pPr>
              <a:r>
                <a:rPr lang="de-DE" sz="1100" noProof="0">
                  <a:solidFill>
                    <a:srgbClr val="002060"/>
                  </a:solidFill>
                  <a:latin typeface="Courier New"/>
                  <a:cs typeface="Courier New"/>
                </a:rPr>
                <a:t>SONAR-IP</a:t>
              </a:r>
            </a:p>
            <a:p>
              <a:pPr marL="285750" indent="-285750">
                <a:buFont typeface="Calibri"/>
                <a:buChar char="-"/>
              </a:pPr>
              <a:r>
                <a:rPr lang="de-DE" sz="1100" noProof="0">
                  <a:solidFill>
                    <a:srgbClr val="002060"/>
                  </a:solidFill>
                  <a:latin typeface="Courier New"/>
                  <a:cs typeface="Courier New"/>
                </a:rPr>
                <a:t>CLP-IP</a:t>
              </a:r>
            </a:p>
            <a:p>
              <a:pPr marL="285750" indent="-285750">
                <a:buFont typeface="Calibri"/>
                <a:buChar char="-"/>
              </a:pPr>
              <a:r>
                <a:rPr lang="de-DE" sz="1100" noProof="0">
                  <a:solidFill>
                    <a:srgbClr val="002060"/>
                  </a:solidFill>
                  <a:latin typeface="Courier New"/>
                  <a:cs typeface="Courier New"/>
                </a:rPr>
                <a:t>Software-Stack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6C06C0-6EB5-3076-8B0B-82428CC71B4D}"/>
                </a:ext>
              </a:extLst>
            </p:cNvPr>
            <p:cNvCxnSpPr/>
            <p:nvPr/>
          </p:nvCxnSpPr>
          <p:spPr>
            <a:xfrm flipV="1">
              <a:off x="1603447" y="4114833"/>
              <a:ext cx="823792" cy="533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2838F3-94CF-8CF7-B9B3-F3E18CADA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4885" y="3785335"/>
              <a:ext cx="276492" cy="533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1B7EA-ADD6-7C8B-481B-B24F0C16E9CD}"/>
                </a:ext>
              </a:extLst>
            </p:cNvPr>
            <p:cNvSpPr txBox="1"/>
            <p:nvPr/>
          </p:nvSpPr>
          <p:spPr>
            <a:xfrm>
              <a:off x="4718183" y="3980712"/>
              <a:ext cx="176266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noProof="0">
                  <a:latin typeface="Courier New"/>
                  <a:cs typeface="Courier New"/>
                </a:rPr>
                <a:t>LCD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D784E1-53B2-2882-CCD3-C7FEAB9EC437}"/>
              </a:ext>
            </a:extLst>
          </p:cNvPr>
          <p:cNvSpPr txBox="1"/>
          <p:nvPr/>
        </p:nvSpPr>
        <p:spPr>
          <a:xfrm>
            <a:off x="398813" y="2877414"/>
            <a:ext cx="22579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u="sng" noProof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167916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4787-5F01-B4A4-4F94-1478A3C9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0FD813-FC77-2522-2A58-B903FA06C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ea typeface="Calibri"/>
                <a:cs typeface="Calibri"/>
              </a:rPr>
              <a:t>Backup</a:t>
            </a:r>
            <a:r>
              <a:rPr lang="de-DE" sz="1600" noProof="0">
                <a:latin typeface="Courier New"/>
                <a:ea typeface="Calibri"/>
                <a:cs typeface="Calibri"/>
              </a:rPr>
              <a:t> - </a:t>
            </a:r>
            <a:r>
              <a:rPr lang="de-DE" sz="1600">
                <a:latin typeface="Courier New"/>
                <a:ea typeface="Calibri"/>
                <a:cs typeface="Calibri"/>
              </a:rPr>
              <a:t>Waveform </a:t>
            </a:r>
            <a:r>
              <a:rPr lang="de-DE" sz="1600" noProof="0">
                <a:latin typeface="Courier New"/>
                <a:ea typeface="Calibri"/>
                <a:cs typeface="Calibri"/>
              </a:rPr>
              <a:t>Timing Controller (Jürgens, Specht)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3396D-3A16-862A-8572-80736C7B04C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50" noProof="0">
                <a:latin typeface="Courier New"/>
                <a:cs typeface="Courier New"/>
              </a:rPr>
              <a:t>Ausschnitt </a:t>
            </a:r>
            <a:r>
              <a:rPr lang="de-DE" sz="1050" noProof="0" err="1">
                <a:latin typeface="Courier New"/>
                <a:cs typeface="Courier New"/>
              </a:rPr>
              <a:t>Waveform</a:t>
            </a:r>
            <a:r>
              <a:rPr lang="de-DE" sz="1050" noProof="0">
                <a:latin typeface="Courier New"/>
                <a:cs typeface="Courier New"/>
              </a:rPr>
              <a:t> </a:t>
            </a:r>
            <a:r>
              <a:rPr lang="de-DE" sz="1050" noProof="0" err="1">
                <a:latin typeface="Courier New"/>
                <a:cs typeface="Courier New"/>
              </a:rPr>
              <a:t>Testbench</a:t>
            </a:r>
            <a:r>
              <a:rPr lang="de-DE" sz="1050" noProof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endParaRPr lang="de-DE" sz="1050" noProof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1050" noProof="0">
              <a:latin typeface="Courier New"/>
              <a:cs typeface="Courier New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B99FA8-F551-CFE6-BEDE-938168A7EC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30</a:t>
            </a:fld>
            <a:endParaRPr lang="de-DE" noProof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4267FD-816A-178F-04E1-308CAE40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534194"/>
            <a:ext cx="5638800" cy="2067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9B5DE4-F72F-9281-3B30-0114A957FF48}"/>
              </a:ext>
            </a:extLst>
          </p:cNvPr>
          <p:cNvSpPr/>
          <p:nvPr/>
        </p:nvSpPr>
        <p:spPr>
          <a:xfrm>
            <a:off x="3325969" y="1949647"/>
            <a:ext cx="1261700" cy="174519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833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D61C-89EE-7C0C-2682-C177818E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16EC9-4902-F840-AB1E-AFBC783A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1" y="266299"/>
            <a:ext cx="6476797" cy="1567997"/>
          </a:xfrm>
        </p:spPr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Backup – FSM Ausführungsschleife (Jürgens, Specht)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C6952-78E3-5590-887F-FB05AEBF1BD1}"/>
              </a:ext>
            </a:extLst>
          </p:cNvPr>
          <p:cNvSpPr txBox="1"/>
          <p:nvPr/>
        </p:nvSpPr>
        <p:spPr>
          <a:xfrm>
            <a:off x="124690" y="1535256"/>
            <a:ext cx="278995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000" noProof="0">
                <a:latin typeface="Courier New"/>
                <a:cs typeface="Courier New"/>
              </a:rPr>
              <a:t>Ausführungsschleife die Timings durchsetzt</a:t>
            </a:r>
          </a:p>
          <a:p>
            <a:pPr marL="285750" indent="-285750">
              <a:buFont typeface="Arial"/>
              <a:buChar char="•"/>
            </a:pPr>
            <a:r>
              <a:rPr lang="de-DE" sz="1000" noProof="0">
                <a:latin typeface="Courier New"/>
                <a:cs typeface="Courier New"/>
              </a:rPr>
              <a:t>Erst wird das obere Nibble gesendet, dann das untere</a:t>
            </a:r>
          </a:p>
          <a:p>
            <a:pPr marL="285750" indent="-285750">
              <a:buFont typeface="Arial"/>
              <a:buChar char="•"/>
            </a:pPr>
            <a:r>
              <a:rPr lang="de-DE" sz="1000" noProof="0">
                <a:latin typeface="Courier New"/>
                <a:cs typeface="Courier New"/>
              </a:rPr>
              <a:t>Referenziert in: </a:t>
            </a:r>
            <a:r>
              <a:rPr lang="de-DE" sz="1000" noProof="0" err="1">
                <a:latin typeface="Courier New"/>
                <a:cs typeface="Courier New"/>
              </a:rPr>
              <a:t>LCD_Controller</a:t>
            </a:r>
            <a:r>
              <a:rPr lang="de-DE" sz="1000" noProof="0">
                <a:latin typeface="Courier New"/>
                <a:cs typeface="Courier New"/>
              </a:rPr>
              <a:t> FSM</a:t>
            </a:r>
          </a:p>
          <a:p>
            <a:endParaRPr lang="de-DE" sz="1000" noProof="0">
              <a:latin typeface="Courier New"/>
              <a:cs typeface="Courier New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3D2209E-8BD9-39E8-7159-1556BD0EF3C8}"/>
              </a:ext>
            </a:extLst>
          </p:cNvPr>
          <p:cNvGrpSpPr/>
          <p:nvPr/>
        </p:nvGrpSpPr>
        <p:grpSpPr>
          <a:xfrm>
            <a:off x="2833515" y="1527463"/>
            <a:ext cx="3949756" cy="3202998"/>
            <a:chOff x="2833515" y="1527463"/>
            <a:chExt cx="3949756" cy="32029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008A7B-C201-5FD5-5118-7D2A778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515" y="1527463"/>
              <a:ext cx="3949756" cy="3202998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1930366-2F74-04E9-A2D6-6A2E8C6CED1D}"/>
                </a:ext>
              </a:extLst>
            </p:cNvPr>
            <p:cNvSpPr txBox="1"/>
            <p:nvPr/>
          </p:nvSpPr>
          <p:spPr>
            <a:xfrm>
              <a:off x="5349240" y="1619543"/>
              <a:ext cx="923191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/>
                <a:t>After 60ns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CA5F395-69FA-F5B4-0DB2-0E23ACB6DAA2}"/>
                </a:ext>
              </a:extLst>
            </p:cNvPr>
            <p:cNvSpPr txBox="1"/>
            <p:nvPr/>
          </p:nvSpPr>
          <p:spPr>
            <a:xfrm>
              <a:off x="5359791" y="2110154"/>
              <a:ext cx="923191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/>
                <a:t>After 450 </a:t>
              </a:r>
              <a:r>
                <a:rPr lang="de-DE" sz="700" err="1"/>
                <a:t>ns</a:t>
              </a:r>
              <a:endParaRPr lang="de-DE" sz="70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566F385-0046-377A-E2E1-857392DF8D58}"/>
                </a:ext>
              </a:extLst>
            </p:cNvPr>
            <p:cNvSpPr txBox="1"/>
            <p:nvPr/>
          </p:nvSpPr>
          <p:spPr>
            <a:xfrm>
              <a:off x="3376245" y="2442502"/>
              <a:ext cx="923191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/>
                <a:t>After 30ns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5A9DBF0-11D6-E605-BF7A-761FF5396A1B}"/>
                </a:ext>
              </a:extLst>
            </p:cNvPr>
            <p:cNvSpPr txBox="1"/>
            <p:nvPr/>
          </p:nvSpPr>
          <p:spPr>
            <a:xfrm>
              <a:off x="3687494" y="3128303"/>
              <a:ext cx="759655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/>
                <a:t>After 1,5 </a:t>
              </a:r>
              <a:r>
                <a:rPr lang="de-DE" sz="700">
                  <a:ea typeface="+mn-lt"/>
                  <a:cs typeface="+mn-lt"/>
                </a:rPr>
                <a:t>µs</a:t>
              </a:r>
              <a:endParaRPr lang="de-DE" sz="70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B4F6A05-4FC5-2DBF-1935-95B5090DC240}"/>
                </a:ext>
              </a:extLst>
            </p:cNvPr>
            <p:cNvSpPr txBox="1"/>
            <p:nvPr/>
          </p:nvSpPr>
          <p:spPr>
            <a:xfrm>
              <a:off x="5681588" y="3138853"/>
              <a:ext cx="92319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600"/>
                <a:t>After 60ns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46C4AC8-F05E-BBE4-14AE-DEA566E39F94}"/>
                </a:ext>
              </a:extLst>
            </p:cNvPr>
            <p:cNvSpPr txBox="1"/>
            <p:nvPr/>
          </p:nvSpPr>
          <p:spPr>
            <a:xfrm>
              <a:off x="5544429" y="3761349"/>
              <a:ext cx="92319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600"/>
                <a:t>After 450 </a:t>
              </a:r>
              <a:r>
                <a:rPr lang="de-DE" sz="600" err="1"/>
                <a:t>ns</a:t>
              </a:r>
              <a:endParaRPr lang="de-DE" sz="60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25B01DD-F434-281E-8DF4-C3B2140D9B8C}"/>
                </a:ext>
              </a:extLst>
            </p:cNvPr>
            <p:cNvSpPr txBox="1"/>
            <p:nvPr/>
          </p:nvSpPr>
          <p:spPr>
            <a:xfrm>
              <a:off x="3523955" y="3745522"/>
              <a:ext cx="92319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600"/>
                <a:t>After 30ns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834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7785E-BA8D-A96E-D409-5A5A51FDF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Backup</a:t>
            </a:r>
            <a:r>
              <a:rPr lang="de-DE" sz="1600" noProof="0">
                <a:latin typeface="Courier New"/>
                <a:cs typeface="Courier New"/>
              </a:rPr>
              <a:t> - </a:t>
            </a:r>
            <a:r>
              <a:rPr lang="de-DE" sz="1600">
                <a:latin typeface="Courier New"/>
                <a:cs typeface="Courier New"/>
              </a:rPr>
              <a:t>Entwurf </a:t>
            </a:r>
            <a:r>
              <a:rPr lang="de-DE" sz="1600" noProof="0">
                <a:latin typeface="Courier New"/>
                <a:cs typeface="Courier New"/>
              </a:rPr>
              <a:t>LCD Controller (Jürgens, Specht)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C297C-0DEF-13C9-E67D-2FA1EAE8C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32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503EC86-EBB9-B520-0CB7-5081DC0C50E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6427225" cy="3408192"/>
          </a:xfrm>
        </p:spPr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>
                <a:latin typeface="Courier New"/>
                <a:cs typeface="Courier New"/>
              </a:rPr>
              <a:t>Ausschnitt ChatGPT:</a:t>
            </a:r>
            <a:endParaRPr lang="de-DE">
              <a:latin typeface="Lucida Sans"/>
              <a:cs typeface="Courier New"/>
            </a:endParaRPr>
          </a:p>
          <a:p>
            <a:pPr marL="171450" indent="-17145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Verwendete für jeden Command eigene States, bspw. für '</a:t>
            </a:r>
            <a:r>
              <a:rPr lang="de-DE" sz="1000" noProof="0" err="1">
                <a:latin typeface="Courier New"/>
                <a:cs typeface="Courier New"/>
              </a:rPr>
              <a:t>Function</a:t>
            </a:r>
            <a:r>
              <a:rPr lang="de-DE" sz="1000" noProof="0">
                <a:latin typeface="Courier New"/>
                <a:cs typeface="Courier New"/>
              </a:rPr>
              <a:t> Set':</a:t>
            </a:r>
            <a:endParaRPr lang="de-DE"/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  </a:t>
            </a:r>
          </a:p>
          <a:p>
            <a:pPr marL="422275" lvl="2" indent="-119380"/>
            <a:endParaRPr lang="de-DE" sz="1000" noProof="0">
              <a:latin typeface="Courier New"/>
              <a:cs typeface="Courier New"/>
            </a:endParaRPr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9F05B3-599D-CE91-2FAD-C37D340C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9" y="1679214"/>
            <a:ext cx="3047064" cy="2592665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A8B37FC-593C-0AED-ED59-648100A73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555" y="1676945"/>
            <a:ext cx="3112448" cy="19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1050-EE2B-AD92-5076-B2306BA6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91F5D-2DA2-F281-1B6F-8B431F979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Backup</a:t>
            </a:r>
            <a:r>
              <a:rPr lang="de-DE" sz="1600" noProof="0">
                <a:latin typeface="Courier New"/>
                <a:cs typeface="Courier New"/>
              </a:rPr>
              <a:t> </a:t>
            </a:r>
            <a:r>
              <a:rPr lang="de-DE" sz="1600">
                <a:latin typeface="Courier New"/>
                <a:cs typeface="Courier New"/>
              </a:rPr>
              <a:t>– Specs LCD </a:t>
            </a:r>
            <a:r>
              <a:rPr lang="de-DE" sz="1600" noProof="0">
                <a:latin typeface="Courier New"/>
                <a:cs typeface="Courier New"/>
              </a:rPr>
              <a:t>Controller (Jürgens, Specht)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879E-A376-3323-128A-B600ACB9DD2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Sehr relevante Teile der Datenblätter:</a:t>
            </a:r>
            <a:endParaRPr lang="de-DE" noProof="0">
              <a:latin typeface="Lucida Sans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274955" lvl="1" indent="-126365">
              <a:buFont typeface="Courier New" panose="05000000000000000000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1BB3-8C9C-18E9-FCF1-8E33E75DB9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33</a:t>
            </a:fld>
            <a:endParaRPr lang="de-DE" noProof="0"/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5A6348C7-556C-68F2-BB0F-45CA6D5C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33" y="2000738"/>
            <a:ext cx="3904450" cy="2611595"/>
          </a:xfrm>
          <a:prstGeom prst="rect">
            <a:avLst/>
          </a:prstGeom>
        </p:spPr>
      </p:pic>
      <p:pic>
        <p:nvPicPr>
          <p:cNvPr id="9" name="Picture 8" descr="A table of symbols with text&#10;&#10;AI-generated content may be incorrect.">
            <a:extLst>
              <a:ext uri="{FF2B5EF4-FFF2-40B4-BE49-F238E27FC236}">
                <a16:creationId xmlns:a16="http://schemas.microsoft.com/office/drawing/2014/main" id="{684282CD-E23F-4ACF-DEB9-57C451C0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9" y="1537005"/>
            <a:ext cx="3774783" cy="1125793"/>
          </a:xfrm>
          <a:prstGeom prst="rect">
            <a:avLst/>
          </a:prstGeom>
        </p:spPr>
      </p:pic>
      <p:pic>
        <p:nvPicPr>
          <p:cNvPr id="11" name="Picture 10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B9DBA577-C7FC-B761-B04C-85A52C559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09" y="2719048"/>
            <a:ext cx="2629381" cy="1160568"/>
          </a:xfrm>
          <a:prstGeom prst="rect">
            <a:avLst/>
          </a:prstGeom>
        </p:spPr>
      </p:pic>
      <p:pic>
        <p:nvPicPr>
          <p:cNvPr id="12" name="Picture 1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727FDAD-1985-F852-F681-80377916E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658" y="1535899"/>
            <a:ext cx="2334026" cy="2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AD2E-35E7-A2E1-DD4B-E520EDA9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00020-1C5E-063F-56C3-FD04A254E0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Backup </a:t>
            </a:r>
            <a:r>
              <a:rPr lang="de-DE" sz="1600" noProof="0">
                <a:latin typeface="Courier New"/>
                <a:cs typeface="Courier New"/>
              </a:rPr>
              <a:t>- UART </a:t>
            </a:r>
            <a:r>
              <a:rPr lang="de-DE" sz="1600" noProof="0" err="1">
                <a:latin typeface="Courier New"/>
                <a:cs typeface="Courier New"/>
              </a:rPr>
              <a:t>Reciever</a:t>
            </a:r>
            <a:r>
              <a:rPr lang="de-DE" sz="1600" noProof="0">
                <a:latin typeface="Courier New"/>
                <a:cs typeface="Courier New"/>
              </a:rPr>
              <a:t> State-</a:t>
            </a:r>
            <a:r>
              <a:rPr lang="de-DE" sz="1600" noProof="0" err="1">
                <a:latin typeface="Courier New"/>
                <a:cs typeface="Courier New"/>
              </a:rPr>
              <a:t>Machine</a:t>
            </a:r>
            <a:r>
              <a:rPr lang="de-DE" sz="1600" noProof="0">
                <a:latin typeface="Courier New"/>
                <a:cs typeface="Courier New"/>
              </a:rPr>
              <a:t> (Becker, Koch)</a:t>
            </a:r>
            <a:endParaRPr lang="de-DE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B276-9E69-DC17-C86B-F639DDF457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34</a:t>
            </a:fld>
            <a:endParaRPr lang="de-DE" noProof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97B819F-DF19-1F6A-AF62-58A1818326D0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1016492" y="1730629"/>
            <a:ext cx="4816436" cy="2281832"/>
          </a:xfrm>
        </p:spPr>
      </p:pic>
    </p:spTree>
    <p:extLst>
      <p:ext uri="{BB962C8B-B14F-4D97-AF65-F5344CB8AC3E}">
        <p14:creationId xmlns:p14="http://schemas.microsoft.com/office/powerpoint/2010/main" val="2894138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869C1-983F-7018-9CF3-C7DA8ADF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4D254-FC04-8B9E-583F-2385DB5A2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>
                <a:latin typeface="Courier New"/>
                <a:cs typeface="Courier New"/>
              </a:rPr>
              <a:t>Backup </a:t>
            </a:r>
            <a:r>
              <a:rPr lang="de-DE" sz="1600" noProof="0">
                <a:latin typeface="Courier New"/>
                <a:cs typeface="Courier New"/>
              </a:rPr>
              <a:t>- ASCII-Decoder</a:t>
            </a:r>
            <a:r>
              <a:rPr lang="de-DE" sz="1600">
                <a:latin typeface="Courier New"/>
                <a:cs typeface="Courier New"/>
              </a:rPr>
              <a:t> </a:t>
            </a:r>
            <a:r>
              <a:rPr lang="de-DE" sz="1600" noProof="0">
                <a:latin typeface="Courier New"/>
                <a:cs typeface="Courier New"/>
              </a:rPr>
              <a:t>State-</a:t>
            </a:r>
            <a:r>
              <a:rPr lang="de-DE" sz="1600" noProof="0" err="1">
                <a:latin typeface="Courier New"/>
                <a:cs typeface="Courier New"/>
              </a:rPr>
              <a:t>Machine</a:t>
            </a:r>
            <a:r>
              <a:rPr lang="de-DE" sz="1600" noProof="0">
                <a:latin typeface="Courier New"/>
                <a:cs typeface="Courier New"/>
              </a:rPr>
              <a:t> (Becker)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C54E-0227-08EF-914C-B7AC969E26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35</a:t>
            </a:fld>
            <a:endParaRPr lang="de-DE" noProof="0"/>
          </a:p>
        </p:txBody>
      </p:sp>
      <p:pic>
        <p:nvPicPr>
          <p:cNvPr id="7" name="Content Placeholder 6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9A9BB2A9-086F-F1FE-C5B6-8525AF5088F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21768" y="1546467"/>
            <a:ext cx="5604351" cy="1790509"/>
          </a:xfrm>
        </p:spPr>
      </p:pic>
    </p:spTree>
    <p:extLst>
      <p:ext uri="{BB962C8B-B14F-4D97-AF65-F5344CB8AC3E}">
        <p14:creationId xmlns:p14="http://schemas.microsoft.com/office/powerpoint/2010/main" val="1974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2B8F-622A-AA41-F00B-F324DF0C6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895218A-ECAD-0F30-7BC9-362E215E3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Lösungsansatz/Konzept (Team)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793684-7DD3-C5DA-3C16-A8EC3FA188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4</a:t>
            </a:fld>
            <a:endParaRPr lang="de-DE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E5E0A-2772-D965-5D85-3D05CF030D7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8" rIns="68575" bIns="34288" rtlCol="0" anchor="t">
            <a:normAutofit/>
          </a:bodyPr>
          <a:lstStyle/>
          <a:p>
            <a:pPr marL="171450" indent="-171450">
              <a:lnSpc>
                <a:spcPts val="1459"/>
              </a:lnSpc>
              <a:buFont typeface="Arial" pitchFamily="2" charset="2"/>
              <a:buChar char="•"/>
            </a:pP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Unterteilung in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 3 Teams</a:t>
            </a:r>
            <a:r>
              <a:rPr lang="de-DE" sz="1000" b="0" i="0" noProof="0">
                <a:latin typeface="Courier New"/>
                <a:ea typeface="Arial"/>
                <a:cs typeface="Arial"/>
              </a:rPr>
              <a:t>​</a:t>
            </a:r>
            <a:endParaRPr lang="de-DE" sz="1000" noProof="0"/>
          </a:p>
          <a:p>
            <a:pPr marL="299085" lvl="1" indent="-171450">
              <a:lnSpc>
                <a:spcPts val="1459"/>
              </a:lnSpc>
              <a:buFont typeface="Courier New" pitchFamily="2" charset="2"/>
              <a:buChar char="o"/>
            </a:pP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Hardware – PMOD MAXSONAR (Becker, Koch</a:t>
            </a: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);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 kurz 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AS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 (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A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XI-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S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onar</a:t>
            </a: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)</a:t>
            </a:r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solidFill>
                  <a:srgbClr val="000000"/>
                </a:solidFill>
                <a:latin typeface="Courier New"/>
                <a:cs typeface="Arial"/>
              </a:rPr>
              <a:t>IP-Core mit Submodulen: Startup &amp; </a:t>
            </a:r>
            <a:r>
              <a:rPr lang="de-DE" sz="1000" noProof="0" err="1">
                <a:solidFill>
                  <a:srgbClr val="000000"/>
                </a:solidFill>
                <a:latin typeface="Courier New"/>
                <a:cs typeface="Arial"/>
              </a:rPr>
              <a:t>Calibration</a:t>
            </a:r>
            <a:r>
              <a:rPr lang="de-DE" sz="1000" noProof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de-DE" sz="1000" noProof="0" err="1">
                <a:solidFill>
                  <a:srgbClr val="000000"/>
                </a:solidFill>
                <a:latin typeface="Courier New"/>
                <a:cs typeface="Arial"/>
              </a:rPr>
              <a:t>Timer</a:t>
            </a:r>
            <a:r>
              <a:rPr lang="de-DE" sz="1000" noProof="0">
                <a:solidFill>
                  <a:srgbClr val="000000"/>
                </a:solidFill>
                <a:latin typeface="Courier New"/>
                <a:cs typeface="Arial"/>
              </a:rPr>
              <a:t>, UART Receiver, ASCII Decoder</a:t>
            </a:r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solidFill>
                  <a:srgbClr val="000000"/>
                </a:solidFill>
                <a:latin typeface="Courier New"/>
                <a:cs typeface="Courier New"/>
              </a:rPr>
              <a:t>Anbindung an AXI-Bus</a:t>
            </a:r>
            <a:endParaRPr lang="de-DE" sz="1000" noProof="0">
              <a:latin typeface="Courier New"/>
              <a:cs typeface="Courier New"/>
            </a:endParaRPr>
          </a:p>
          <a:p>
            <a:pPr marL="498475" lvl="2" indent="-171450">
              <a:lnSpc>
                <a:spcPts val="1459"/>
              </a:lnSpc>
            </a:pPr>
            <a:r>
              <a:rPr lang="de-DE" sz="1000" noProof="0" err="1">
                <a:solidFill>
                  <a:srgbClr val="000000"/>
                </a:solidFill>
                <a:latin typeface="Courier New"/>
                <a:cs typeface="Arial"/>
              </a:rPr>
              <a:t>Testbenches</a:t>
            </a:r>
            <a:r>
              <a:rPr lang="de-DE" sz="1000" noProof="0">
                <a:solidFill>
                  <a:srgbClr val="000000"/>
                </a:solidFill>
                <a:latin typeface="Courier New"/>
                <a:cs typeface="Arial"/>
              </a:rPr>
              <a:t> für Submodule + AXI</a:t>
            </a:r>
            <a:endParaRPr lang="de-DE" sz="1000" noProof="0">
              <a:latin typeface="Courier New"/>
              <a:cs typeface="Arial"/>
            </a:endParaRPr>
          </a:p>
          <a:p>
            <a:pPr marL="299085" lvl="1" indent="-171450">
              <a:lnSpc>
                <a:spcPts val="1459"/>
              </a:lnSpc>
              <a:buFont typeface="Courier New" pitchFamily="2" charset="2"/>
              <a:buChar char="o"/>
            </a:pP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Hardware – PMOD CLP (Jürgens, Specht</a:t>
            </a: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)</a:t>
            </a: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Courier New"/>
              </a:rPr>
              <a:t>;</a:t>
            </a: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 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kurz 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AD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 (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A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XI-</a:t>
            </a:r>
            <a:r>
              <a:rPr lang="de-DE" sz="1000" b="1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D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isplay)</a:t>
            </a:r>
            <a:r>
              <a:rPr lang="de-DE" sz="1000" b="0" i="0" noProof="0">
                <a:latin typeface="Courier New"/>
                <a:ea typeface="Arial"/>
                <a:cs typeface="Arial"/>
              </a:rPr>
              <a:t>​</a:t>
            </a:r>
            <a:endParaRPr lang="de-DE" sz="1000" noProof="0">
              <a:latin typeface="Courier New"/>
              <a:ea typeface="Arial"/>
              <a:cs typeface="Arial"/>
            </a:endParaRPr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solidFill>
                  <a:srgbClr val="000000"/>
                </a:solidFill>
                <a:latin typeface="Courier New"/>
                <a:cs typeface="Courier New"/>
              </a:rPr>
              <a:t>IP-Core mit Submodulen: Timing Controller, LCD Controller</a:t>
            </a:r>
            <a:endParaRPr lang="de-DE" sz="1000" noProof="0">
              <a:latin typeface="Courier New"/>
              <a:cs typeface="Courier New"/>
            </a:endParaRPr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solidFill>
                  <a:srgbClr val="000000"/>
                </a:solidFill>
                <a:latin typeface="Courier New"/>
                <a:cs typeface="Courier New"/>
              </a:rPr>
              <a:t>Anbindung an AXI-Bus</a:t>
            </a:r>
            <a:endParaRPr lang="de-DE" sz="1000" noProof="0"/>
          </a:p>
          <a:p>
            <a:pPr marL="498475" lvl="2" indent="-171450">
              <a:lnSpc>
                <a:spcPts val="1459"/>
              </a:lnSpc>
            </a:pPr>
            <a:r>
              <a:rPr lang="de-DE" sz="1000" noProof="0" err="1">
                <a:solidFill>
                  <a:srgbClr val="000000"/>
                </a:solidFill>
                <a:latin typeface="Courier New"/>
                <a:cs typeface="Courier New"/>
              </a:rPr>
              <a:t>Testbenches</a:t>
            </a:r>
            <a:r>
              <a:rPr lang="de-DE" sz="1000" noProof="0">
                <a:solidFill>
                  <a:srgbClr val="000000"/>
                </a:solidFill>
                <a:latin typeface="Courier New"/>
                <a:cs typeface="Courier New"/>
              </a:rPr>
              <a:t> für Submodule + AXI</a:t>
            </a:r>
            <a:endParaRPr lang="de-DE" sz="1000" noProof="0">
              <a:latin typeface="Courier New"/>
              <a:cs typeface="Courier New"/>
            </a:endParaRPr>
          </a:p>
          <a:p>
            <a:pPr marL="299085" lvl="1" indent="-171450">
              <a:lnSpc>
                <a:spcPts val="1459"/>
              </a:lnSpc>
              <a:buFont typeface="Courier New" pitchFamily="2" charset="2"/>
              <a:buChar char="o"/>
            </a:pPr>
            <a:r>
              <a:rPr lang="de-DE" sz="100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Software – Treiber-Stack</a:t>
            </a:r>
            <a:r>
              <a:rPr lang="de-DE" sz="1000" b="0" i="0" u="none" strike="noStrike" baseline="0" noProof="0">
                <a:solidFill>
                  <a:srgbClr val="000000"/>
                </a:solidFill>
                <a:latin typeface="Courier New"/>
                <a:ea typeface="Arial"/>
                <a:cs typeface="Arial"/>
              </a:rPr>
              <a:t> (Krempl, Sowada)</a:t>
            </a:r>
            <a:r>
              <a:rPr lang="de-DE" sz="1000" b="0" i="0" noProof="0">
                <a:latin typeface="Courier New"/>
                <a:ea typeface="Arial"/>
                <a:cs typeface="Arial"/>
              </a:rPr>
              <a:t>​</a:t>
            </a:r>
            <a:r>
              <a:rPr lang="de-DE" sz="1000" noProof="0">
                <a:latin typeface="Courier New"/>
                <a:ea typeface="Arial"/>
                <a:cs typeface="Courier New"/>
              </a:rPr>
              <a:t>;</a:t>
            </a:r>
            <a:r>
              <a:rPr lang="de-DE" sz="1000" noProof="0">
                <a:latin typeface="Courier New"/>
                <a:ea typeface="Arial"/>
                <a:cs typeface="Arial"/>
              </a:rPr>
              <a:t> kurz </a:t>
            </a:r>
            <a:r>
              <a:rPr lang="de-DE" sz="1000" b="1" noProof="0">
                <a:latin typeface="Courier New"/>
                <a:ea typeface="Arial"/>
                <a:cs typeface="Arial"/>
              </a:rPr>
              <a:t>SW</a:t>
            </a:r>
            <a:r>
              <a:rPr lang="de-DE" sz="1000" noProof="0">
                <a:latin typeface="Courier New"/>
                <a:ea typeface="Arial"/>
                <a:cs typeface="Arial"/>
              </a:rPr>
              <a:t> (</a:t>
            </a:r>
            <a:r>
              <a:rPr lang="de-DE" sz="1000" b="1" noProof="0">
                <a:latin typeface="Courier New"/>
                <a:ea typeface="Arial"/>
                <a:cs typeface="Arial"/>
              </a:rPr>
              <a:t>S</a:t>
            </a:r>
            <a:r>
              <a:rPr lang="de-DE" sz="1000" noProof="0">
                <a:latin typeface="Courier New"/>
                <a:ea typeface="Arial"/>
                <a:cs typeface="Arial"/>
              </a:rPr>
              <a:t>oft</a:t>
            </a:r>
            <a:r>
              <a:rPr lang="de-DE" sz="1000" b="1" noProof="0">
                <a:latin typeface="Courier New"/>
                <a:ea typeface="Arial"/>
                <a:cs typeface="Arial"/>
              </a:rPr>
              <a:t>w</a:t>
            </a:r>
            <a:r>
              <a:rPr lang="de-DE" sz="1000" noProof="0">
                <a:latin typeface="Courier New"/>
                <a:ea typeface="Arial"/>
                <a:cs typeface="Arial"/>
              </a:rPr>
              <a:t>are)</a:t>
            </a:r>
            <a:endParaRPr lang="de-DE" sz="1000" b="0" i="0" noProof="0">
              <a:latin typeface="Courier New"/>
              <a:ea typeface="Arial"/>
              <a:cs typeface="Arial"/>
            </a:endParaRPr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latin typeface="Courier New"/>
                <a:ea typeface="Arial"/>
                <a:cs typeface="Arial"/>
              </a:rPr>
              <a:t>Registertests</a:t>
            </a:r>
            <a:endParaRPr lang="de-DE" sz="1000" noProof="0"/>
          </a:p>
          <a:p>
            <a:pPr marL="498475" lvl="2" indent="-171450">
              <a:lnSpc>
                <a:spcPts val="1459"/>
              </a:lnSpc>
            </a:pPr>
            <a:r>
              <a:rPr lang="de-DE" sz="1000" noProof="0">
                <a:latin typeface="Courier New"/>
                <a:ea typeface="Arial"/>
                <a:cs typeface="Arial"/>
              </a:rPr>
              <a:t>Treiber anhand </a:t>
            </a:r>
            <a:r>
              <a:rPr lang="de-DE" sz="1000" noProof="0" err="1">
                <a:latin typeface="Courier New"/>
                <a:ea typeface="Arial"/>
                <a:cs typeface="Arial"/>
              </a:rPr>
              <a:t>Registermapping</a:t>
            </a:r>
            <a:endParaRPr lang="de-DE" sz="1000" noProof="0">
              <a:latin typeface="Courier New"/>
              <a:ea typeface="Arial"/>
              <a:cs typeface="Arial"/>
            </a:endParaRPr>
          </a:p>
          <a:p>
            <a:pPr marL="171450" indent="-171450">
              <a:lnSpc>
                <a:spcPts val="1459"/>
              </a:lnSpc>
              <a:buFont typeface="Arial" pitchFamily="2" charset="2"/>
              <a:buChar char="•"/>
            </a:pPr>
            <a:r>
              <a:rPr lang="de-DE" sz="1000" noProof="0">
                <a:latin typeface="Courier New"/>
                <a:ea typeface="Arial"/>
                <a:cs typeface="Arial"/>
              </a:rPr>
              <a:t>Codeverwaltung mittels </a:t>
            </a:r>
            <a:r>
              <a:rPr lang="de-DE" sz="1000" noProof="0" err="1">
                <a:latin typeface="Courier New"/>
                <a:ea typeface="Arial"/>
                <a:cs typeface="Arial"/>
              </a:rPr>
              <a:t>Git</a:t>
            </a:r>
            <a:endParaRPr lang="de-DE" sz="1000" noProof="0">
              <a:latin typeface="Courier New"/>
              <a:ea typeface="Arial"/>
              <a:cs typeface="Arial"/>
            </a:endParaRPr>
          </a:p>
          <a:p>
            <a:pPr marL="446405" lvl="2" indent="-119380">
              <a:lnSpc>
                <a:spcPts val="1459"/>
              </a:lnSpc>
              <a:buFont typeface="Calibri" pitchFamily="2" charset="2"/>
              <a:buChar char="-"/>
            </a:pPr>
            <a:endParaRPr lang="de-DE" sz="1000" noProof="0">
              <a:latin typeface="Courier New"/>
              <a:ea typeface="Arial"/>
              <a:cs typeface="Arial"/>
            </a:endParaRPr>
          </a:p>
          <a:p>
            <a:pPr marL="171450" indent="-171450">
              <a:lnSpc>
                <a:spcPts val="1459"/>
              </a:lnSpc>
              <a:buFont typeface="Arial" pitchFamily="2" charset="2"/>
              <a:buChar char="•"/>
            </a:pPr>
            <a:endParaRPr lang="de-DE" sz="1000" noProof="0">
              <a:latin typeface="Courier New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3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51DFD-ED14-0BD7-6CDA-23E1B13D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6072D7-A4A0-12C8-EFB0-992D0F007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Lösungsansatz/Konzept - Block-Diagramm (Team)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DC2F7-0C1C-EBAD-6B68-DAEE4624509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09" y="1093016"/>
            <a:ext cx="4105155" cy="349000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387921-F039-44AA-9C52-4318C5FEEE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5</a:t>
            </a:fld>
            <a:endParaRPr lang="de-DE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4E652-A123-64B0-AA25-5BFBE9D233A6}"/>
              </a:ext>
            </a:extLst>
          </p:cNvPr>
          <p:cNvSpPr txBox="1"/>
          <p:nvPr/>
        </p:nvSpPr>
        <p:spPr>
          <a:xfrm>
            <a:off x="4606451" y="1205248"/>
            <a:ext cx="20465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noProof="0">
                <a:latin typeface="Courier New"/>
                <a:cs typeface="Courier New"/>
              </a:rPr>
              <a:t>Änderungen:</a:t>
            </a:r>
            <a:endParaRPr lang="de-DE" sz="1000" noProof="0">
              <a:latin typeface="Lucida Sans"/>
              <a:cs typeface="Courier New"/>
            </a:endParaRPr>
          </a:p>
          <a:p>
            <a:endParaRPr lang="de-DE" sz="1000" noProof="0">
              <a:latin typeface="Courier New"/>
              <a:cs typeface="Courier New"/>
            </a:endParaRPr>
          </a:p>
          <a:p>
            <a:pPr marL="171450" indent="-171450">
              <a:buFont typeface="Arial"/>
              <a:buChar char="•"/>
            </a:pPr>
            <a:r>
              <a:rPr lang="de-DE" sz="1000" noProof="0">
                <a:latin typeface="Courier New"/>
                <a:cs typeface="Courier New"/>
              </a:rPr>
              <a:t>IP-Integration in Software-Stack </a:t>
            </a:r>
            <a:endParaRPr lang="de-DE" sz="1000" noProof="0"/>
          </a:p>
        </p:txBody>
      </p:sp>
    </p:spTree>
    <p:extLst>
      <p:ext uri="{BB962C8B-B14F-4D97-AF65-F5344CB8AC3E}">
        <p14:creationId xmlns:p14="http://schemas.microsoft.com/office/powerpoint/2010/main" val="304757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F6FBF-1633-67AA-FBDB-60BCA68D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0B8D30-E555-5683-02B7-4C0201E38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ea typeface="Calibri"/>
                <a:cs typeface="Calibri"/>
              </a:rPr>
              <a:t>Lösung/Implementierung - AD - Timing Controller (Jürgens, Specht)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ED681-5C97-2666-E2F1-072B2C40E91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6416442" cy="2621032"/>
          </a:xfrm>
        </p:spPr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Entwurf/Abwägung:</a:t>
            </a:r>
          </a:p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3 verschiedene Ansätze diskutiert:</a:t>
            </a:r>
            <a:endParaRPr lang="de-DE" sz="1000" noProof="0">
              <a:latin typeface="Lucida Sans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Option 1: Dedizierter </a:t>
            </a:r>
            <a:r>
              <a:rPr lang="de-DE" sz="1000" noProof="0" err="1">
                <a:latin typeface="Courier New"/>
                <a:cs typeface="Courier New"/>
              </a:rPr>
              <a:t>Timer</a:t>
            </a:r>
            <a:r>
              <a:rPr lang="de-DE" sz="1000" noProof="0">
                <a:latin typeface="Courier New"/>
                <a:cs typeface="Courier New"/>
              </a:rPr>
              <a:t> für jede Zeit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Vorteil: Einfach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Nachteil: Code-Verdopplung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Option 2: Ständig laufender </a:t>
            </a:r>
            <a:r>
              <a:rPr lang="de-DE" sz="1000" noProof="0" err="1">
                <a:latin typeface="Courier New"/>
                <a:cs typeface="Courier New"/>
              </a:rPr>
              <a:t>Timer</a:t>
            </a:r>
            <a:r>
              <a:rPr lang="de-DE" sz="1000" noProof="0">
                <a:latin typeface="Courier New"/>
                <a:cs typeface="Courier New"/>
              </a:rPr>
              <a:t> der mit Schranken (</a:t>
            </a:r>
            <a:r>
              <a:rPr lang="de-DE" sz="1000" noProof="0" err="1">
                <a:latin typeface="Courier New"/>
                <a:cs typeface="Courier New"/>
              </a:rPr>
              <a:t>Timestamps</a:t>
            </a:r>
            <a:r>
              <a:rPr lang="de-DE" sz="1000" noProof="0">
                <a:latin typeface="Courier New"/>
                <a:cs typeface="Courier New"/>
              </a:rPr>
              <a:t>) arbeitet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Vorteil: Einfach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Nachteil: evtl. schwierig saubere </a:t>
            </a:r>
            <a:r>
              <a:rPr lang="de-DE" sz="1000" noProof="0" err="1">
                <a:latin typeface="Courier New"/>
                <a:cs typeface="Courier New"/>
              </a:rPr>
              <a:t>Waveform</a:t>
            </a:r>
            <a:r>
              <a:rPr lang="de-DE" sz="1000" noProof="0">
                <a:latin typeface="Courier New"/>
                <a:cs typeface="Courier New"/>
              </a:rPr>
              <a:t> zu bilden, erschwertes </a:t>
            </a:r>
            <a:r>
              <a:rPr lang="de-DE" sz="1000" noProof="0" err="1">
                <a:latin typeface="Courier New"/>
                <a:cs typeface="Courier New"/>
              </a:rPr>
              <a:t>Testing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Option 3: Variabler Counter, der bei Bedarf gestartet werden kann und sich nach Ablauf der Zeit zurückmeldet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Vorteil: variabler Ansatz (DRY – </a:t>
            </a:r>
            <a:r>
              <a:rPr lang="de-DE" sz="1000" noProof="0" err="1">
                <a:latin typeface="Courier New"/>
                <a:cs typeface="Courier New"/>
              </a:rPr>
              <a:t>Dont</a:t>
            </a:r>
            <a:r>
              <a:rPr lang="de-DE" sz="1000" noProof="0">
                <a:latin typeface="Courier New"/>
                <a:cs typeface="Courier New"/>
              </a:rPr>
              <a:t> Repeat </a:t>
            </a:r>
            <a:r>
              <a:rPr lang="de-DE" sz="1000" noProof="0" err="1">
                <a:latin typeface="Courier New"/>
                <a:cs typeface="Courier New"/>
              </a:rPr>
              <a:t>Yourself</a:t>
            </a:r>
            <a:r>
              <a:rPr lang="de-DE" sz="1000" noProof="0">
                <a:latin typeface="Courier New"/>
                <a:cs typeface="Courier New"/>
              </a:rPr>
              <a:t>, </a:t>
            </a:r>
            <a:r>
              <a:rPr lang="de-DE" sz="1000" noProof="0" err="1">
                <a:latin typeface="Courier New"/>
                <a:cs typeface="Courier New"/>
              </a:rPr>
              <a:t>SoC</a:t>
            </a:r>
            <a:r>
              <a:rPr lang="de-DE" sz="1000" noProof="0">
                <a:latin typeface="Courier New"/>
                <a:cs typeface="Courier New"/>
              </a:rPr>
              <a:t> – Separation </a:t>
            </a:r>
            <a:r>
              <a:rPr lang="de-DE" sz="1000" noProof="0" err="1">
                <a:latin typeface="Courier New"/>
                <a:cs typeface="Courier New"/>
              </a:rPr>
              <a:t>of</a:t>
            </a:r>
            <a:r>
              <a:rPr lang="de-DE" sz="1000" noProof="0">
                <a:latin typeface="Courier New"/>
                <a:cs typeface="Courier New"/>
              </a:rPr>
              <a:t> </a:t>
            </a:r>
            <a:r>
              <a:rPr lang="de-DE" sz="1000" noProof="0" err="1">
                <a:latin typeface="Courier New"/>
                <a:cs typeface="Courier New"/>
              </a:rPr>
              <a:t>Concerns</a:t>
            </a:r>
            <a:r>
              <a:rPr lang="de-DE" sz="1000" noProof="0">
                <a:latin typeface="Courier New"/>
                <a:cs typeface="Courier New"/>
              </a:rPr>
              <a:t>), strikte Trennung --&gt; Übersichtlichkeit</a:t>
            </a:r>
          </a:p>
          <a:p>
            <a:pPr marL="422275" lvl="2" indent="-119380">
              <a:buFont typeface="Calibri" pitchFamily="2" charset="2"/>
              <a:buChar char="-"/>
            </a:pPr>
            <a:r>
              <a:rPr lang="de-DE" sz="1000" noProof="0">
                <a:latin typeface="Courier New"/>
                <a:cs typeface="Courier New"/>
              </a:rPr>
              <a:t>Nachteil: Code ist komplexer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FF2BD-A194-5620-46F4-58C593894C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6</a:t>
            </a:fld>
            <a:endParaRPr lang="de-DE" noProof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5BCFD24C-574F-F785-8F92-68AB6BA9C22E}"/>
              </a:ext>
            </a:extLst>
          </p:cNvPr>
          <p:cNvSpPr/>
          <p:nvPr/>
        </p:nvSpPr>
        <p:spPr>
          <a:xfrm>
            <a:off x="209818" y="3933637"/>
            <a:ext cx="780781" cy="6761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DAF2B-A300-AC06-8259-4F3F10B1E400}"/>
              </a:ext>
            </a:extLst>
          </p:cNvPr>
          <p:cNvSpPr txBox="1"/>
          <p:nvPr/>
        </p:nvSpPr>
        <p:spPr>
          <a:xfrm>
            <a:off x="1371492" y="406918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noProof="0">
                <a:latin typeface="Courier New"/>
                <a:cs typeface="Courier New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36118936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C284A-B700-F872-CAD6-EAABD2A40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37A3D2-4EA1-4EF2-B036-94AF27615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ea typeface="Calibri"/>
                <a:cs typeface="Calibri"/>
              </a:rPr>
              <a:t>Lösung/Implementierung - AD - Timing Controller </a:t>
            </a:r>
            <a:r>
              <a:rPr lang="de-DE" sz="1600" noProof="0">
                <a:latin typeface="Courier New"/>
                <a:ea typeface="Calibri"/>
                <a:cs typeface="Courier New"/>
              </a:rPr>
              <a:t>(Jürgens, Specht)</a:t>
            </a:r>
            <a:endParaRPr lang="de-DE" sz="1600" noProof="0">
              <a:latin typeface="Courier New"/>
              <a:ea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3EE93-8BFC-E12C-DC72-BD1C078BC3D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Implementierungsdetails:</a:t>
            </a:r>
          </a:p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Allgemein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Wenn </a:t>
            </a:r>
            <a:r>
              <a:rPr lang="de-DE" sz="1000" noProof="0" err="1">
                <a:latin typeface="Courier New"/>
                <a:cs typeface="Courier New"/>
              </a:rPr>
              <a:t>i_delay_time</a:t>
            </a:r>
            <a:r>
              <a:rPr lang="de-DE" sz="1000" noProof="0">
                <a:latin typeface="Courier New"/>
                <a:cs typeface="Courier New"/>
              </a:rPr>
              <a:t> und </a:t>
            </a:r>
            <a:r>
              <a:rPr lang="de-DE" sz="1000" noProof="0" err="1">
                <a:latin typeface="Courier New"/>
                <a:cs typeface="Courier New"/>
              </a:rPr>
              <a:t>i_start</a:t>
            </a:r>
            <a:r>
              <a:rPr lang="de-DE" sz="1000" noProof="0">
                <a:latin typeface="Courier New"/>
                <a:cs typeface="Courier New"/>
              </a:rPr>
              <a:t> von Top-Module gesetzt, muss sich Top-Module darum kümmern, </a:t>
            </a:r>
            <a:r>
              <a:rPr lang="de-DE" sz="1000" noProof="0" err="1">
                <a:latin typeface="Courier New"/>
                <a:cs typeface="Courier New"/>
              </a:rPr>
              <a:t>i_start</a:t>
            </a:r>
            <a:r>
              <a:rPr lang="de-DE" sz="1000" noProof="0">
                <a:latin typeface="Courier New"/>
                <a:cs typeface="Courier New"/>
              </a:rPr>
              <a:t> im nächsten Takt auf 0 zu ziehen</a:t>
            </a:r>
          </a:p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States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IDLE: Default-State, </a:t>
            </a:r>
            <a:r>
              <a:rPr lang="de-DE" sz="1000" noProof="0" err="1">
                <a:latin typeface="Courier New"/>
                <a:cs typeface="Courier New"/>
              </a:rPr>
              <a:t>Timer</a:t>
            </a:r>
            <a:r>
              <a:rPr lang="de-DE" sz="1000" noProof="0">
                <a:latin typeface="Courier New"/>
                <a:cs typeface="Courier New"/>
              </a:rPr>
              <a:t> inaktiv</a:t>
            </a:r>
          </a:p>
          <a:p>
            <a:pPr marL="274955" lvl="1" indent="-171450">
              <a:buFont typeface="Courier New,monospace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WORK: Zähler wird mit jedem Takt inkrementiert, bis </a:t>
            </a:r>
            <a:r>
              <a:rPr lang="de-DE" sz="1000" noProof="0" err="1">
                <a:latin typeface="Courier New"/>
                <a:cs typeface="Courier New"/>
              </a:rPr>
              <a:t>counter</a:t>
            </a:r>
            <a:r>
              <a:rPr lang="de-DE" sz="1000" noProof="0">
                <a:latin typeface="Courier New"/>
                <a:cs typeface="Courier New"/>
              </a:rPr>
              <a:t> = </a:t>
            </a:r>
            <a:r>
              <a:rPr lang="de-DE" sz="1000" noProof="0" err="1">
                <a:latin typeface="Courier New"/>
                <a:cs typeface="Courier New"/>
              </a:rPr>
              <a:t>delay_time</a:t>
            </a:r>
            <a:endParaRPr lang="de-DE" sz="1000" noProof="0">
              <a:latin typeface="Courier New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Delay Logik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 err="1">
                <a:latin typeface="Courier New"/>
                <a:cs typeface="Courier New"/>
              </a:rPr>
              <a:t>i_delay_time</a:t>
            </a:r>
            <a:r>
              <a:rPr lang="de-DE" sz="1000" noProof="0">
                <a:latin typeface="Courier New"/>
                <a:cs typeface="Courier New"/>
              </a:rPr>
              <a:t> (22-bit </a:t>
            </a:r>
            <a:r>
              <a:rPr lang="de-DE" sz="1000" noProof="0" err="1">
                <a:latin typeface="Courier New"/>
                <a:cs typeface="Courier New"/>
              </a:rPr>
              <a:t>vector</a:t>
            </a:r>
            <a:r>
              <a:rPr lang="de-DE" sz="1000" noProof="0">
                <a:latin typeface="Courier New"/>
                <a:cs typeface="Courier New"/>
              </a:rPr>
              <a:t>) wird beim Start gespeichert (</a:t>
            </a:r>
            <a:r>
              <a:rPr lang="de-DE" sz="1000" noProof="0" err="1">
                <a:latin typeface="Courier New"/>
                <a:cs typeface="Courier New"/>
              </a:rPr>
              <a:t>Latch</a:t>
            </a:r>
            <a:r>
              <a:rPr lang="de-DE" sz="1000" noProof="0">
                <a:latin typeface="Courier New"/>
                <a:cs typeface="Courier New"/>
              </a:rPr>
              <a:t>)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Zähler startet bei 1 wenn </a:t>
            </a:r>
            <a:r>
              <a:rPr lang="de-DE" sz="1000" noProof="0" err="1">
                <a:latin typeface="Courier New"/>
                <a:cs typeface="Courier New"/>
              </a:rPr>
              <a:t>i_start</a:t>
            </a:r>
            <a:r>
              <a:rPr lang="de-DE" sz="1000" noProof="0">
                <a:latin typeface="Courier New"/>
                <a:cs typeface="Courier New"/>
              </a:rPr>
              <a:t> = '1'</a:t>
            </a:r>
          </a:p>
          <a:p>
            <a:pPr marL="274955" lvl="1" indent="-171450">
              <a:buFont typeface="Courier New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Output Handling</a:t>
            </a:r>
          </a:p>
          <a:p>
            <a:pPr marL="274955" lvl="1" indent="-171450">
              <a:buFont typeface="Courier New" pitchFamily="2" charset="2"/>
              <a:buChar char="o"/>
            </a:pPr>
            <a:r>
              <a:rPr lang="de-DE" sz="1000" noProof="0" err="1">
                <a:latin typeface="Courier New"/>
                <a:cs typeface="Courier New"/>
              </a:rPr>
              <a:t>o_done</a:t>
            </a:r>
            <a:r>
              <a:rPr lang="de-DE" sz="1000" noProof="0">
                <a:latin typeface="Courier New"/>
                <a:cs typeface="Courier New"/>
              </a:rPr>
              <a:t> ist für einen Takt auf 1, wenn </a:t>
            </a:r>
            <a:r>
              <a:rPr lang="de-DE" sz="1000" noProof="0" err="1">
                <a:latin typeface="Courier New"/>
                <a:cs typeface="Courier New"/>
              </a:rPr>
              <a:t>Timer</a:t>
            </a:r>
            <a:r>
              <a:rPr lang="de-DE" sz="1000" noProof="0">
                <a:latin typeface="Courier New"/>
                <a:cs typeface="Courier New"/>
              </a:rPr>
              <a:t> fertig</a:t>
            </a:r>
          </a:p>
          <a:p>
            <a:pPr marL="274955" lvl="1" indent="-171450">
              <a:buFont typeface="Courier New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endParaRPr lang="de-DE" sz="1000" noProof="0">
              <a:latin typeface="Courier New"/>
              <a:cs typeface="Courier New"/>
            </a:endParaRPr>
          </a:p>
          <a:p>
            <a:pPr marL="274955" lvl="1" indent="-171450">
              <a:buFont typeface="Courier New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A47C54-B9FE-C4F7-1263-123111B9B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748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C1A2A-823B-3E05-918C-1DB2CD70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A0D86-A4DE-908E-4621-0CAA78D94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AD - LCD Controller (Jürgens, Specht)</a:t>
            </a:r>
            <a:endParaRPr lang="de-DE" sz="1600" b="0" noProof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8053-E55D-1859-6ABF-E90E059185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8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6A0B103-1B23-8042-887D-0155E29F9CB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03599"/>
            <a:ext cx="6416442" cy="2383806"/>
          </a:xfrm>
        </p:spPr>
        <p:txBody>
          <a:bodyPr vert="horz" lIns="0" tIns="34289" rIns="68576" bIns="34289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Entwurf:</a:t>
            </a:r>
          </a:p>
          <a:p>
            <a:pPr marL="171450" indent="-171450">
              <a:buFont typeface="Arial" pitchFamily="2" charset="2"/>
              <a:buChar char="•"/>
            </a:pPr>
            <a:r>
              <a:rPr lang="de-DE" sz="1000">
                <a:latin typeface="Courier New"/>
                <a:cs typeface="Courier New"/>
              </a:rPr>
              <a:t>Skeleton von ChatGPT benutzt, adaptiert und Timing Controller </a:t>
            </a:r>
            <a:r>
              <a:rPr lang="de-DE" sz="1000" err="1">
                <a:latin typeface="Courier New"/>
                <a:cs typeface="Courier New"/>
              </a:rPr>
              <a:t>instanziert</a:t>
            </a:r>
            <a:endParaRPr lang="de-DE" err="1"/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Negatives?</a:t>
            </a:r>
            <a:endParaRPr lang="de-DE" noProof="0">
              <a:latin typeface="Lucida Sans"/>
              <a:cs typeface="Courier New"/>
            </a:endParaRP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Es wurden grundlegende Charakteristiken des Timings, wie in den Datenblättern spezifiziert, vernachlässigt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Starrer Ansatz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Gleicher Code teilweise öfter vorhanden --&gt; Duplizierung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Verständnisschwierigkeiten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Sehr viel Code: minimalistischer Ansatz bereits ~ 800 Zeilen Code</a:t>
            </a:r>
          </a:p>
          <a:p>
            <a:pPr marL="274955" lvl="1" indent="-126365">
              <a:buFont typeface="Courier New" pitchFamily="2" charset="2"/>
              <a:buChar char="o"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Positives?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Erkenntnisgewinnung zur Lösung des Problems</a:t>
            </a:r>
          </a:p>
          <a:p>
            <a:pPr marL="274955" lvl="1" indent="-126365">
              <a:buFont typeface="Courier New" pitchFamily="2" charset="2"/>
              <a:buChar char="o"/>
            </a:pPr>
            <a:r>
              <a:rPr lang="de-DE" sz="1000" noProof="0">
                <a:latin typeface="Courier New"/>
                <a:cs typeface="Courier New"/>
              </a:rPr>
              <a:t>Grundsätzliche Logiken zum Teil wiederverwendbar</a:t>
            </a:r>
          </a:p>
          <a:p>
            <a:pPr marL="422275" lvl="2" indent="-119380"/>
            <a:endParaRPr lang="de-DE" sz="1000" noProof="0">
              <a:latin typeface="Courier New"/>
              <a:cs typeface="Courier New"/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35FCF35-CEF0-F370-04B5-0D0C3BD62A8A}"/>
              </a:ext>
            </a:extLst>
          </p:cNvPr>
          <p:cNvSpPr/>
          <p:nvPr/>
        </p:nvSpPr>
        <p:spPr>
          <a:xfrm>
            <a:off x="209818" y="3480750"/>
            <a:ext cx="780781" cy="6761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BDFEF-EB87-7026-2E51-561260D67049}"/>
              </a:ext>
            </a:extLst>
          </p:cNvPr>
          <p:cNvSpPr txBox="1"/>
          <p:nvPr/>
        </p:nvSpPr>
        <p:spPr>
          <a:xfrm>
            <a:off x="1349926" y="3659432"/>
            <a:ext cx="52664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noProof="0">
                <a:latin typeface="Courier New"/>
                <a:cs typeface="Courier New"/>
              </a:rPr>
              <a:t>Bisherigen Stand verwerfen und neu beginnen!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5C9C0-139E-E4D5-D085-C6EDB23FEA9E}"/>
              </a:ext>
            </a:extLst>
          </p:cNvPr>
          <p:cNvSpPr txBox="1"/>
          <p:nvPr/>
        </p:nvSpPr>
        <p:spPr>
          <a:xfrm>
            <a:off x="212965" y="4366293"/>
            <a:ext cx="996351" cy="410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000" b="1" noProof="0">
                <a:solidFill>
                  <a:srgbClr val="FF0000"/>
                </a:solidFill>
                <a:latin typeface="Courier New"/>
                <a:cs typeface="Courier New"/>
              </a:rPr>
              <a:t>ERGO: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11195-E857-A928-D546-A044F3768166}"/>
              </a:ext>
            </a:extLst>
          </p:cNvPr>
          <p:cNvSpPr txBox="1"/>
          <p:nvPr/>
        </p:nvSpPr>
        <p:spPr>
          <a:xfrm>
            <a:off x="1208734" y="4449239"/>
            <a:ext cx="543895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noProof="0">
                <a:latin typeface="Courier New"/>
                <a:cs typeface="Courier New"/>
              </a:rPr>
              <a:t>ca. 20 – 30 h für Problemverständnis investiert ohne Resultat</a:t>
            </a:r>
          </a:p>
        </p:txBody>
      </p:sp>
    </p:spTree>
    <p:extLst>
      <p:ext uri="{BB962C8B-B14F-4D97-AF65-F5344CB8AC3E}">
        <p14:creationId xmlns:p14="http://schemas.microsoft.com/office/powerpoint/2010/main" val="264466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1F7E7-FBF6-027C-B7FC-AD886BB3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640649"/>
            <a:ext cx="6426000" cy="489337"/>
          </a:xfrm>
        </p:spPr>
        <p:txBody>
          <a:bodyPr/>
          <a:lstStyle/>
          <a:p>
            <a:r>
              <a:rPr lang="de-DE" sz="1600" noProof="0">
                <a:latin typeface="Courier New"/>
                <a:cs typeface="Courier New"/>
              </a:rPr>
              <a:t>Lösung/Implementierung - AD - LCD Controller</a:t>
            </a:r>
          </a:p>
          <a:p>
            <a:r>
              <a:rPr lang="de-DE" sz="1600" noProof="0">
                <a:latin typeface="Courier New"/>
                <a:cs typeface="Courier New"/>
              </a:rPr>
              <a:t>(Jürgens, Specht)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7C8C-DF0A-2A86-3334-501676D5FA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9376" y="1218358"/>
            <a:ext cx="1752589" cy="3453885"/>
          </a:xfrm>
        </p:spPr>
        <p:txBody>
          <a:bodyPr vert="horz" lIns="0" tIns="34289" rIns="68576" bIns="34289" rtlCol="0" anchor="t">
            <a:normAutofit/>
          </a:bodyPr>
          <a:lstStyle/>
          <a:p>
            <a:pPr marL="0" indent="0">
              <a:buNone/>
            </a:pPr>
            <a:r>
              <a:rPr lang="de-DE" sz="1000" noProof="0">
                <a:latin typeface="Courier New"/>
                <a:cs typeface="Courier New"/>
              </a:rPr>
              <a:t>Übersicht:</a:t>
            </a:r>
          </a:p>
          <a:p>
            <a:pPr marL="0" indent="0">
              <a:buNone/>
            </a:pPr>
            <a:endParaRPr lang="de-DE" sz="1000" noProof="0">
              <a:latin typeface="Courier New"/>
              <a:cs typeface="Courier New"/>
            </a:endParaRP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Neuer Ansatz soll variabel sein, d. h. Wiederverwenden von Zuständen in der Befehlskette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Vereinfachte State-</a:t>
            </a:r>
            <a:r>
              <a:rPr lang="de-DE" sz="1000" noProof="0" err="1">
                <a:latin typeface="Courier New"/>
                <a:cs typeface="Courier New"/>
              </a:rPr>
              <a:t>Machine</a:t>
            </a:r>
            <a:r>
              <a:rPr lang="de-DE" sz="1000" noProof="0">
                <a:latin typeface="Courier New"/>
                <a:cs typeface="Courier New"/>
              </a:rPr>
              <a:t> des LCD-Controllers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Ausführungsschleife =&gt; zusammengesetzter Zustand (s. Backup)</a:t>
            </a:r>
          </a:p>
          <a:p>
            <a:pPr marL="147320" indent="-147320">
              <a:buFont typeface="Arial" pitchFamily="2" charset="2"/>
              <a:buChar char="•"/>
            </a:pPr>
            <a:r>
              <a:rPr lang="de-DE" sz="1000" noProof="0">
                <a:latin typeface="Courier New"/>
                <a:cs typeface="Courier New"/>
              </a:rPr>
              <a:t>SET_COMMAND =&gt; zusammengesetzter Zustand (RETURN HOME, CLEAR DISPLAY, CURSOR (BLINK) ON/OFF)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818A2-2E68-03F7-C12B-6AC49E1554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 </a:t>
            </a:r>
            <a:fld id="{D7EFD9E5-FB44-4C01-A2C2-48348664E7CC}" type="slidenum">
              <a:rPr lang="de-DE" noProof="0" smtClean="0"/>
              <a:pPr/>
              <a:t>9</a:t>
            </a:fld>
            <a:endParaRPr lang="de-DE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EA40D-B4CE-933C-F596-6BD0C015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71" y="1057485"/>
            <a:ext cx="4597934" cy="36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5465"/>
      </p:ext>
    </p:extLst>
  </p:cSld>
  <p:clrMapOvr>
    <a:masterClrMapping/>
  </p:clrMapOvr>
</p:sld>
</file>

<file path=ppt/theme/theme1.xml><?xml version="1.0" encoding="utf-8"?>
<a:theme xmlns:a="http://schemas.openxmlformats.org/drawingml/2006/main" name="dm design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Application>Microsoft Office PowerPoint</Application>
  <PresentationFormat>Custom</PresentationFormat>
  <Slides>35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dm design</vt:lpstr>
      <vt:lpstr>PMOD MAXSONAR PMOD CLP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Allgemein (Team)</vt:lpstr>
      <vt:lpstr>PowerPoint Presentation</vt:lpstr>
      <vt:lpstr>PowerPoint Presentation</vt:lpstr>
      <vt:lpstr>PowerPoint Presentation</vt:lpstr>
      <vt:lpstr>Backup – FSM Ausführungsschleife (Jürgens, Specht)</vt:lpstr>
      <vt:lpstr>PowerPoint Presentation</vt:lpstr>
      <vt:lpstr>PowerPoint Presentation</vt:lpstr>
      <vt:lpstr>PowerPoint Presentation</vt:lpstr>
      <vt:lpstr>PowerPoint Presentation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revision>12</cp:revision>
  <dcterms:created xsi:type="dcterms:W3CDTF">2016-03-30T09:52:44Z</dcterms:created>
  <dcterms:modified xsi:type="dcterms:W3CDTF">2025-06-26T17:32:40Z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