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3556A9-204D-4645-ADB4-DB608367C011}">
  <a:tblStyle styleId="{8E3556A9-204D-4645-ADB4-DB608367C0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ef60b7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4ef60b7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ef17e4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4ef17e4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e9339c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e4e9339c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4f2d298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e4f2d298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4f2d2986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e4f2d2986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4fae334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4fae334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2d2986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4f2d2986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4f2d2986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e4f2d2986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f2d2986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4f2d2986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52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e252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4f2d2986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e4f2d2986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4f2d2986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e4f2d2986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4f2d2986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e4f2d2986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4f2d2986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e4f2d2986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4f2d298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4f2d298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252c74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e252c74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6264663f4d54e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6264663f4d54e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264663f4d54e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66264663f4d54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fae3348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e4fae3348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252c74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252c74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ef17e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e4ef17e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ef60b7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4ef60b7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s://www.gov.br/gestaodeconteudo/pt-br/arquivos/manual-de-redes-sociais-idg.pdf" TargetMode="External"/><Relationship Id="rId5" Type="http://schemas.openxmlformats.org/officeDocument/2006/relationships/hyperlink" Target="http://www.comunicacaoecrise.com/pdf/ComP%FAblicaJDuartevf_0.pdf" TargetMode="External"/><Relationship Id="rId6" Type="http://schemas.openxmlformats.org/officeDocument/2006/relationships/hyperlink" Target="http://www.publicadireito.com.br/artigos/?cod=406c841592c4176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each-com-nome-corte.jp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0502" r="0" t="70298"/>
          <a:stretch/>
        </p:blipFill>
        <p:spPr>
          <a:xfrm>
            <a:off x="6455000" y="854525"/>
            <a:ext cx="2506475" cy="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55999" y="1442150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Governo Aberto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25" y="150924"/>
            <a:ext cx="1961076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44575" y="2005350"/>
            <a:ext cx="65469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rPr i="1" lang="pt-BR" sz="2400">
                <a:latin typeface="Raleway"/>
                <a:ea typeface="Raleway"/>
                <a:cs typeface="Raleway"/>
                <a:sym typeface="Raleway"/>
              </a:rPr>
              <a:t>Comunicação como ferramenta para a promoção de governo aberto e a democracia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225" y="169642"/>
            <a:ext cx="2506475" cy="8577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863200" y="3724375"/>
            <a:ext cx="32808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Beatriz Abreu, 11795846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Fabio Ichimura, 10687580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Giovana Armani de Lima, 11207686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Idemar Burssed dos Santos Neto, 11857282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João Vitor Marques Teodoro de Lima, 11206195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Leonardo Moreira, 11172917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Raleway"/>
                <a:ea typeface="Raleway"/>
                <a:cs typeface="Raleway"/>
                <a:sym typeface="Raleway"/>
              </a:rPr>
              <a:t>Milleny Caroliny de Almeida Santos, 11937979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Necessidade de 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Regulamentação</a:t>
            </a: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        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29075" y="701800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850725" y="977450"/>
            <a:ext cx="7749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Quando pensamos em legislação, temos duas propostas que podemos destacar:</a:t>
            </a:r>
            <a:endParaRPr sz="16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pt-BR" sz="13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 1202/2022</a:t>
            </a:r>
            <a:r>
              <a:rPr lang="pt-BR" sz="13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→</a:t>
            </a:r>
            <a:r>
              <a:rPr lang="pt-BR" sz="16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300">
                <a:solidFill>
                  <a:srgbClr val="36363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pt-BR" sz="13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tabelece conceito e diretrizes da Comunicação Pública, dispõe sobre a organização dos Serviços de Comunicação Pública nos poderes das esferas federal, estadual, distrital e municipal, nos órgãos autônomos, empresas públicas e entidades conveniadas, e dá outras providências.</a:t>
            </a:r>
            <a:endParaRPr sz="13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63636"/>
                </a:solidFill>
                <a:highlight>
                  <a:schemeClr val="accent6"/>
                </a:highlight>
                <a:latin typeface="Roboto"/>
                <a:ea typeface="Roboto"/>
                <a:cs typeface="Roboto"/>
                <a:sym typeface="Roboto"/>
              </a:rPr>
              <a:t>Traz a proibição do bloqueio ou banimento de usuários dos serviços de comunicação pública, exceto por determinação judicial</a:t>
            </a:r>
            <a:endParaRPr b="1" sz="1300">
              <a:solidFill>
                <a:srgbClr val="363636"/>
              </a:solidFill>
              <a:highlight>
                <a:schemeClr val="accent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63636"/>
              </a:buClr>
              <a:buSzPts val="1300"/>
              <a:buFont typeface="Roboto"/>
              <a:buChar char="●"/>
            </a:pPr>
            <a:r>
              <a:rPr b="1" lang="pt-BR" sz="13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 2431/2015</a:t>
            </a:r>
            <a:r>
              <a:rPr lang="pt-BR" sz="13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→ Fica o Poder Público obrigado a preservar o patrimônio digital criado por ele mesmo. </a:t>
            </a:r>
            <a:endParaRPr sz="1300">
              <a:solidFill>
                <a:srgbClr val="36363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 b="1" sz="48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/>
              <a:t>Etapa de pesquisa teórica: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Relação democracia x governo aberto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Lei de Acesso à Informação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Papel de redes sociais na comunicação pública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Conceito de teledemocracia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225" y="9784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440575" y="2699350"/>
            <a:ext cx="58317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Etapa prática: levantamento de informações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Levantamento de bloqueios dos 26 estados brasileiros + 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Números de usuários bloqueados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Motivos dos bloqueios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Análise do cumprimento ou não do pedido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Tempo de espera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Conteúdo e interações das postagens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500" y="3298625"/>
            <a:ext cx="1134250" cy="11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Metodologia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Problemáticas encontradas em E-SICs: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Falta de responsividade (impossibilidade de solicitar via dispositivos móveis)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Destaque </a:t>
            </a:r>
            <a:r>
              <a:rPr b="1" lang="pt-BR"/>
              <a:t>positivo</a:t>
            </a:r>
            <a:r>
              <a:rPr lang="pt-BR"/>
              <a:t>: </a:t>
            </a:r>
            <a:r>
              <a:rPr b="1" lang="pt-BR"/>
              <a:t>ES, 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Múltiplos cadastros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Estrangeiros não podem solicitar dados: CPF obrigatório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Falta de clareza sobre subórgãos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</a:t>
            </a:r>
            <a:endParaRPr b="1" sz="4800"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Destaques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1128125" y="759100"/>
            <a:ext cx="655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Estados destaques da análise de redes sociais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2575" y="1554125"/>
            <a:ext cx="765300" cy="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191175" y="1174525"/>
            <a:ext cx="58317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Alagoas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Maranhão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Paraná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776600"/>
            <a:ext cx="8520600" cy="3792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O contexto político que se inserem os Estados supracitados, também é relevante em nosso escopo, visto que pode contribuir para compreensão de seu funcionamento em distintas partes de nosso território, por exemplo: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Atualmente Alagoas é governada por Paulo Dantas, político filiado ao Movimento Democrático Brasileiro (MDB)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O estado do Maranhão é governado por Carlos Orleans Brandão Junior, filiado ao PSB (Partido Socialista Brasileiro)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O Paraná, estado do Sul brasileiro é governado por Ratinho Junior, filiado ao PSD (Partido Social Democrático)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Cenário Político (Alagoas, Maranhão, Paraná)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Maranhão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62025" y="693525"/>
            <a:ext cx="3351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Maranhão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362025" y="1125325"/>
            <a:ext cx="3321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Destaque pela resposta;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Quantidade de bloqueados;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Justificativa para bloqueios.</a:t>
            </a:r>
            <a:endParaRPr i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500" y="883638"/>
            <a:ext cx="5156176" cy="316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362025" y="1974925"/>
            <a:ext cx="31551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chemeClr val="dk1"/>
                </a:solidFill>
              </a:rPr>
              <a:t>Motivos para bloqueios: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Ataque à democracia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Decretos/Leis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  <a:highlight>
                  <a:srgbClr val="D0E0E3"/>
                </a:highlight>
              </a:rPr>
              <a:t>Economia do Estado</a:t>
            </a:r>
            <a:endParaRPr i="1" sz="1200">
              <a:solidFill>
                <a:schemeClr val="dk1"/>
              </a:solidFill>
              <a:highlight>
                <a:srgbClr val="D0E0E3"/>
              </a:highlight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Fake News Vacina Covid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Homofobia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  <a:highlight>
                  <a:srgbClr val="D0E0E3"/>
                </a:highlight>
              </a:rPr>
              <a:t>Imposto</a:t>
            </a:r>
            <a:endParaRPr i="1" sz="1200">
              <a:solidFill>
                <a:schemeClr val="dk1"/>
              </a:solidFill>
              <a:highlight>
                <a:srgbClr val="D0E0E3"/>
              </a:highlight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Misoginia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Ofensa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Racismo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Spam/Pornografia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pt-BR" sz="1200">
                <a:solidFill>
                  <a:schemeClr val="dk1"/>
                </a:solidFill>
              </a:rPr>
              <a:t>Vacina Covid</a:t>
            </a:r>
            <a:endParaRPr i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62025" y="4336150"/>
            <a:ext cx="8487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solidFill>
                  <a:schemeClr val="dk1"/>
                </a:solidFill>
              </a:rPr>
              <a:t>Com base nessa categorização, em primeiro lugar no número de bloqueio está a narrativa ofensa (668), em segundo lugar misoginia (89), e em terceiro lugar economia do Estado (81).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00" y="2081000"/>
            <a:ext cx="3807726" cy="23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Maranhão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30"/>
          <p:cNvGraphicFramePr/>
          <p:nvPr/>
        </p:nvGraphicFramePr>
        <p:xfrm>
          <a:off x="258150" y="5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{8E3556A9-204D-4645-ADB4-DB608367C011}</a:tableStyleId>
              </a:tblPr>
              <a:tblGrid>
                <a:gridCol w="2165500"/>
                <a:gridCol w="1312100"/>
                <a:gridCol w="1140475"/>
                <a:gridCol w="1413400"/>
                <a:gridCol w="1056850"/>
                <a:gridCol w="117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População (último censo, 2022)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Canais de comunicação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Número de Seguidores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(%) População*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Número de Bloqueados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(%) Bloqueados*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741B47"/>
                          </a:solidFill>
                        </a:rPr>
                        <a:t>6.775.152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Instagram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7,57%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Facebook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329000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4,86%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0,12%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Twitter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219000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3,23%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0,29%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0"/>
          <p:cNvSpPr txBox="1"/>
          <p:nvPr/>
        </p:nvSpPr>
        <p:spPr>
          <a:xfrm>
            <a:off x="258150" y="1675575"/>
            <a:ext cx="86277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Quanto ao quantitativo de bloqueios por rede realizamos 641 bloqueios no Twitter, 392 bloqueios no Facebook, 350 no Instagram, 47 no Youtube e 21 no TikTok.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30"/>
          <p:cNvSpPr txBox="1"/>
          <p:nvPr/>
        </p:nvSpPr>
        <p:spPr>
          <a:xfrm>
            <a:off x="258150" y="4390825"/>
            <a:ext cx="8708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O perfil só responde comentários positivos e elogios. Em nenhuma das redes houve respostas do Estado em comentários questionando pontos das publicações, não incentivaram debates nesse meio. 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O instagram parece ser a principal rede social do governo, mesmo que as respostas sejam apenas para questões positivas.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049" y="2081001"/>
            <a:ext cx="3928001" cy="2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Alagoas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362025" y="693525"/>
            <a:ext cx="3351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Alagoas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362025" y="1125325"/>
            <a:ext cx="3321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Bloqueiam usuários, sendo 29 no facebook e 36 no instagram;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Destaque pela resposta.</a:t>
            </a:r>
            <a:endParaRPr i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599" y="593775"/>
            <a:ext cx="5253074" cy="4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1" sz="4800"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Alagoas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32"/>
          <p:cNvGraphicFramePr/>
          <p:nvPr/>
        </p:nvGraphicFramePr>
        <p:xfrm>
          <a:off x="248950" y="58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{8E3556A9-204D-4645-ADB4-DB608367C011}</a:tableStyleId>
              </a:tblPr>
              <a:tblGrid>
                <a:gridCol w="1930925"/>
                <a:gridCol w="267550"/>
                <a:gridCol w="1477400"/>
                <a:gridCol w="1462950"/>
                <a:gridCol w="1119525"/>
                <a:gridCol w="1096550"/>
                <a:gridCol w="1272675"/>
                <a:gridCol w="267550"/>
              </a:tblGrid>
              <a:tr h="34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População (estimada, 2023)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Canais de comunicação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Número de Seguidores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(%) População*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Número de Bloqueados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(%) Bloqueados*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72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741B47"/>
                          </a:solidFill>
                        </a:rPr>
                        <a:t>3.056.527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Instagram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225.265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7,37%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7275"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Facebook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111.410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3,64%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7275"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Twitter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0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24" y="2115150"/>
            <a:ext cx="3886775" cy="2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738" y="2096438"/>
            <a:ext cx="3769925" cy="23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402900" y="4623050"/>
            <a:ext cx="8262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O perfil responde comentários, seja positivo ou negativo. A população é bem engajada nas postagens. Há muitos comentários e debates.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/>
        </p:nvSpPr>
        <p:spPr>
          <a:xfrm>
            <a:off x="-38100" y="1875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Paraná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362025" y="693525"/>
            <a:ext cx="3351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Paraná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362025" y="1125325"/>
            <a:ext cx="3321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Não possuem bloqueados;</a:t>
            </a:r>
            <a:endParaRPr i="1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Destaque pelo número de bloqueios e resposta.</a:t>
            </a:r>
            <a:endParaRPr i="1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1" lang="pt-BR">
                <a:solidFill>
                  <a:schemeClr val="dk1"/>
                </a:solidFill>
              </a:rPr>
              <a:t>Mandaram anexos.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4">
            <a:alphaModFix/>
          </a:blip>
          <a:srcRect b="0" l="21559" r="23747" t="0"/>
          <a:stretch/>
        </p:blipFill>
        <p:spPr>
          <a:xfrm>
            <a:off x="5523700" y="603050"/>
            <a:ext cx="2819949" cy="228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0226" y="1664675"/>
            <a:ext cx="1988125" cy="431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640" y="2888100"/>
            <a:ext cx="5756950" cy="348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281950" y="2365825"/>
            <a:ext cx="5075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1"/>
                </a:solidFill>
              </a:rPr>
              <a:t>"Não há usuários bloqueados nas contas das redes sociais onde o Governo do Estado do Paraná está presente. Respeitamos o direito do cidadão ao acesso às informações e aos serviços oficiais do Estado." Para confirmação, incluímos nesta solicitação print das redes sociais oficiais. E abaixo, um link com os Termos de uso das redes sociais do Governo do Paraná. https://www.comunicacao.pr.gov.br/Pagina/Termos-de-uso-de-Redes-Sociais Para esclarecer eventuais dúvidas, entrar em contato telefônico pelo número 0800-411113, das 08h30min às 18h, de segunda à sexta-feira. Atenciosamente, Ouvidoria da Secretaria de Estado da Comunicação.</a:t>
            </a:r>
            <a:endParaRPr i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Análise - Paraná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440988" y="5355675"/>
            <a:ext cx="8262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260" name="Google Shape;260;p34"/>
          <p:cNvGraphicFramePr/>
          <p:nvPr/>
        </p:nvGraphicFramePr>
        <p:xfrm>
          <a:off x="479050" y="66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{8E3556A9-204D-4645-ADB4-DB608367C011}</a:tableStyleId>
              </a:tblPr>
              <a:tblGrid>
                <a:gridCol w="2765100"/>
                <a:gridCol w="2129600"/>
                <a:gridCol w="1903925"/>
                <a:gridCol w="1129775"/>
              </a:tblGrid>
              <a:tr h="30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População (estimada, 2021)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Canais de comunicação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Número de Seguidores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434343"/>
                          </a:solidFill>
                        </a:rPr>
                        <a:t>(%) População*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741B47"/>
                          </a:solidFill>
                        </a:rPr>
                        <a:t>11.597.484</a:t>
                      </a:r>
                      <a:endParaRPr b="1">
                        <a:solidFill>
                          <a:srgbClr val="741B47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Instagram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236000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2,03%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Facebook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473000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4,08%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Twitter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0,44%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00" y="1789250"/>
            <a:ext cx="4210741" cy="26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774600" y="4427925"/>
            <a:ext cx="7928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Em nenhuma das redes houve respostas do Estado em comentários questionando pontos das publicações, não incentivaram debates nesse meio. Todas as redes sociais possuem postagens diárias.  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866" y="1789250"/>
            <a:ext cx="3891934" cy="240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Status dos pedidos de informação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440988" y="5355675"/>
            <a:ext cx="8262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71" name="Google Shape;271;p3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10" y="961075"/>
            <a:ext cx="5816226" cy="359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6939300" y="3514100"/>
            <a:ext cx="17637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Solicitações ignoradas: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Amapá (AP)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Acre (AC)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Roraima (RR)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Rio Grande do Norte (RN)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Mato Grosso (MT)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 b="1" sz="4800"/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600" y="1424350"/>
            <a:ext cx="3678525" cy="26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Conclusão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287200" y="767150"/>
            <a:ext cx="90126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Não se observam grandes iniciativas de interação social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>
                <a:solidFill>
                  <a:schemeClr val="dk1"/>
                </a:solidFill>
              </a:rPr>
              <a:t>A prática de bloquear usuários nas redes sociais:</a:t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vai contra os ideais de governo aberto e comunicação pública;</a:t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não está prevista no Manual de Orientação para Atuação em Redes Sociais;</a:t>
            </a:r>
            <a:endParaRPr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pt-BR">
                <a:solidFill>
                  <a:schemeClr val="dk1"/>
                </a:solidFill>
              </a:rPr>
              <a:t>nega ao cidadão o direito à informação, expressão e diálogo.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287200" y="2297600"/>
            <a:ext cx="80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Propostas para futuros trabalhos</a:t>
            </a:r>
            <a:endParaRPr sz="1800"/>
          </a:p>
        </p:txBody>
      </p:sp>
      <p:sp>
        <p:nvSpPr>
          <p:cNvPr id="288" name="Google Shape;288;p37"/>
          <p:cNvSpPr txBox="1"/>
          <p:nvPr/>
        </p:nvSpPr>
        <p:spPr>
          <a:xfrm>
            <a:off x="287200" y="2798125"/>
            <a:ext cx="6705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Estudo de recursos de teledemocracia forte no Brasil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Análise de posts em redes sociais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Análise de alcance das redes sociais por estado/região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Referências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65708" y="503700"/>
            <a:ext cx="9012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BRASIL. Secretaria de Comunicação Social. MANUAL DE ORIENTAÇÃO PARA ATUAÇÃO EM MÍDIAS SOCIAIS IDENTIDADE PADRÃO DE COMUNICAÇÃO DIGITAL DO PODER EXECUTIVO FEDERAL. Disponível em: 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https://www.gov.br/gestaodeconteudo/pt-br/arquivos/manual-de-redes-sociais-idg.pdf</a:t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DUARTE, J. 2007. Comunicação Pública. Disponível em: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http://www.comunicacaoecrise.com/pdf/ComP%FAblicaJDuartevf_0.pdf</a:t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PÉREZ LUÑO. Antonio-Enrique. Ciberciudadanía@ o ciudadanía@.com? Barcelona: Gedisa Editorial, 2004.</a:t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PIANA, Ricardo Sebástian. Gobierno Electrónico: governo, tecnologias y reformas. La Plata: Univ. Nacional de La Plata, 2007.</a:t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</a:rPr>
              <a:t>RAMINELLI, F. DO GOVERNO ELETRÔNICO AO GOVERNO ABERTO: A UTILIZAÇÃO DOS SITES DE REDES SOCIAIS PELO E-GOV BRASILEIRO NA EFETIVAÇÃO DA DEMOCRACIA PARTICIPATIVA. Disponível em: </a:t>
            </a:r>
            <a:r>
              <a:rPr lang="pt-BR" sz="1200" u="sng">
                <a:solidFill>
                  <a:schemeClr val="hlink"/>
                </a:solidFill>
                <a:hlinkClick r:id="rId6"/>
              </a:rPr>
              <a:t>http://www.publicadireito.com.br/artigos/?cod=406c841592c4176a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-38100" y="100"/>
            <a:ext cx="9225600" cy="51435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9075" y="701800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800"/>
              <a:t>omunicação Pública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50725" y="10765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interação entre agentes públicos e atores sociais -  governo, Estado e sociedade civil em temas de interesse público dos mais diversos âmbitos</a:t>
            </a:r>
            <a:endParaRPr b="0" i="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9075" y="2149600"/>
            <a:ext cx="4351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Eixos para a comunicação pública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872150" y="2485325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i="1" lang="pt-BR">
                <a:solidFill>
                  <a:schemeClr val="dk1"/>
                </a:solidFill>
              </a:rPr>
              <a:t>Transparência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Acesso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Interação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Ouvidoria social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61626" l="0" r="65304" t="11345"/>
          <a:stretch/>
        </p:blipFill>
        <p:spPr>
          <a:xfrm>
            <a:off x="850725" y="2485324"/>
            <a:ext cx="1035150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7431" l="9196" r="8620" t="7440"/>
          <a:stretch/>
        </p:blipFill>
        <p:spPr>
          <a:xfrm>
            <a:off x="7961375" y="4040075"/>
            <a:ext cx="778455" cy="806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>
            <a:off x="479850" y="892300"/>
            <a:ext cx="600" cy="141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479850" y="2340100"/>
            <a:ext cx="5100" cy="236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83980" y="829775"/>
            <a:ext cx="58104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Teledemocracia de Antonio Enrique Pérez-Luño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274" cy="3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27456" y="20047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tecnologia e as redes sociais são usadas como ferramentas de divulgação de dados públicos e prestação de contas sem a interação da população</a:t>
            </a:r>
            <a:endParaRPr b="0" i="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29075" y="1697658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Teledemocracia fraca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7448" y="3178450"/>
            <a:ext cx="6867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É oferecida ao cidadão a possibilidade de participar ativamente da discussão política sendo também produtor de informação</a:t>
            </a:r>
            <a:endParaRPr b="0" i="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>
            <a:off x="479850" y="892300"/>
            <a:ext cx="900" cy="330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6"/>
          <p:cNvSpPr/>
          <p:nvPr/>
        </p:nvSpPr>
        <p:spPr>
          <a:xfrm>
            <a:off x="7905825" y="3856727"/>
            <a:ext cx="776700" cy="805200"/>
          </a:xfrm>
          <a:prstGeom prst="ellipse">
            <a:avLst/>
          </a:prstGeom>
          <a:solidFill>
            <a:srgbClr val="589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2320" y="4004098"/>
            <a:ext cx="503700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29065" y="2803746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Teledemocracia forte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627455" y="1079776"/>
            <a:ext cx="4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uso de redes sociais na comunicação pública.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72925" y="797550"/>
            <a:ext cx="6742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Manual de Orientação para Atuação em Redes Sociais (2014)</a:t>
            </a:r>
            <a:endParaRPr sz="1800"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72925" y="10765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pt-BR">
                <a:solidFill>
                  <a:schemeClr val="dk1"/>
                </a:solidFill>
              </a:rPr>
              <a:t>Dogmas: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A verdade é algo repetido várias vezes por várias pessoas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Grandes </a:t>
            </a:r>
            <a:r>
              <a:rPr i="1" lang="pt-BR">
                <a:solidFill>
                  <a:schemeClr val="dk1"/>
                </a:solidFill>
              </a:rPr>
              <a:t>corporações</a:t>
            </a:r>
            <a:r>
              <a:rPr i="1" lang="pt-BR">
                <a:solidFill>
                  <a:schemeClr val="dk1"/>
                </a:solidFill>
              </a:rPr>
              <a:t> estão erradas até que se prove o contrário</a:t>
            </a:r>
            <a:endParaRPr i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pt-BR">
                <a:solidFill>
                  <a:schemeClr val="dk1"/>
                </a:solidFill>
              </a:rPr>
              <a:t>O usuário só entende quem fala a mesma língua que ele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7775" y="2193100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Relacionamento com o cidadão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72925" y="2610425"/>
            <a:ext cx="7711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Garantir interatividade e retorno mútuo com a população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Todas as perguntas feitas diretamente aos perfis governamentais devem ser respondidas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Comentários que não demandem respostas diretas não devem ser endereçados diretamente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Comentários com conteúdo ilegal ou que fira ou desrespeite, de maneira aberta, credos ou raças, os agentes devem atuar excluindo o post ou comentário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Isso deve ser feito de maneira aberta e explicando a situação aos usuários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478650" y="892300"/>
            <a:ext cx="1200" cy="3171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200900" y="1780450"/>
            <a:ext cx="67422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Analisar dados sobre </a:t>
            </a:r>
            <a:r>
              <a:rPr lang="pt-BR" sz="1800">
                <a:solidFill>
                  <a:schemeClr val="dk1"/>
                </a:solidFill>
              </a:rPr>
              <a:t>cidadãos</a:t>
            </a:r>
            <a:r>
              <a:rPr lang="pt-BR" sz="1800">
                <a:solidFill>
                  <a:schemeClr val="dk1"/>
                </a:solidFill>
              </a:rPr>
              <a:t> brasileiros bloqueados nas redes sociais governamentais com o objetivo de avaliar como o relacionamento com o usuário está sendo realizado nas redes e os reflexos dessa prática na comunicação pública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812175" y="204100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37775" y="2193100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72925" y="2610425"/>
            <a:ext cx="77112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 flipH="1">
            <a:off x="478650" y="892300"/>
            <a:ext cx="1200" cy="3171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-17700"/>
            <a:ext cx="4477800" cy="51789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b="1" lang="pt-BR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Legislação</a:t>
            </a:r>
            <a:endParaRPr b="1" sz="480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925" y="1345110"/>
            <a:ext cx="4361400" cy="245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Legisla</a:t>
            </a:r>
            <a:r>
              <a:rPr b="0" i="0" lang="pt-BR" sz="19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ção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229075" y="701800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800"/>
              <a:t>Constituição</a:t>
            </a:r>
            <a:r>
              <a:rPr lang="pt-BR" sz="1800"/>
              <a:t> Federal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50725" y="977450"/>
            <a:ext cx="7889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rgbClr val="FFFFFF"/>
                </a:highlight>
              </a:rPr>
              <a:t>Princípio da Liberdade de Expressão e direito à informação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Artigo 5º assegura o direito à manifestação do pensamento, vedando o anonimato.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Artigo 37º estabelece os princípios da administração pública, incluindo a publicidade e a transparência.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29075" y="1758125"/>
            <a:ext cx="6520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chemeClr val="dk1"/>
                </a:solidFill>
              </a:rPr>
              <a:t>Marco Civil da Internet ( Lei 12965/2014)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24175" y="2059350"/>
            <a:ext cx="63192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Estabelece princípios, garantias, direitos e deveres para o uso da Internet no Brasil.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Assegura a liberdade de expressão online.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Não aborda especificamente o bloqueio de usuários pelas redes institucionais do Estado.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229075" y="2977950"/>
            <a:ext cx="52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Lei de Acesso à </a:t>
            </a:r>
            <a:r>
              <a:rPr lang="pt-BR" sz="1800"/>
              <a:t>Informação</a:t>
            </a:r>
            <a:r>
              <a:rPr lang="pt-BR" sz="1800"/>
              <a:t> (Lei 12527/2011)</a:t>
            </a:r>
            <a:endParaRPr sz="1800"/>
          </a:p>
        </p:txBody>
      </p:sp>
      <p:sp>
        <p:nvSpPr>
          <p:cNvPr id="136" name="Google Shape;136;p20"/>
          <p:cNvSpPr txBox="1"/>
          <p:nvPr/>
        </p:nvSpPr>
        <p:spPr>
          <a:xfrm>
            <a:off x="883225" y="3304575"/>
            <a:ext cx="64011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Regulamenta o direito de acesso às informações públicas.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Determina a divulgação ampla e facilitada de informações de interesse público.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Não trata explicitamente do bloqueio de usuários nas redes sociais institucionais.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-76200" y="0"/>
            <a:ext cx="9220200" cy="503700"/>
          </a:xfrm>
          <a:prstGeom prst="rect">
            <a:avLst/>
          </a:prstGeom>
          <a:solidFill>
            <a:srgbClr val="20BE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</a:pPr>
            <a:r>
              <a:rPr lang="pt-BR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Lacunas na Legislação 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29075" y="701800"/>
            <a:ext cx="3000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374" y="90373"/>
            <a:ext cx="954300" cy="3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41950" y="795900"/>
            <a:ext cx="79839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Ausência de legislação específica: 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Até o momento, não há uma lei específica no Brasil que trate do bloqueio de usuários nas redes sociais institucionais do Estado.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Interpretação do Marco Civil da Internet: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Embora o Marco Civil da Internet assegure a liberdade de expressão online, não legisla sobre o bloqueio de usuários por parte do Estado.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Equilíbrio entre direitos: 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Conflito entre o direito à liberdade de expressão dos cidadãos e a necessidade de preservar a integridade e a segurança dessas redes. Importante ressaltar que o Marco Civil da Internet traz dispositivo para evitar a censura. 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Lei de Acesso à </a:t>
            </a: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Informação</a:t>
            </a:r>
            <a:r>
              <a:rPr b="1"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 LAI tenta assegurar o direito fundamental à 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informação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Cabe refletir se o bloqueio de 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usuários</a:t>
            </a:r>
            <a:r>
              <a:rPr lang="pt-BR" sz="15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não é um impedimento a esse direito</a:t>
            </a:r>
            <a:endParaRPr sz="15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