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4" r:id="rId3"/>
    <p:sldId id="277" r:id="rId4"/>
    <p:sldId id="275" r:id="rId5"/>
    <p:sldId id="279" r:id="rId6"/>
    <p:sldId id="280" r:id="rId7"/>
    <p:sldId id="281" r:id="rId8"/>
    <p:sldId id="282" r:id="rId9"/>
    <p:sldId id="28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15EC4-793B-408B-833E-79D8F7698AEF}" v="12" dt="2021-01-26T23:47:25.491"/>
    <p1510:client id="{201111C3-EBE5-4162-9B3B-D68B1EAD6743}" v="74" dt="2021-01-26T15:15:55.045"/>
    <p1510:client id="{3A82B757-7037-4866-BD20-599763E62E6E}" v="47" dt="2021-01-26T16:30:13.701"/>
    <p1510:client id="{4C36A106-C3D9-4809-ADE7-D176B241F621}" v="23" dt="2020-10-21T01:20:23.018"/>
    <p1510:client id="{558C8A65-659A-4439-869C-9A0E57FBEAD3}" v="20" dt="2021-01-26T23:41:36.442"/>
    <p1510:client id="{D0923239-5E5D-404E-8B16-3C7755F076AE}" v="1921" dt="2021-01-26T22:29:22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26.01.2021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nor.com/view/no1-happy-winner-trophy-champion-gif-15696978" TargetMode="External"/><Relationship Id="rId2" Type="http://schemas.openxmlformats.org/officeDocument/2006/relationships/hyperlink" Target="https://www.gratispng.com/baixar/engrenage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20519317/html-incrementing-voting-system/20519373" TargetMode="External"/><Relationship Id="rId5" Type="http://schemas.openxmlformats.org/officeDocument/2006/relationships/hyperlink" Target="https://www.maujor.com/tutorial/csslinks.php" TargetMode="External"/><Relationship Id="rId4" Type="http://schemas.openxmlformats.org/officeDocument/2006/relationships/hyperlink" Target="https://www.youtube.com/watch?v=QgndTPSjcRo&amp;ab_channel=codigofacilit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nor.com/view/no1-happy-winner-trophy-champion-gif-15696978" TargetMode="External"/><Relationship Id="rId2" Type="http://schemas.openxmlformats.org/officeDocument/2006/relationships/hyperlink" Target="https://www.w3schools.com/howto/tryit.asp?filename=tryhow_css_alert_butt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owto/howto_css_round_buttons.asp" TargetMode="External"/><Relationship Id="rId5" Type="http://schemas.openxmlformats.org/officeDocument/2006/relationships/hyperlink" Target="http://www.ancibe.com.br/html/tags.html#:~:text=Por%20isso%20%2C%20se%20voc%C3%AA%20quer,diminuir%20use%20o%20sinal%20de%20%2D%20" TargetMode="External"/><Relationship Id="rId4" Type="http://schemas.openxmlformats.org/officeDocument/2006/relationships/hyperlink" Target="https://www.w3schools.com/howto/tryit.asp?filename=tryhow_css_outline_butt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5A2D17-3349-4ACB-AB1B-22C413D2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59" y="3880925"/>
            <a:ext cx="6475248" cy="1079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err="1">
                <a:solidFill>
                  <a:schemeClr val="bg1"/>
                </a:solidFill>
                <a:cs typeface="Calibri Light"/>
              </a:rPr>
              <a:t>Votação</a:t>
            </a:r>
            <a:r>
              <a:rPr lang="en-US" sz="5400" b="1" dirty="0">
                <a:solidFill>
                  <a:schemeClr val="bg1"/>
                </a:solidFill>
                <a:cs typeface="Calibri Light"/>
              </a:rPr>
              <a:t> Estilo Musical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4" descr="Mulher com óculos de grau&#10;&#10;Descrição gerada automaticamente">
            <a:extLst>
              <a:ext uri="{FF2B5EF4-FFF2-40B4-BE49-F238E27FC236}">
                <a16:creationId xmlns:a16="http://schemas.microsoft.com/office/drawing/2014/main" id="{5BF78A9A-95F4-4FD4-9397-D6B00B37F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5820" y="2663211"/>
            <a:ext cx="2556090" cy="3408121"/>
          </a:xfrm>
          <a:prstGeom prst="rect">
            <a:avLst/>
          </a:prstGeom>
        </p:spPr>
      </p:pic>
      <p:pic>
        <p:nvPicPr>
          <p:cNvPr id="5" name="Imagem 5" descr="Homem com camiseta preta&#10;&#10;Descrição gerada automaticamente">
            <a:extLst>
              <a:ext uri="{FF2B5EF4-FFF2-40B4-BE49-F238E27FC236}">
                <a16:creationId xmlns:a16="http://schemas.microsoft.com/office/drawing/2014/main" id="{967D8DC5-0AC2-448A-B95C-FC8571899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15" y="330909"/>
            <a:ext cx="2743200" cy="3090672"/>
          </a:xfrm>
          <a:prstGeom prst="rect">
            <a:avLst/>
          </a:prstGeom>
        </p:spPr>
      </p:pic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F8076886-E010-4FE2-87D6-5AD1D68CC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0775" y="648420"/>
            <a:ext cx="1894938" cy="14492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8AF0B72-E971-4EB5-BDA2-76F8FE064B46}"/>
              </a:ext>
            </a:extLst>
          </p:cNvPr>
          <p:cNvSpPr txBox="1"/>
          <p:nvPr/>
        </p:nvSpPr>
        <p:spPr>
          <a:xfrm>
            <a:off x="6090249" y="28984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Calibri Light"/>
              </a:rPr>
              <a:t>Hugo Bassi</a:t>
            </a:r>
            <a:endParaRPr lang="pt-BR" sz="2800" b="1">
              <a:cs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E79DDE-B57A-419D-A710-2420E85274A9}"/>
              </a:ext>
            </a:extLst>
          </p:cNvPr>
          <p:cNvSpPr txBox="1"/>
          <p:nvPr/>
        </p:nvSpPr>
        <p:spPr>
          <a:xfrm>
            <a:off x="8376250" y="5558287"/>
            <a:ext cx="34764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  <a:latin typeface="Calibri Light"/>
                <a:cs typeface="Calibri Light"/>
              </a:rPr>
              <a:t>Fabiane </a:t>
            </a:r>
            <a:r>
              <a:rPr lang="en-US" sz="2800" b="1" err="1">
                <a:highlight>
                  <a:srgbClr val="C0C0C0"/>
                </a:highlight>
                <a:latin typeface="Calibri Light"/>
                <a:cs typeface="Calibri Light"/>
              </a:rPr>
              <a:t>Corvêlo</a:t>
            </a:r>
            <a:endParaRPr lang="en-US" sz="2800" b="1" dirty="0">
              <a:highlight>
                <a:srgbClr val="C0C0C0"/>
              </a:highlight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474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6477F-2F10-4B97-AAA2-FA4A4B1E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9577"/>
            <a:ext cx="10515600" cy="865488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1"/>
                </a:solidFill>
                <a:cs typeface="Calibri Light"/>
              </a:rPr>
              <a:t>Planejamento  - Definição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70A9F-435F-4C26-B5B3-429D65B0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-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7E150B-0C27-4D48-BA0E-DCF114099EE3}"/>
              </a:ext>
            </a:extLst>
          </p:cNvPr>
          <p:cNvSpPr txBox="1"/>
          <p:nvPr/>
        </p:nvSpPr>
        <p:spPr>
          <a:xfrm>
            <a:off x="2007080" y="2380890"/>
            <a:ext cx="600685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>
                <a:solidFill>
                  <a:srgbClr val="FFFFFF"/>
                </a:solidFill>
                <a:latin typeface="Calibri Light"/>
                <a:cs typeface="Calibri Light"/>
              </a:rPr>
              <a:t>Definição  do  sistema</a:t>
            </a:r>
            <a:endParaRPr lang="pt-BR"/>
          </a:p>
          <a:p>
            <a:endParaRPr lang="pt-BR" sz="24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endParaRPr lang="pt-BR" sz="240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CBD90B-2868-49B5-8679-BB402303D80E}"/>
              </a:ext>
            </a:extLst>
          </p:cNvPr>
          <p:cNvSpPr txBox="1"/>
          <p:nvPr/>
        </p:nvSpPr>
        <p:spPr>
          <a:xfrm>
            <a:off x="1518249" y="2251495"/>
            <a:ext cx="41953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80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D13E4A00-1BF2-40AF-9719-EDACB71D24E6}"/>
              </a:ext>
            </a:extLst>
          </p:cNvPr>
          <p:cNvSpPr/>
          <p:nvPr/>
        </p:nvSpPr>
        <p:spPr>
          <a:xfrm>
            <a:off x="10972799" y="5602856"/>
            <a:ext cx="603849" cy="575094"/>
          </a:xfrm>
          <a:prstGeom prst="round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>
                <a:cs typeface="Calibri"/>
              </a:rPr>
              <a:t>01</a:t>
            </a:r>
          </a:p>
        </p:txBody>
      </p:sp>
      <p:pic>
        <p:nvPicPr>
          <p:cNvPr id="9" name="Imagem 9" descr="Logotipo, Ícone&#10;&#10;Descrição gerada automaticamente">
            <a:extLst>
              <a:ext uri="{FF2B5EF4-FFF2-40B4-BE49-F238E27FC236}">
                <a16:creationId xmlns:a16="http://schemas.microsoft.com/office/drawing/2014/main" id="{F219AF33-E782-45C9-BAD6-AB6AE5193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1" y="2172419"/>
            <a:ext cx="1046673" cy="989163"/>
          </a:xfrm>
          <a:prstGeom prst="rect">
            <a:avLst/>
          </a:prstGeom>
        </p:spPr>
      </p:pic>
      <p:pic>
        <p:nvPicPr>
          <p:cNvPr id="10" name="Imagem 9" descr="Logotipo, Ícone&#10;&#10;Descrição gerada automaticamente">
            <a:extLst>
              <a:ext uri="{FF2B5EF4-FFF2-40B4-BE49-F238E27FC236}">
                <a16:creationId xmlns:a16="http://schemas.microsoft.com/office/drawing/2014/main" id="{82417487-4306-4C1B-B907-7668E571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0" y="3150078"/>
            <a:ext cx="1061050" cy="1046673"/>
          </a:xfrm>
          <a:prstGeom prst="rect">
            <a:avLst/>
          </a:prstGeom>
        </p:spPr>
      </p:pic>
      <p:pic>
        <p:nvPicPr>
          <p:cNvPr id="11" name="Imagem 9" descr="Logotipo, Ícone&#10;&#10;Descrição gerada automaticamente">
            <a:extLst>
              <a:ext uri="{FF2B5EF4-FFF2-40B4-BE49-F238E27FC236}">
                <a16:creationId xmlns:a16="http://schemas.microsoft.com/office/drawing/2014/main" id="{83DDF25C-976E-4708-839B-66807EE10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2" y="4228381"/>
            <a:ext cx="989163" cy="97478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FAEF170-BFF8-4735-AAC1-FAB8A084A194}"/>
              </a:ext>
            </a:extLst>
          </p:cNvPr>
          <p:cNvSpPr txBox="1"/>
          <p:nvPr/>
        </p:nvSpPr>
        <p:spPr>
          <a:xfrm>
            <a:off x="2007080" y="3430438"/>
            <a:ext cx="44828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>
                <a:solidFill>
                  <a:srgbClr val="FFFFFF"/>
                </a:solidFill>
                <a:latin typeface="Calibri Light"/>
              </a:rPr>
              <a:t>Funcionalidades</a:t>
            </a:r>
            <a:endParaRPr lang="pt-BR" sz="4400"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533B435-83F3-434E-9E70-09428ABA273E}"/>
              </a:ext>
            </a:extLst>
          </p:cNvPr>
          <p:cNvSpPr txBox="1"/>
          <p:nvPr/>
        </p:nvSpPr>
        <p:spPr>
          <a:xfrm>
            <a:off x="2007080" y="4436853"/>
            <a:ext cx="44828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>
                <a:solidFill>
                  <a:srgbClr val="FFFFFF"/>
                </a:solidFill>
                <a:latin typeface="Calibri Light"/>
              </a:rPr>
              <a:t>Desenho da tela</a:t>
            </a:r>
            <a:r>
              <a:rPr lang="pt-BR" sz="4400">
                <a:latin typeface="Calibri Light"/>
                <a:cs typeface="Calibri Light"/>
              </a:rPr>
              <a:t>​</a:t>
            </a:r>
            <a:endParaRPr lang="pt-BR" sz="4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023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6477F-2F10-4B97-AAA2-FA4A4B1E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>
                <a:solidFill>
                  <a:schemeClr val="bg1"/>
                </a:solidFill>
                <a:cs typeface="Calibri Light"/>
              </a:rPr>
              <a:t>Desenho do Sistema:</a:t>
            </a:r>
            <a:endParaRPr lang="pt-BR" sz="54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70A9F-435F-4C26-B5B3-429D65B0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-</a:t>
            </a:r>
            <a:endParaRPr lang="pt-BR" dirty="0"/>
          </a:p>
        </p:txBody>
      </p:sp>
      <p:pic>
        <p:nvPicPr>
          <p:cNvPr id="5" name="Imagem 5" descr="Diagrama, Retângulo&#10;&#10;Descrição gerada automaticamente">
            <a:extLst>
              <a:ext uri="{FF2B5EF4-FFF2-40B4-BE49-F238E27FC236}">
                <a16:creationId xmlns:a16="http://schemas.microsoft.com/office/drawing/2014/main" id="{5B90B5EA-01F6-45DC-B21E-BCA6C2EF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1716599"/>
            <a:ext cx="9701839" cy="4215556"/>
          </a:xfrm>
          <a:prstGeom prst="rect">
            <a:avLst/>
          </a:prstGeom>
        </p:spPr>
      </p:pic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678FC624-5BD6-43C6-8959-9ACFB163B977}"/>
              </a:ext>
            </a:extLst>
          </p:cNvPr>
          <p:cNvSpPr/>
          <p:nvPr/>
        </p:nvSpPr>
        <p:spPr>
          <a:xfrm>
            <a:off x="10972799" y="5602856"/>
            <a:ext cx="603849" cy="575094"/>
          </a:xfrm>
          <a:prstGeom prst="round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>
                <a:cs typeface="Calibri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17069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6477F-2F10-4B97-AAA2-FA4A4B1E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40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b="1">
                <a:solidFill>
                  <a:schemeClr val="bg1"/>
                </a:solidFill>
                <a:cs typeface="Calibri Light"/>
              </a:rPr>
              <a:t>Tecnologias: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70A9F-435F-4C26-B5B3-429D65B0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-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7E150B-0C27-4D48-BA0E-DCF114099EE3}"/>
              </a:ext>
            </a:extLst>
          </p:cNvPr>
          <p:cNvSpPr txBox="1"/>
          <p:nvPr/>
        </p:nvSpPr>
        <p:spPr>
          <a:xfrm>
            <a:off x="1086928" y="1820174"/>
            <a:ext cx="49141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4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endParaRPr lang="pt-BR" sz="240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71A15E2F-6F82-4BB9-9B5E-25DD6F2F6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0" y="2330569"/>
            <a:ext cx="2743200" cy="2743200"/>
          </a:xfrm>
          <a:prstGeom prst="rect">
            <a:avLst/>
          </a:prstGeom>
        </p:spPr>
      </p:pic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7210047A-5F04-428D-9680-66F8BAC8C609}"/>
              </a:ext>
            </a:extLst>
          </p:cNvPr>
          <p:cNvSpPr/>
          <p:nvPr/>
        </p:nvSpPr>
        <p:spPr>
          <a:xfrm>
            <a:off x="10972799" y="5602856"/>
            <a:ext cx="603849" cy="575094"/>
          </a:xfrm>
          <a:prstGeom prst="round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>
                <a:cs typeface="Calibri"/>
              </a:rPr>
              <a:t>03</a:t>
            </a:r>
          </a:p>
        </p:txBody>
      </p:sp>
      <p:pic>
        <p:nvPicPr>
          <p:cNvPr id="10" name="Imagem 10" descr="Uma imagem contendo Logotipo&#10;&#10;Descrição gerada automaticamente">
            <a:extLst>
              <a:ext uri="{FF2B5EF4-FFF2-40B4-BE49-F238E27FC236}">
                <a16:creationId xmlns:a16="http://schemas.microsoft.com/office/drawing/2014/main" id="{DC466F6C-DEA4-4EEF-8B97-84836CB9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07" y="2330570"/>
            <a:ext cx="2743200" cy="2743200"/>
          </a:xfrm>
          <a:prstGeom prst="rect">
            <a:avLst/>
          </a:prstGeom>
        </p:spPr>
      </p:pic>
      <p:pic>
        <p:nvPicPr>
          <p:cNvPr id="11" name="Imagem 11" descr="Imagem em preto e branco&#10;&#10;Descrição gerada automaticamente">
            <a:extLst>
              <a:ext uri="{FF2B5EF4-FFF2-40B4-BE49-F238E27FC236}">
                <a16:creationId xmlns:a16="http://schemas.microsoft.com/office/drawing/2014/main" id="{6D3C1254-0D97-4C99-B81B-0432817FA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023" y="1942381"/>
            <a:ext cx="2743200" cy="27432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7B5E25-F177-403B-8A0B-6F7B452B22F5}"/>
              </a:ext>
            </a:extLst>
          </p:cNvPr>
          <p:cNvSpPr txBox="1"/>
          <p:nvPr/>
        </p:nvSpPr>
        <p:spPr>
          <a:xfrm>
            <a:off x="8548777" y="4307457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>
                <a:solidFill>
                  <a:srgbClr val="FFFFFF"/>
                </a:solidFill>
                <a:latin typeface="Calibri Light"/>
              </a:rPr>
              <a:t>Java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6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6477F-2F10-4B97-AAA2-FA4A4B1E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163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1"/>
                </a:solidFill>
                <a:cs typeface="Calibri Light"/>
              </a:rPr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70A9F-435F-4C26-B5B3-429D65B0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-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7E150B-0C27-4D48-BA0E-DCF114099EE3}"/>
              </a:ext>
            </a:extLst>
          </p:cNvPr>
          <p:cNvSpPr txBox="1"/>
          <p:nvPr/>
        </p:nvSpPr>
        <p:spPr>
          <a:xfrm>
            <a:off x="1043796" y="1820174"/>
            <a:ext cx="919863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pt-BR" sz="4400" dirty="0">
                <a:solidFill>
                  <a:srgbClr val="FFFFFF"/>
                </a:solidFill>
                <a:latin typeface="Calibri Light"/>
                <a:cs typeface="Calibri Light"/>
              </a:rPr>
              <a:t>Imagens</a:t>
            </a:r>
            <a:endParaRPr lang="pt-BR" dirty="0">
              <a:cs typeface="Calibri" panose="020F0502020204030204"/>
            </a:endParaRPr>
          </a:p>
          <a:p>
            <a:pPr marL="571500" indent="-571500">
              <a:buFont typeface="Arial"/>
              <a:buChar char="•"/>
            </a:pPr>
            <a:r>
              <a:rPr lang="pt-BR" sz="4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Estilos</a:t>
            </a:r>
            <a:r>
              <a:rPr lang="pt-BR" sz="4400" dirty="0">
                <a:solidFill>
                  <a:srgbClr val="FFFFFF"/>
                </a:solidFill>
                <a:latin typeface="Calibri Light"/>
                <a:cs typeface="Calibri Light"/>
              </a:rPr>
              <a:t> musicais</a:t>
            </a:r>
          </a:p>
          <a:p>
            <a:pPr marL="571500" indent="-571500">
              <a:buFont typeface="Arial"/>
              <a:buChar char="•"/>
            </a:pPr>
            <a:r>
              <a:rPr lang="pt-BR" sz="4400" dirty="0">
                <a:solidFill>
                  <a:srgbClr val="FFFFFF"/>
                </a:solidFill>
                <a:latin typeface="Calibri Light"/>
                <a:cs typeface="Calibri Light"/>
              </a:rPr>
              <a:t>Botões de votar e resultado</a:t>
            </a:r>
          </a:p>
          <a:p>
            <a:pPr marL="571500" indent="-571500">
              <a:buFont typeface="Arial"/>
              <a:buChar char="•"/>
            </a:pPr>
            <a:r>
              <a:rPr lang="pt-BR" sz="4400" dirty="0">
                <a:solidFill>
                  <a:srgbClr val="FFFFFF"/>
                </a:solidFill>
                <a:latin typeface="Calibri Light"/>
                <a:cs typeface="Calibri Light"/>
              </a:rPr>
              <a:t>Lógica para a decisão do vencedor</a:t>
            </a:r>
          </a:p>
          <a:p>
            <a:pPr marL="571500" indent="-571500">
              <a:buFont typeface="Arial"/>
              <a:buChar char="•"/>
            </a:pPr>
            <a:r>
              <a:rPr lang="pt-BR" sz="4400" dirty="0">
                <a:solidFill>
                  <a:srgbClr val="FFFFFF"/>
                </a:solidFill>
                <a:latin typeface="Calibri Light"/>
                <a:cs typeface="Calibri Light"/>
              </a:rPr>
              <a:t>Testes</a:t>
            </a:r>
          </a:p>
          <a:p>
            <a:endParaRPr lang="pt-BR" sz="44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endParaRPr lang="pt-BR" sz="240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2385D978-126F-43F2-B781-5D323F5B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30" y="521179"/>
            <a:ext cx="1905000" cy="1905000"/>
          </a:xfrm>
          <a:prstGeom prst="rect">
            <a:avLst/>
          </a:prstGeom>
        </p:spPr>
      </p:pic>
      <p:sp>
        <p:nvSpPr>
          <p:cNvPr id="13" name="Retângulo: Cantos Diagonais Arredondados 12">
            <a:extLst>
              <a:ext uri="{FF2B5EF4-FFF2-40B4-BE49-F238E27FC236}">
                <a16:creationId xmlns:a16="http://schemas.microsoft.com/office/drawing/2014/main" id="{322A00E6-9EC2-4DFD-8382-379B987EA0F0}"/>
              </a:ext>
            </a:extLst>
          </p:cNvPr>
          <p:cNvSpPr/>
          <p:nvPr/>
        </p:nvSpPr>
        <p:spPr>
          <a:xfrm>
            <a:off x="10972799" y="5602856"/>
            <a:ext cx="603849" cy="575094"/>
          </a:xfrm>
          <a:prstGeom prst="round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>
                <a:cs typeface="Calibri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6354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6477F-2F10-4B97-AAA2-FA4A4B1E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09" y="494521"/>
            <a:ext cx="10515600" cy="1325563"/>
          </a:xfrm>
        </p:spPr>
        <p:txBody>
          <a:bodyPr/>
          <a:lstStyle/>
          <a:p>
            <a:r>
              <a:rPr lang="pt-BR" sz="5400" b="1">
                <a:solidFill>
                  <a:schemeClr val="bg1"/>
                </a:solidFill>
                <a:cs typeface="Calibri Light"/>
              </a:rPr>
              <a:t>Resultado</a:t>
            </a:r>
            <a:endParaRPr lang="pt-BR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70A9F-435F-4C26-B5B3-429D65B0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-</a:t>
            </a:r>
            <a:endParaRPr lang="pt-BR" dirty="0"/>
          </a:p>
        </p:txBody>
      </p:sp>
      <p:pic>
        <p:nvPicPr>
          <p:cNvPr id="5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DD04461F-5A3B-4B8E-B863-B4561092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19" y="1550181"/>
            <a:ext cx="8982971" cy="4217712"/>
          </a:xfrm>
          <a:prstGeom prst="rect">
            <a:avLst/>
          </a:prstGeom>
        </p:spPr>
      </p:pic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6B3DBD11-C8B5-43A6-85FA-E4CB078673B1}"/>
              </a:ext>
            </a:extLst>
          </p:cNvPr>
          <p:cNvSpPr/>
          <p:nvPr/>
        </p:nvSpPr>
        <p:spPr>
          <a:xfrm>
            <a:off x="10972799" y="5602856"/>
            <a:ext cx="603849" cy="575094"/>
          </a:xfrm>
          <a:prstGeom prst="round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>
                <a:cs typeface="Calibri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86779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6477F-2F10-4B97-AAA2-FA4A4B1E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1"/>
                </a:solidFill>
                <a:cs typeface="Calibri Light"/>
              </a:rPr>
              <a:t>Implementações Futuras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70A9F-435F-4C26-B5B3-429D65B0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-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C3BF0E-DEC8-43F4-B16B-4838C307920E}"/>
              </a:ext>
            </a:extLst>
          </p:cNvPr>
          <p:cNvSpPr txBox="1"/>
          <p:nvPr/>
        </p:nvSpPr>
        <p:spPr>
          <a:xfrm>
            <a:off x="842513" y="2237117"/>
            <a:ext cx="5316747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pt-BR" sz="4400" dirty="0">
                <a:solidFill>
                  <a:srgbClr val="FFFFFF"/>
                </a:solidFill>
                <a:latin typeface="Calibri Light"/>
              </a:rPr>
              <a:t>Banco de dados</a:t>
            </a:r>
          </a:p>
          <a:p>
            <a:pPr marL="571500" indent="-571500">
              <a:buFont typeface="Arial"/>
              <a:buChar char="•"/>
            </a:pPr>
            <a:r>
              <a:rPr lang="pt-BR" sz="4400" dirty="0">
                <a:solidFill>
                  <a:srgbClr val="FFFFFF"/>
                </a:solidFill>
                <a:latin typeface="Calibri Light"/>
                <a:cs typeface="Calibri Light"/>
              </a:rPr>
              <a:t>Ranking de estilos</a:t>
            </a: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C0A5B1C3-8F85-4F66-AD1C-D39BFE0766AB}"/>
              </a:ext>
            </a:extLst>
          </p:cNvPr>
          <p:cNvSpPr/>
          <p:nvPr/>
        </p:nvSpPr>
        <p:spPr>
          <a:xfrm>
            <a:off x="10972799" y="5602856"/>
            <a:ext cx="603849" cy="575094"/>
          </a:xfrm>
          <a:prstGeom prst="round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>
                <a:cs typeface="Calibri"/>
              </a:rPr>
              <a:t>06</a:t>
            </a:r>
          </a:p>
        </p:txBody>
      </p:sp>
      <p:pic>
        <p:nvPicPr>
          <p:cNvPr id="9" name="Imagem 9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73E1398B-C857-4054-8636-F85AED83B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689" y="1915783"/>
            <a:ext cx="2997679" cy="301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4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A6477F-2F10-4B97-AAA2-FA4A4B1E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cs typeface="Calibri Light"/>
              </a:rPr>
              <a:t>Referências:</a:t>
            </a:r>
            <a:endParaRPr lang="pt-BR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C3BF0E-DEC8-43F4-B16B-4838C307920E}"/>
              </a:ext>
            </a:extLst>
          </p:cNvPr>
          <p:cNvSpPr txBox="1"/>
          <p:nvPr/>
        </p:nvSpPr>
        <p:spPr>
          <a:xfrm>
            <a:off x="1259457" y="2337758"/>
            <a:ext cx="935678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https://www.gratispng.com/baixar/engrenagens.html</a:t>
            </a:r>
            <a:endParaRPr lang="pt-BR" sz="2000">
              <a:solidFill>
                <a:schemeClr val="bg1"/>
              </a:solidFill>
              <a:latin typeface="Calibri Light"/>
              <a:ea typeface="+mn-lt"/>
              <a:cs typeface="Calibr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https://tenor.com/view/no1-happy-winner-trophy-champion-gif-15696978</a:t>
            </a:r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pt-BR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BR" sz="2000" dirty="0">
                <a:ea typeface="+mn-lt"/>
                <a:cs typeface="+mn-lt"/>
                <a:hlinkClick r:id="rId4"/>
              </a:rPr>
              <a:t>https://www.youtube.com/watch?v=QgndTPSjcRo&amp;ab_channel=codigofacilito</a:t>
            </a:r>
            <a:endParaRPr lang="pt-BR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pt-BR" sz="2000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https://www.maujor.com/tutorial/csslinks.php</a:t>
            </a:r>
            <a:endParaRPr lang="pt-BR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ea typeface="+mn-lt"/>
                <a:cs typeface="+mn-lt"/>
                <a:hlinkClick r:id="rId6"/>
              </a:rPr>
              <a:t>https://stackoverflow.com/questions/20519317/html-incrementing-voting-system/20519373</a:t>
            </a:r>
            <a:endParaRPr lang="pt-BR" sz="20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073686B8-5C64-467E-887A-9C49BD96AA07}"/>
              </a:ext>
            </a:extLst>
          </p:cNvPr>
          <p:cNvSpPr/>
          <p:nvPr/>
        </p:nvSpPr>
        <p:spPr>
          <a:xfrm>
            <a:off x="10972799" y="5602856"/>
            <a:ext cx="603849" cy="575094"/>
          </a:xfrm>
          <a:prstGeom prst="round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>
                <a:cs typeface="Calibri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25627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A6477F-2F10-4B97-AAA2-FA4A4B1E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cs typeface="Calibri Light"/>
              </a:rPr>
              <a:t>Referências:</a:t>
            </a:r>
            <a:endParaRPr lang="pt-BR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C3BF0E-DEC8-43F4-B16B-4838C307920E}"/>
              </a:ext>
            </a:extLst>
          </p:cNvPr>
          <p:cNvSpPr txBox="1"/>
          <p:nvPr/>
        </p:nvSpPr>
        <p:spPr>
          <a:xfrm>
            <a:off x="1259457" y="2337758"/>
            <a:ext cx="935678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000" dirty="0">
                <a:ea typeface="+mn-lt"/>
                <a:cs typeface="+mn-lt"/>
                <a:hlinkClick r:id="rId2"/>
              </a:rPr>
              <a:t>https://www.w3schools.com/howto/tryit.asp?filename=tryhow_css_alert_buttons</a:t>
            </a:r>
            <a:endParaRPr lang="pt-BR" dirty="0">
              <a:cs typeface="Calibri"/>
            </a:endParaRPr>
          </a:p>
          <a:p>
            <a:endParaRPr lang="pt-BR" sz="2000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https://tenor.com/view/no1-happy-winner-trophy-champion-gif-15696978</a:t>
            </a:r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ea typeface="+mn-lt"/>
                <a:cs typeface="+mn-lt"/>
                <a:hlinkClick r:id="rId4"/>
              </a:rPr>
              <a:t>https://www.w3schools.com/howto/tryit.asp?filename=tryhow_css_outline_buttons</a:t>
            </a:r>
            <a:endParaRPr lang="pt-BR" sz="20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http://www.ancibe.com.br/html/tags.html#:~:text=Por%20isso%20%2C%20se%20voc%C3%AA%20quer,diminuir%20use%20o%20sinal%20de%20%2D%20</a:t>
            </a:r>
            <a:endParaRPr lang="pt-BR" sz="20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https://www.w3schools.com/howto/howto_css_round_buttons.asp</a:t>
            </a:r>
            <a:endParaRPr lang="pt-BR" sz="2000">
              <a:solidFill>
                <a:schemeClr val="bg1"/>
              </a:solidFill>
              <a:cs typeface="Calibri"/>
            </a:endParaRPr>
          </a:p>
          <a:p>
            <a:endParaRPr lang="pt-BR" sz="20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pt-BR" sz="2000" dirty="0">
              <a:solidFill>
                <a:srgbClr val="000000"/>
              </a:solidFill>
              <a:cs typeface="Calibri"/>
            </a:endParaRPr>
          </a:p>
          <a:p>
            <a:endParaRPr lang="pt-BR" sz="20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073686B8-5C64-467E-887A-9C49BD96AA07}"/>
              </a:ext>
            </a:extLst>
          </p:cNvPr>
          <p:cNvSpPr/>
          <p:nvPr/>
        </p:nvSpPr>
        <p:spPr>
          <a:xfrm>
            <a:off x="10972799" y="5602856"/>
            <a:ext cx="603849" cy="575094"/>
          </a:xfrm>
          <a:prstGeom prst="round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>
                <a:cs typeface="Calibri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251178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Votação Estilo Musical</vt:lpstr>
      <vt:lpstr>Planejamento  - Definição do projeto</vt:lpstr>
      <vt:lpstr>Desenho do Sistema:</vt:lpstr>
      <vt:lpstr>Tecnologias:</vt:lpstr>
      <vt:lpstr>Codificação</vt:lpstr>
      <vt:lpstr>Resultado</vt:lpstr>
      <vt:lpstr>Implementações Futuras</vt:lpstr>
      <vt:lpstr>Referências:</vt:lpstr>
      <vt:lpstr>Referências: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749</cp:revision>
  <dcterms:created xsi:type="dcterms:W3CDTF">2020-10-21T00:19:18Z</dcterms:created>
  <dcterms:modified xsi:type="dcterms:W3CDTF">2021-01-26T23:49:50Z</dcterms:modified>
</cp:coreProperties>
</file>