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4" r:id="rId3"/>
    <p:sldId id="279" r:id="rId4"/>
    <p:sldId id="273" r:id="rId5"/>
    <p:sldId id="278" r:id="rId6"/>
    <p:sldId id="275" r:id="rId7"/>
    <p:sldId id="276" r:id="rId8"/>
    <p:sldId id="277" r:id="rId9"/>
    <p:sldId id="281" r:id="rId10"/>
    <p:sldId id="282" r:id="rId11"/>
    <p:sldId id="280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5B99-2BE6-4901-A900-2D427A85D9D5}" type="datetime1">
              <a:rPr lang="fr-FR" smtClean="0"/>
              <a:t>02/07/2020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C8B-4E6F-4308-999C-819B7856421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05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97D5-E44B-4BCF-8896-530F5382E068}" type="datetime1">
              <a:rPr lang="fr-FR" smtClean="0"/>
              <a:pPr/>
              <a:t>02/07/2020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04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93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 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 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7" name="Connecteur droit 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necteur droit 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 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 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17" name="Sous-titre 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kumimoji="0" lang="fr-FR" noProof="0" dirty="0"/>
          </a:p>
        </p:txBody>
      </p:sp>
      <p:sp>
        <p:nvSpPr>
          <p:cNvPr id="30" name="Espace réservé de la date 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17325-7F6F-46F3-B274-634CDE795A6B}" type="datetime1">
              <a:rPr lang="fr-FR" noProof="0" smtClean="0"/>
              <a:t>02/07/2020</a:t>
            </a:fld>
            <a:endParaRPr lang="fr-FR" noProof="0" dirty="0"/>
          </a:p>
        </p:txBody>
      </p:sp>
      <p:sp>
        <p:nvSpPr>
          <p:cNvPr id="19" name="Espace réservé du pied de page 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27" name="Espace réservé du numéro de diapositive 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82ADA2-97B9-4B65-8982-D7F7DD6DEE30}" type="datetime1">
              <a:rPr lang="fr-FR" noProof="0" smtClean="0"/>
              <a:t>02/07/2020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840CF-93F7-418F-9B5E-718D1718CC0D}" type="datetime1">
              <a:rPr lang="fr-FR" noProof="0" smtClean="0"/>
              <a:t>02/07/2020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DABED-52C3-4F31-8CA6-CEAA3409EBE4}" type="datetime1">
              <a:rPr lang="fr-FR" noProof="0" smtClean="0"/>
              <a:t>02/07/2020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3E9D3E-5B84-407F-9ABE-F8DB922CD54D}" type="datetime1">
              <a:rPr lang="fr-FR" noProof="0" smtClean="0"/>
              <a:t>02/07/2020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13BF1-AEEF-4263-A36C-8DBF0A9B6433}" type="datetime1">
              <a:rPr lang="fr-FR" noProof="0" smtClean="0"/>
              <a:t>02/07/2020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9279C-02D0-4CB2-BCE5-6195A30A8CFA}" type="datetime1">
              <a:rPr lang="fr-FR" noProof="0" smtClean="0"/>
              <a:t>02/07/2020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1074400" cy="1387359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754C-D49B-456E-9A10-7F56CCE3D488}" type="datetime1">
              <a:rPr lang="fr-FR" noProof="0" smtClean="0"/>
              <a:t>02/07/2020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FF7478-2DF3-4DE0-B522-7178A9A2C7E0}" type="datetime1">
              <a:rPr lang="fr-FR" noProof="0" smtClean="0"/>
              <a:t>02/07/2020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98FFF-E11D-4E0A-B923-5869D3FFAE58}" type="datetime1">
              <a:rPr lang="fr-FR" noProof="0" smtClean="0"/>
              <a:t>02/07/2020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le rectangle 8 à un seul coi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12" name="Triangle droit 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704CB1-556E-45D1-BEAF-1F724198DB9D}" type="datetime1">
              <a:rPr lang="fr-FR" noProof="0" smtClean="0"/>
              <a:t>02/07/2020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Forme libre 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 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 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 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27" name="Groupe 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e libre 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e libre 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e 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e libre 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  <p:sp>
              <p:nvSpPr>
                <p:cNvPr id="33" name="Forme libre 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</p:grpSp>
        </p:grpSp>
      </p:grpSp>
      <p:sp>
        <p:nvSpPr>
          <p:cNvPr id="9" name="Espace réservé du titre 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kumimoji="0" lang="fr-FR" noProof="0" dirty="0"/>
          </a:p>
        </p:txBody>
      </p:sp>
      <p:sp>
        <p:nvSpPr>
          <p:cNvPr id="30" name="Espace réservé du texte 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fr-FR" noProof="0" dirty="0" smtClean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 dirty="0" smtClean="0"/>
              <a:t>Deuxième niveau</a:t>
            </a:r>
          </a:p>
          <a:p>
            <a:pPr lvl="2" rtl="0" eaLnBrk="1" latinLnBrk="0" hangingPunct="1"/>
            <a:r>
              <a:rPr lang="fr-FR" noProof="0" dirty="0" smtClean="0"/>
              <a:t>Troisième niveau</a:t>
            </a:r>
          </a:p>
          <a:p>
            <a:pPr lvl="3" rtl="0" eaLnBrk="1" latinLnBrk="0" hangingPunct="1"/>
            <a:r>
              <a:rPr lang="fr-FR" noProof="0" dirty="0" smtClean="0"/>
              <a:t>Quatrième niveau</a:t>
            </a:r>
          </a:p>
          <a:p>
            <a:pPr lvl="4" rtl="0" eaLnBrk="1" latinLnBrk="0" hangingPunct="1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10" name="Espace réservé de la date 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A1F0232E-DA62-4F98-A375-D0E7F0C496FE}" type="datetime1">
              <a:rPr lang="fr-FR" noProof="0" smtClean="0"/>
              <a:t>02/07/2020</a:t>
            </a:fld>
            <a:endParaRPr lang="fr-FR" noProof="0" dirty="0"/>
          </a:p>
        </p:txBody>
      </p:sp>
      <p:sp>
        <p:nvSpPr>
          <p:cNvPr id="22" name="Espace réservé du pied de page 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18" name="Espace réservé du numéro de diapositive 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Loi d’Ohm</a:t>
            </a:r>
            <a:endParaRPr lang="fr-FR" dirty="0"/>
          </a:p>
        </p:txBody>
      </p:sp>
      <p:sp>
        <p:nvSpPr>
          <p:cNvPr id="5" name="Sous-titre 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1. </a:t>
            </a:r>
            <a:r>
              <a:rPr lang="fr-FR" dirty="0" smtClean="0"/>
              <a:t>Tension et Courant</a:t>
            </a:r>
            <a:endParaRPr lang="fr-FR" dirty="0" smtClean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Unicité du courant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35480"/>
            <a:ext cx="11328400" cy="883920"/>
          </a:xfrm>
        </p:spPr>
        <p:txBody>
          <a:bodyPr/>
          <a:lstStyle/>
          <a:p>
            <a:r>
              <a:rPr lang="fr-FR" dirty="0" smtClean="0"/>
              <a:t>En régime permanent (toujours pour nous) , le courant est le même en tout point d’une branche de circuit.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590" y="3014365"/>
            <a:ext cx="2701298" cy="3304704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6996663" y="5046836"/>
            <a:ext cx="2933700" cy="1041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9728200" y="5857404"/>
            <a:ext cx="203200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Bifurcation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684037" y="3277816"/>
            <a:ext cx="2534859" cy="44050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456797" y="5634140"/>
            <a:ext cx="2534859" cy="4405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210492" y="4514965"/>
            <a:ext cx="2534859" cy="4405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841551" y="4730485"/>
            <a:ext cx="1636788" cy="5907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6218896" y="3270677"/>
            <a:ext cx="1386891" cy="1835702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6064898" y="5133405"/>
            <a:ext cx="931765" cy="144197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3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Valeur du courant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 va être fonction de la facilité ou pas </a:t>
            </a:r>
            <a:r>
              <a:rPr lang="fr-FR" smtClean="0"/>
              <a:t>à circuler !!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2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Tension électrique 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35480"/>
            <a:ext cx="6220408" cy="4389120"/>
          </a:xfrm>
        </p:spPr>
        <p:txBody>
          <a:bodyPr>
            <a:normAutofit/>
          </a:bodyPr>
          <a:lstStyle/>
          <a:p>
            <a:r>
              <a:rPr lang="fr-FR" b="1" dirty="0" smtClean="0"/>
              <a:t>La tension est la différence de potentiel entre 2 points d’un circuit </a:t>
            </a:r>
          </a:p>
          <a:p>
            <a:r>
              <a:rPr lang="fr-FR" b="1" dirty="0" smtClean="0"/>
              <a:t>U</a:t>
            </a:r>
            <a:r>
              <a:rPr lang="fr-FR" b="1" baseline="-25000" dirty="0" smtClean="0"/>
              <a:t>AB</a:t>
            </a:r>
            <a:r>
              <a:rPr lang="fr-FR" b="1" dirty="0" smtClean="0"/>
              <a:t> est la mesure de A par rapport à B donc V</a:t>
            </a:r>
            <a:r>
              <a:rPr lang="fr-FR" b="1" baseline="-25000" dirty="0" smtClean="0"/>
              <a:t>A</a:t>
            </a:r>
            <a:r>
              <a:rPr lang="fr-FR" b="1" dirty="0" smtClean="0"/>
              <a:t> – V</a:t>
            </a:r>
            <a:r>
              <a:rPr lang="fr-FR" b="1" baseline="-25000" dirty="0" smtClean="0"/>
              <a:t>B</a:t>
            </a:r>
            <a:r>
              <a:rPr lang="fr-FR" b="1" dirty="0" smtClean="0"/>
              <a:t> </a:t>
            </a:r>
          </a:p>
          <a:p>
            <a:r>
              <a:rPr lang="fr-FR" b="1" dirty="0" smtClean="0"/>
              <a:t>Représentée par une flèche qui va de la référence à l’autre point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Grandeur algébrique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244" y="3059565"/>
            <a:ext cx="4714875" cy="19145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24" y="1779132"/>
            <a:ext cx="3495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Tension électrique 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35480"/>
            <a:ext cx="6220408" cy="4389120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Analogie : dénivelé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168" y="1210274"/>
            <a:ext cx="1704182" cy="459066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67" y="2596370"/>
            <a:ext cx="3642681" cy="26941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23" y="3110512"/>
            <a:ext cx="3024799" cy="122825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507" y="4427156"/>
            <a:ext cx="2242629" cy="7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>
                <a:latin typeface="Bookman Old Style" panose="02050604050505020204" pitchFamily="18" charset="0"/>
              </a:rPr>
              <a:t>Intensité du courant électrique I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b="1" dirty="0" smtClean="0">
                <a:latin typeface="Bookman Old Style" panose="02050604050505020204" pitchFamily="18" charset="0"/>
              </a:rPr>
              <a:t>L’intensité est la mesure du déplacement des charges en un point.</a:t>
            </a:r>
          </a:p>
          <a:p>
            <a:pPr rtl="0"/>
            <a:r>
              <a:rPr lang="fr-FR" b="1" dirty="0" smtClean="0">
                <a:latin typeface="Bookman Old Style" panose="02050604050505020204" pitchFamily="18" charset="0"/>
              </a:rPr>
              <a:t>Notée I , mesurée en ampère A </a:t>
            </a:r>
          </a:p>
          <a:p>
            <a:pPr rtl="0"/>
            <a:r>
              <a:rPr lang="fr-FR" b="1" dirty="0" smtClean="0">
                <a:latin typeface="Bookman Old Style" panose="02050604050505020204" pitchFamily="18" charset="0"/>
              </a:rPr>
              <a:t>Représentée par une flèche dans le câble </a:t>
            </a:r>
          </a:p>
          <a:p>
            <a:pPr rtl="0"/>
            <a:r>
              <a:rPr lang="fr-FR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Grandeur algébrique</a:t>
            </a:r>
          </a:p>
          <a:p>
            <a:pPr marL="0" indent="0" rtl="0">
              <a:buNone/>
            </a:pPr>
            <a:endParaRPr lang="fr-FR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183" y="2621902"/>
            <a:ext cx="1386034" cy="14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>
                <a:latin typeface="Bookman Old Style" panose="02050604050505020204" pitchFamily="18" charset="0"/>
              </a:rPr>
              <a:t>Intensité du courant électrique I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2" name="Espace réservé du contenu 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fr-FR" dirty="0" smtClean="0">
              <a:latin typeface="Bookman Old Style" panose="02050604050505020204" pitchFamily="18" charset="0"/>
            </a:endParaRPr>
          </a:p>
          <a:p>
            <a:pPr lvl="1"/>
            <a:r>
              <a:rPr lang="fr-FR" dirty="0" smtClean="0">
                <a:latin typeface="Bookman Old Style" panose="02050604050505020204" pitchFamily="18" charset="0"/>
              </a:rPr>
              <a:t>Analogie : </a:t>
            </a:r>
          </a:p>
          <a:p>
            <a:pPr lvl="1"/>
            <a:endParaRPr lang="fr-FR" dirty="0">
              <a:latin typeface="Bookman Old Style" panose="02050604050505020204" pitchFamily="18" charset="0"/>
            </a:endParaRPr>
          </a:p>
          <a:p>
            <a:pPr lvl="1"/>
            <a:endParaRPr lang="fr-FR" dirty="0" smtClean="0">
              <a:latin typeface="Bookman Old Style" panose="02050604050505020204" pitchFamily="18" charset="0"/>
            </a:endParaRPr>
          </a:p>
          <a:p>
            <a:pPr lvl="1"/>
            <a:endParaRPr lang="fr-FR" dirty="0">
              <a:latin typeface="Bookman Old Style" panose="02050604050505020204" pitchFamily="18" charset="0"/>
            </a:endParaRPr>
          </a:p>
          <a:p>
            <a:pPr lvl="1"/>
            <a:endParaRPr lang="fr-FR" dirty="0" smtClean="0">
              <a:latin typeface="Bookman Old Style" panose="02050604050505020204" pitchFamily="18" charset="0"/>
            </a:endParaRPr>
          </a:p>
          <a:p>
            <a:pPr lvl="1"/>
            <a:r>
              <a:rPr lang="fr-FR" dirty="0" smtClean="0">
                <a:latin typeface="Bookman Old Style" panose="02050604050505020204" pitchFamily="18" charset="0"/>
              </a:rPr>
              <a:t>Dans les métaux : déplacement des électrons de charge négative donc dans le sens inverse au courant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32" y="2275303"/>
            <a:ext cx="4469849" cy="9711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570" y="3498980"/>
            <a:ext cx="4426002" cy="917024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3760237" y="2771192"/>
            <a:ext cx="4105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528457" y="2771192"/>
            <a:ext cx="4105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5246914" y="2771192"/>
            <a:ext cx="4105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554963" y="3987281"/>
            <a:ext cx="4105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400939" y="3987281"/>
            <a:ext cx="4105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5166049" y="3987281"/>
            <a:ext cx="4105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688" y="4130040"/>
            <a:ext cx="6315745" cy="201130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Tension puis intensité ou l’inverse ?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35480"/>
            <a:ext cx="5735216" cy="4389120"/>
          </a:xfrm>
        </p:spPr>
        <p:txBody>
          <a:bodyPr>
            <a:normAutofit/>
          </a:bodyPr>
          <a:lstStyle/>
          <a:p>
            <a:r>
              <a:rPr lang="fr-FR" dirty="0" smtClean="0"/>
              <a:t>dénivelé mais pas de vitesse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vitesse mais pas de dénivelé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59" y="1847088"/>
            <a:ext cx="5011219" cy="18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Régime permanent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35480"/>
            <a:ext cx="8525069" cy="4389120"/>
          </a:xfrm>
        </p:spPr>
        <p:txBody>
          <a:bodyPr/>
          <a:lstStyle/>
          <a:p>
            <a:r>
              <a:rPr lang="fr-FR" dirty="0" smtClean="0"/>
              <a:t>régime permanent lorsque </a:t>
            </a:r>
            <a:r>
              <a:rPr lang="fr-FR" b="1" dirty="0" smtClean="0">
                <a:solidFill>
                  <a:srgbClr val="FF0000"/>
                </a:solidFill>
              </a:rPr>
              <a:t>rien ne change</a:t>
            </a:r>
          </a:p>
          <a:p>
            <a:endParaRPr lang="fr-FR" dirty="0"/>
          </a:p>
          <a:p>
            <a:pPr lvl="1"/>
            <a:r>
              <a:rPr lang="fr-FR" dirty="0" smtClean="0"/>
              <a:t>Si rien ne bouge c’est un régime permanent nul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Si un déplacement a lieu mais qu’il reste toujours identique c’est un régime permanent non nul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323573"/>
            <a:ext cx="4617097" cy="9793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32" y="5082003"/>
            <a:ext cx="4469849" cy="9711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70" y="5109073"/>
            <a:ext cx="4426002" cy="9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Régime transitoire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Une modification entraine un changement de régime permanent.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Entre ces deux régimes permanents il y a un régime transitoire : 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                                                  une transition</a:t>
            </a: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comportements particuliers </a:t>
            </a:r>
          </a:p>
          <a:p>
            <a:pPr lvl="1"/>
            <a:r>
              <a:rPr lang="fr-FR" dirty="0" smtClean="0"/>
              <a:t>durée de transition dépend des composants et parfois changement imposé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0273"/>
            <a:ext cx="4617097" cy="9793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790" y="2320273"/>
            <a:ext cx="4726982" cy="979384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5537200" y="2590800"/>
            <a:ext cx="825500" cy="3810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4228776"/>
            <a:ext cx="8559800" cy="116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3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Régime transitoire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3256280"/>
            <a:ext cx="10972800" cy="1366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Nous ne travaillerons pas cette phase particulière qu’est le régime transitoire. Cela signifie donc que, dans un couloir, tout le monde est à la même vitesse (à l’arrêt, en marche ou en courant) 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055876"/>
            <a:ext cx="5642767" cy="769112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2222500" y="1847088"/>
            <a:ext cx="5689600" cy="11628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199083" y="1847088"/>
            <a:ext cx="5713017" cy="11866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a séance de réflex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75_TF03460637.potx" id="{E6C03B43-BF05-4B1C-ADC9-8450236F2661}" vid="{922411A6-1DC8-47E5-A21E-A94C38655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séance de réflexion d’entreprise</Template>
  <TotalTime>558</TotalTime>
  <Words>288</Words>
  <Application>Microsoft Office PowerPoint</Application>
  <PresentationFormat>Grand écran</PresentationFormat>
  <Paragraphs>56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Bookman Old Style</vt:lpstr>
      <vt:lpstr>Calibri</vt:lpstr>
      <vt:lpstr>Century Gothic</vt:lpstr>
      <vt:lpstr>Palatino Linotype</vt:lpstr>
      <vt:lpstr>Wingdings 2</vt:lpstr>
      <vt:lpstr>Présentation de la séance de réflexion</vt:lpstr>
      <vt:lpstr>Loi d’Ohm</vt:lpstr>
      <vt:lpstr>Tension électrique U</vt:lpstr>
      <vt:lpstr>Tension électrique U</vt:lpstr>
      <vt:lpstr>Intensité du courant électrique I</vt:lpstr>
      <vt:lpstr>Intensité du courant électrique I</vt:lpstr>
      <vt:lpstr>Tension puis intensité ou l’inverse ?  </vt:lpstr>
      <vt:lpstr>Régime permanent </vt:lpstr>
      <vt:lpstr>Régime transitoire</vt:lpstr>
      <vt:lpstr>Régime transitoire</vt:lpstr>
      <vt:lpstr>Unicité du courant</vt:lpstr>
      <vt:lpstr>Valeur du courant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Tension et Intensité</dc:title>
  <dc:creator>stephane</dc:creator>
  <cp:lastModifiedBy>stephane</cp:lastModifiedBy>
  <cp:revision>20</cp:revision>
  <dcterms:created xsi:type="dcterms:W3CDTF">2020-06-30T08:18:12Z</dcterms:created>
  <dcterms:modified xsi:type="dcterms:W3CDTF">2020-07-02T11:00:27Z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