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72" r:id="rId2"/>
    <p:sldId id="283" r:id="rId3"/>
    <p:sldId id="286" r:id="rId4"/>
    <p:sldId id="285" r:id="rId5"/>
    <p:sldId id="287" r:id="rId6"/>
    <p:sldId id="284" r:id="rId7"/>
    <p:sldId id="288" r:id="rId8"/>
    <p:sldId id="289" r:id="rId9"/>
    <p:sldId id="290" r:id="rId10"/>
    <p:sldId id="292" r:id="rId11"/>
    <p:sldId id="291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1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35B99-2BE6-4901-A900-2D427A85D9D5}" type="datetime1">
              <a:rPr lang="fr-FR" smtClean="0"/>
              <a:t>21/07/2020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1BC8B-4E6F-4308-999C-819B7856421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8055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597D5-E44B-4BCF-8896-530F5382E068}" type="datetime1">
              <a:rPr lang="fr-FR" smtClean="0"/>
              <a:pPr/>
              <a:t>21/07/2020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 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 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cxnSp>
          <p:nvCxnSpPr>
            <p:cNvPr id="7" name="Connecteur droit 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Connecteur droit 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 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re 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17" name="Sous-titre 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fr-FR" noProof="0" smtClean="0"/>
              <a:t>Modifiez le style des sous-titres du masque</a:t>
            </a:r>
            <a:endParaRPr kumimoji="0" lang="fr-FR" noProof="0" dirty="0"/>
          </a:p>
        </p:txBody>
      </p:sp>
      <p:sp>
        <p:nvSpPr>
          <p:cNvPr id="30" name="Espace réservé de la date 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17325-7F6F-46F3-B274-634CDE795A6B}" type="datetime1">
              <a:rPr lang="fr-FR" noProof="0" smtClean="0"/>
              <a:t>21/07/2020</a:t>
            </a:fld>
            <a:endParaRPr lang="fr-FR" noProof="0" dirty="0"/>
          </a:p>
        </p:txBody>
      </p:sp>
      <p:sp>
        <p:nvSpPr>
          <p:cNvPr id="19" name="Espace réservé du pied de page 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27" name="Espace réservé du numéro de diapositive 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82ADA2-97B9-4B65-8982-D7F7DD6DEE30}" type="datetime1">
              <a:rPr lang="fr-FR" noProof="0" smtClean="0"/>
              <a:t>21/07/2020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2840CF-93F7-418F-9B5E-718D1718CC0D}" type="datetime1">
              <a:rPr lang="fr-FR" noProof="0" smtClean="0"/>
              <a:t>21/07/2020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DABED-52C3-4F31-8CA6-CEAA3409EBE4}" type="datetime1">
              <a:rPr lang="fr-FR" noProof="0" smtClean="0"/>
              <a:t>21/07/2020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3E9D3E-5B84-407F-9ABE-F8DB922CD54D}" type="datetime1">
              <a:rPr lang="fr-FR" noProof="0" smtClean="0"/>
              <a:t>21/07/2020</a:t>
            </a:fld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A13BF1-AEEF-4263-A36C-8DBF0A9B6433}" type="datetime1">
              <a:rPr lang="fr-FR" noProof="0" smtClean="0"/>
              <a:t>21/07/2020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u contenu 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39279C-02D0-4CB2-BCE5-6195A30A8CFA}" type="datetime1">
              <a:rPr lang="fr-FR" noProof="0" smtClean="0"/>
              <a:t>21/07/2020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609600" y="704087"/>
            <a:ext cx="11074400" cy="1387359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754C-D49B-456E-9A10-7F56CCE3D488}" type="datetime1">
              <a:rPr lang="fr-FR" noProof="0" smtClean="0"/>
              <a:t>21/07/2020</a:t>
            </a:fld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FF7478-2DF3-4DE0-B522-7178A9A2C7E0}" type="datetime1">
              <a:rPr lang="fr-FR" noProof="0" smtClean="0"/>
              <a:t>21/07/2020</a:t>
            </a:fld>
            <a:endParaRPr lang="fr-FR" noProof="0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  <a:p>
            <a:pPr lvl="1" rtl="0" eaLnBrk="1" latinLnBrk="0" hangingPunct="1"/>
            <a:r>
              <a:rPr lang="fr-FR" noProof="0" smtClean="0"/>
              <a:t>Deuxième niveau</a:t>
            </a:r>
          </a:p>
          <a:p>
            <a:pPr lvl="2" rtl="0" eaLnBrk="1" latinLnBrk="0" hangingPunct="1"/>
            <a:r>
              <a:rPr lang="fr-FR" noProof="0" smtClean="0"/>
              <a:t>Troisième niveau</a:t>
            </a:r>
          </a:p>
          <a:p>
            <a:pPr lvl="3" rtl="0" eaLnBrk="1" latinLnBrk="0" hangingPunct="1"/>
            <a:r>
              <a:rPr lang="fr-FR" noProof="0" smtClean="0"/>
              <a:t>Quatrième niveau</a:t>
            </a:r>
          </a:p>
          <a:p>
            <a:pPr lvl="4" rtl="0" eaLnBrk="1" latinLnBrk="0" hangingPunct="1"/>
            <a:r>
              <a:rPr lang="fr-FR" noProof="0" smtClean="0"/>
              <a:t>Cinquième niveau</a:t>
            </a:r>
            <a:endParaRPr kumimoji="0"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98FFF-E11D-4E0A-B923-5869D3FFAE58}" type="datetime1">
              <a:rPr lang="fr-FR" noProof="0" smtClean="0"/>
              <a:t>21/07/2020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le rectangle 8 à un seul coin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12" name="Triangle droit 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fr-FR" sz="18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kumimoji="0"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fr-FR" noProof="0" smtClean="0"/>
              <a:t>Cliquez sur l'icône pour ajouter une image</a:t>
            </a:r>
            <a:endParaRPr kumimoji="0"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704CB1-556E-45D1-BEAF-1F724198DB9D}" type="datetime1">
              <a:rPr lang="fr-FR" noProof="0" smtClean="0"/>
              <a:t>21/07/2020</a:t>
            </a:fld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Forme libre 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 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fr-FR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 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 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 dirty="0"/>
            </a:p>
          </p:txBody>
        </p:sp>
        <p:grpSp>
          <p:nvGrpSpPr>
            <p:cNvPr id="27" name="Groupe 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orme libre 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orme libre 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fr-FR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e 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orme libre 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  <p:sp>
              <p:nvSpPr>
                <p:cNvPr id="33" name="Forme libre 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fr-FR" sz="1800" noProof="0" dirty="0"/>
                </a:p>
              </p:txBody>
            </p:sp>
          </p:grpSp>
        </p:grpSp>
      </p:grpSp>
      <p:sp>
        <p:nvSpPr>
          <p:cNvPr id="9" name="Espace réservé du titre 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kumimoji="0" lang="fr-FR" noProof="0" dirty="0"/>
          </a:p>
        </p:txBody>
      </p:sp>
      <p:sp>
        <p:nvSpPr>
          <p:cNvPr id="30" name="Espace réservé du texte 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fr-FR" noProof="0" dirty="0" smtClean="0"/>
              <a:t>Cliquez pour modifier les styles du texte du masque</a:t>
            </a:r>
          </a:p>
          <a:p>
            <a:pPr lvl="1" rtl="0" eaLnBrk="1" latinLnBrk="0" hangingPunct="1"/>
            <a:r>
              <a:rPr lang="fr-FR" noProof="0" dirty="0" smtClean="0"/>
              <a:t>Deuxième niveau</a:t>
            </a:r>
          </a:p>
          <a:p>
            <a:pPr lvl="2" rtl="0" eaLnBrk="1" latinLnBrk="0" hangingPunct="1"/>
            <a:r>
              <a:rPr lang="fr-FR" noProof="0" dirty="0" smtClean="0"/>
              <a:t>Troisième niveau</a:t>
            </a:r>
          </a:p>
          <a:p>
            <a:pPr lvl="3" rtl="0" eaLnBrk="1" latinLnBrk="0" hangingPunct="1"/>
            <a:r>
              <a:rPr lang="fr-FR" noProof="0" dirty="0" smtClean="0"/>
              <a:t>Quatrième niveau</a:t>
            </a:r>
          </a:p>
          <a:p>
            <a:pPr lvl="4" rtl="0" eaLnBrk="1" latinLnBrk="0" hangingPunct="1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10" name="Espace réservé de la date 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A1F0232E-DA62-4F98-A375-D0E7F0C496FE}" type="datetime1">
              <a:rPr lang="fr-FR" noProof="0" smtClean="0"/>
              <a:t>21/07/2020</a:t>
            </a:fld>
            <a:endParaRPr lang="fr-FR" noProof="0" dirty="0"/>
          </a:p>
        </p:txBody>
      </p:sp>
      <p:sp>
        <p:nvSpPr>
          <p:cNvPr id="22" name="Espace réservé du pied de page 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 smtClean="0"/>
              <a:t>Ajouter un pied de page</a:t>
            </a:r>
            <a:endParaRPr lang="fr-FR" noProof="0" dirty="0"/>
          </a:p>
        </p:txBody>
      </p:sp>
      <p:sp>
        <p:nvSpPr>
          <p:cNvPr id="18" name="Espace réservé du numéro de diapositive 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 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smtClean="0"/>
              <a:t>Loi d’Ohm </a:t>
            </a:r>
            <a:endParaRPr lang="fr-FR" dirty="0"/>
          </a:p>
        </p:txBody>
      </p:sp>
      <p:sp>
        <p:nvSpPr>
          <p:cNvPr id="5" name="Sous-titre 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2. </a:t>
            </a:r>
            <a:r>
              <a:rPr lang="fr-FR" smtClean="0"/>
              <a:t>Résistance</a:t>
            </a:r>
            <a:endParaRPr lang="fr-FR" dirty="0" smtClean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Unités et préfixes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935480"/>
            <a:ext cx="4801849" cy="263652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Cuivre 60 MS.m</a:t>
            </a:r>
            <a:r>
              <a:rPr lang="fr-FR" baseline="30000" dirty="0" smtClean="0"/>
              <a:t>-1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Câble  10 km de section 1 cm</a:t>
            </a:r>
            <a:r>
              <a:rPr lang="fr-FR" baseline="30000" dirty="0" smtClean="0"/>
              <a:t>2</a:t>
            </a:r>
          </a:p>
          <a:p>
            <a:pPr marL="0" indent="0">
              <a:buNone/>
            </a:pPr>
            <a:endParaRPr lang="fr-FR" baseline="30000" dirty="0"/>
          </a:p>
          <a:p>
            <a:pPr marL="0" indent="0">
              <a:buNone/>
            </a:pPr>
            <a:r>
              <a:rPr lang="fr-FR" dirty="0" smtClean="0"/>
              <a:t>R = 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293371" y="1935480"/>
            <a:ext cx="4801849" cy="263652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fr-FR" dirty="0" smtClean="0"/>
              <a:t>Cuivre 60 MS.m</a:t>
            </a:r>
            <a:r>
              <a:rPr lang="fr-FR" baseline="30000" dirty="0" smtClean="0"/>
              <a:t>-1</a:t>
            </a:r>
          </a:p>
          <a:p>
            <a:pPr marL="0" indent="0">
              <a:buFont typeface="Wingdings 2"/>
              <a:buNone/>
            </a:pPr>
            <a:endParaRPr lang="fr-FR" dirty="0" smtClean="0"/>
          </a:p>
          <a:p>
            <a:pPr marL="0" indent="0">
              <a:buFont typeface="Wingdings 2"/>
              <a:buNone/>
            </a:pPr>
            <a:r>
              <a:rPr lang="fr-FR" dirty="0" smtClean="0"/>
              <a:t>Câble  1 m de section 1 mm</a:t>
            </a:r>
            <a:r>
              <a:rPr lang="fr-FR" baseline="30000" dirty="0" smtClean="0"/>
              <a:t>2</a:t>
            </a:r>
          </a:p>
          <a:p>
            <a:pPr marL="0" indent="0">
              <a:buFont typeface="Wingdings 2"/>
              <a:buNone/>
            </a:pPr>
            <a:endParaRPr lang="fr-FR" baseline="30000" dirty="0" smtClean="0"/>
          </a:p>
          <a:p>
            <a:pPr marL="0" indent="0">
              <a:buFont typeface="Wingdings 2"/>
              <a:buNone/>
            </a:pPr>
            <a:r>
              <a:rPr lang="fr-FR" dirty="0" smtClean="0"/>
              <a:t>R = </a:t>
            </a: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027357" y="5520627"/>
            <a:ext cx="4801849" cy="67031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fr-FR" dirty="0" smtClean="0"/>
              <a:t>Négligeable ??????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585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09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Conductance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Pour </a:t>
            </a:r>
            <a:r>
              <a:rPr lang="fr-FR" dirty="0" smtClean="0"/>
              <a:t>un </a:t>
            </a:r>
            <a:r>
              <a:rPr lang="fr-FR" u="sng" dirty="0" smtClean="0"/>
              <a:t>dispositif</a:t>
            </a:r>
            <a:r>
              <a:rPr lang="fr-FR" dirty="0" smtClean="0"/>
              <a:t>, on définit la conductance comme une caractéristique de l’aptitude à </a:t>
            </a:r>
            <a:r>
              <a:rPr lang="fr-FR" dirty="0"/>
              <a:t>facilité le passage du courant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Notée   </a:t>
            </a:r>
            <a:r>
              <a:rPr lang="fr-FR" sz="4000" b="1" dirty="0" smtClean="0"/>
              <a:t>G </a:t>
            </a:r>
            <a:r>
              <a:rPr lang="fr-FR" dirty="0" smtClean="0"/>
              <a:t>  exprimée en </a:t>
            </a:r>
            <a:r>
              <a:rPr lang="fr-FR" u="sng" dirty="0" smtClean="0"/>
              <a:t>siemens  (S)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	Tient compte 	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du matériaux </a:t>
            </a:r>
          </a:p>
          <a:p>
            <a:pPr marL="0" indent="0">
              <a:buNone/>
            </a:pPr>
            <a:r>
              <a:rPr lang="fr-FR" dirty="0" smtClean="0"/>
              <a:t>				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smtClean="0"/>
              <a:t>de ses dimensions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131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Conductivité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Pour un </a:t>
            </a:r>
            <a:r>
              <a:rPr lang="fr-FR" u="sng" dirty="0" smtClean="0"/>
              <a:t>matériau</a:t>
            </a:r>
            <a:r>
              <a:rPr lang="fr-FR" dirty="0" smtClean="0"/>
              <a:t>, </a:t>
            </a:r>
            <a:r>
              <a:rPr lang="fr-FR" dirty="0"/>
              <a:t>on définit la </a:t>
            </a:r>
            <a:r>
              <a:rPr lang="fr-FR" dirty="0" smtClean="0"/>
              <a:t>conductivité </a:t>
            </a:r>
            <a:r>
              <a:rPr lang="fr-FR" dirty="0"/>
              <a:t>comme une caractéristique de </a:t>
            </a:r>
            <a:r>
              <a:rPr lang="fr-FR" dirty="0" smtClean="0"/>
              <a:t>l’aptitude à facilité le passage du courant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Notée   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sz="4000" b="1" dirty="0" smtClean="0"/>
              <a:t> </a:t>
            </a:r>
            <a:r>
              <a:rPr lang="fr-FR" dirty="0" smtClean="0"/>
              <a:t> « sigma »    </a:t>
            </a:r>
            <a:r>
              <a:rPr lang="fr-FR" dirty="0"/>
              <a:t>exprimée en </a:t>
            </a:r>
            <a:r>
              <a:rPr lang="fr-FR" u="sng" dirty="0" smtClean="0"/>
              <a:t>siemens/m  ( S. m</a:t>
            </a:r>
            <a:r>
              <a:rPr lang="fr-FR" u="sng" baseline="30000" dirty="0" smtClean="0"/>
              <a:t>-1</a:t>
            </a:r>
            <a:r>
              <a:rPr lang="fr-FR" u="sng" dirty="0" smtClean="0"/>
              <a:t> ) </a:t>
            </a:r>
            <a:endParaRPr lang="fr-FR" u="sng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52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807845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sz="4000" b="1" dirty="0" smtClean="0"/>
              <a:t>G =</a:t>
            </a:r>
            <a:r>
              <a:rPr lang="fr-FR" sz="4000" dirty="0" smtClean="0"/>
              <a:t>  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sz="4000" b="1" dirty="0" smtClean="0"/>
              <a:t> . S / L</a:t>
            </a:r>
            <a:r>
              <a:rPr lang="fr-FR" dirty="0" smtClean="0"/>
              <a:t>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88325"/>
            <a:ext cx="2801303" cy="18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609600" y="3660267"/>
            <a:ext cx="3333750" cy="987933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fr-FR" sz="1600" dirty="0" smtClean="0"/>
              <a:t> </a:t>
            </a:r>
            <a:r>
              <a:rPr lang="fr-FR" sz="2400" b="1" dirty="0" smtClean="0"/>
              <a:t>G en siemens (S)</a:t>
            </a:r>
          </a:p>
          <a:p>
            <a:pPr marL="0" indent="0">
              <a:buFont typeface="Wingdings 2"/>
              <a:buNone/>
            </a:pPr>
            <a:r>
              <a:rPr lang="fr-FR" sz="2400" b="1" dirty="0" smtClean="0"/>
              <a:t>S en mètre carré (m²) </a:t>
            </a:r>
            <a:r>
              <a:rPr lang="fr-FR" sz="1600" dirty="0" smtClean="0"/>
              <a:t>  </a:t>
            </a:r>
          </a:p>
          <a:p>
            <a:pPr marL="0" indent="0">
              <a:buFont typeface="Wingdings 2"/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188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Résistance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 smtClean="0"/>
                  <a:t>Pour un </a:t>
                </a:r>
                <a:r>
                  <a:rPr lang="fr-FR" u="sng" dirty="0" smtClean="0"/>
                  <a:t>dispositif</a:t>
                </a:r>
                <a:r>
                  <a:rPr lang="fr-FR" dirty="0" smtClean="0"/>
                  <a:t>, </a:t>
                </a:r>
                <a:r>
                  <a:rPr lang="fr-FR" dirty="0"/>
                  <a:t>on définit la </a:t>
                </a:r>
                <a:r>
                  <a:rPr lang="fr-FR" dirty="0" smtClean="0"/>
                  <a:t>résis</a:t>
                </a:r>
                <a:r>
                  <a:rPr lang="fr-FR" dirty="0" smtClean="0"/>
                  <a:t>tance </a:t>
                </a:r>
                <a:r>
                  <a:rPr lang="fr-FR" dirty="0"/>
                  <a:t>comme une caractéristique de </a:t>
                </a:r>
                <a:r>
                  <a:rPr lang="fr-FR" dirty="0" smtClean="0"/>
                  <a:t>l’aptitude à </a:t>
                </a:r>
                <a:r>
                  <a:rPr lang="fr-FR" dirty="0" smtClean="0"/>
                  <a:t>ralentir</a:t>
                </a:r>
                <a:r>
                  <a:rPr lang="fr-FR" dirty="0" smtClean="0"/>
                  <a:t> </a:t>
                </a:r>
                <a:r>
                  <a:rPr lang="fr-FR" dirty="0" smtClean="0"/>
                  <a:t>le passage du courant 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Notée   </a:t>
                </a:r>
                <a:r>
                  <a:rPr lang="fr-FR" sz="4000" b="1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R</a:t>
                </a:r>
                <a:r>
                  <a:rPr lang="fr-FR" sz="4000" b="1" dirty="0" smtClean="0"/>
                  <a:t> </a:t>
                </a:r>
                <a:r>
                  <a:rPr lang="fr-FR" dirty="0" smtClean="0"/>
                  <a:t>    </a:t>
                </a:r>
                <a:r>
                  <a:rPr lang="fr-FR" dirty="0"/>
                  <a:t>exprimée en </a:t>
                </a:r>
                <a:r>
                  <a:rPr lang="fr-FR" u="sng" dirty="0" smtClean="0"/>
                  <a:t>ohm (</a:t>
                </a:r>
                <a:r>
                  <a:rPr lang="fr-FR" u="sng" dirty="0" smtClean="0">
                    <a:sym typeface="Symbol" panose="05050102010706020507" pitchFamily="18" charset="2"/>
                  </a:rPr>
                  <a:t>)</a:t>
                </a:r>
                <a:endParaRPr lang="fr-FR" dirty="0" smtClean="0"/>
              </a:p>
              <a:p>
                <a:pPr marL="0" indent="0">
                  <a:buNone/>
                </a:pPr>
                <a:r>
                  <a:rPr lang="fr-FR" sz="4000" b="1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               R =1/G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5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fr-FR" sz="5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𝟏</m:t>
                        </m:r>
                      </m:num>
                      <m:den>
                        <m:r>
                          <a:rPr lang="fr-FR" sz="5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𝑮</m:t>
                        </m:r>
                      </m:den>
                    </m:f>
                  </m:oMath>
                </a14:m>
                <a:r>
                  <a:rPr lang="fr-FR" sz="3600" dirty="0" smtClean="0"/>
                  <a:t>          1 </a:t>
                </a:r>
                <a:r>
                  <a:rPr lang="fr-FR" sz="3200" dirty="0" smtClean="0">
                    <a:sym typeface="Symbol" panose="05050102010706020507" pitchFamily="18" charset="2"/>
                  </a:rPr>
                  <a:t></a:t>
                </a:r>
                <a:r>
                  <a:rPr lang="fr-FR" sz="3200" dirty="0" smtClean="0"/>
                  <a:t> </a:t>
                </a:r>
                <a:r>
                  <a:rPr lang="fr-FR" sz="3600" dirty="0" smtClean="0"/>
                  <a:t> = 1 S</a:t>
                </a:r>
                <a:r>
                  <a:rPr lang="fr-FR" sz="3600" baseline="30000" dirty="0" smtClean="0"/>
                  <a:t>-1</a:t>
                </a:r>
                <a:r>
                  <a:rPr lang="fr-FR" sz="3600" dirty="0" smtClean="0"/>
                  <a:t>      </a:t>
                </a:r>
                <a:endParaRPr lang="fr-FR" sz="3600" dirty="0" smtClean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0" t="-1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1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Résistivité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Pour un </a:t>
            </a:r>
            <a:r>
              <a:rPr lang="fr-FR" u="sng" dirty="0" smtClean="0"/>
              <a:t>matériau, </a:t>
            </a:r>
            <a:r>
              <a:rPr lang="fr-FR" dirty="0"/>
              <a:t>on définit la </a:t>
            </a:r>
            <a:r>
              <a:rPr lang="fr-FR" dirty="0" smtClean="0"/>
              <a:t>résis</a:t>
            </a:r>
            <a:r>
              <a:rPr lang="fr-FR" dirty="0" smtClean="0"/>
              <a:t>tivité </a:t>
            </a:r>
            <a:r>
              <a:rPr lang="fr-FR" dirty="0"/>
              <a:t>comme une caractéristique de </a:t>
            </a:r>
            <a:r>
              <a:rPr lang="fr-FR" dirty="0" smtClean="0"/>
              <a:t>l’aptitude à </a:t>
            </a:r>
            <a:r>
              <a:rPr lang="fr-FR" dirty="0" smtClean="0"/>
              <a:t>ralentir</a:t>
            </a:r>
            <a:r>
              <a:rPr lang="fr-FR" dirty="0" smtClean="0"/>
              <a:t> </a:t>
            </a:r>
            <a:r>
              <a:rPr lang="fr-FR" dirty="0" smtClean="0"/>
              <a:t>le passage du courant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Notée   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fr-FR" sz="4000" b="1" dirty="0" smtClean="0"/>
              <a:t> </a:t>
            </a:r>
            <a:r>
              <a:rPr lang="fr-FR" dirty="0" smtClean="0"/>
              <a:t> </a:t>
            </a:r>
            <a:r>
              <a:rPr lang="fr-FR" dirty="0" smtClean="0"/>
              <a:t>« </a:t>
            </a:r>
            <a:r>
              <a:rPr lang="fr-FR" dirty="0" smtClean="0"/>
              <a:t>rhô</a:t>
            </a:r>
            <a:r>
              <a:rPr lang="fr-FR" dirty="0" smtClean="0"/>
              <a:t> »    </a:t>
            </a:r>
            <a:r>
              <a:rPr lang="fr-FR" dirty="0"/>
              <a:t>exprimée en </a:t>
            </a:r>
            <a:r>
              <a:rPr lang="fr-FR" u="sng" dirty="0" smtClean="0"/>
              <a:t>ohm mètre (</a:t>
            </a:r>
            <a:r>
              <a:rPr lang="fr-FR" u="sng" dirty="0" smtClean="0">
                <a:sym typeface="Symbol" panose="05050102010706020507" pitchFamily="18" charset="2"/>
              </a:rPr>
              <a:t>.m</a:t>
            </a:r>
            <a:r>
              <a:rPr lang="fr-FR" u="sng" dirty="0">
                <a:sym typeface="Symbol" panose="05050102010706020507" pitchFamily="18" charset="2"/>
              </a:rPr>
              <a:t>)</a:t>
            </a:r>
            <a:endParaRPr lang="fr-FR" u="sng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sz="40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fr-FR" sz="40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1/</a:t>
            </a:r>
            <a:r>
              <a:rPr lang="el-GR" sz="4000" b="1" dirty="0">
                <a:latin typeface="Arial" panose="020B0604020202020204" pitchFamily="34" charset="0"/>
                <a:cs typeface="Arial" panose="020B0604020202020204" pitchFamily="34" charset="0"/>
              </a:rPr>
              <a:t> σ</a:t>
            </a:r>
            <a:r>
              <a:rPr lang="fr-FR" sz="4000" b="1" dirty="0"/>
              <a:t> </a:t>
            </a:r>
            <a:r>
              <a:rPr lang="fr-FR" sz="4000" b="1" dirty="0" smtClean="0"/>
              <a:t>  </a:t>
            </a:r>
            <a:endParaRPr lang="fr-FR" sz="3600" dirty="0" smtClean="0"/>
          </a:p>
        </p:txBody>
      </p:sp>
    </p:spTree>
    <p:extLst>
      <p:ext uri="{BB962C8B-B14F-4D97-AF65-F5344CB8AC3E}">
        <p14:creationId xmlns:p14="http://schemas.microsoft.com/office/powerpoint/2010/main" val="282692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Relations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935480"/>
            <a:ext cx="2943069" cy="2246776"/>
          </a:xfrm>
        </p:spPr>
        <p:txBody>
          <a:bodyPr/>
          <a:lstStyle/>
          <a:p>
            <a:pPr marL="0" indent="0">
              <a:buNone/>
            </a:pPr>
            <a:r>
              <a:rPr lang="fr-FR" sz="40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fr-FR" sz="40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1/</a:t>
            </a:r>
            <a:r>
              <a:rPr lang="el-GR" sz="4000" b="1" dirty="0">
                <a:latin typeface="Arial" panose="020B0604020202020204" pitchFamily="34" charset="0"/>
                <a:cs typeface="Arial" panose="020B0604020202020204" pitchFamily="34" charset="0"/>
              </a:rPr>
              <a:t> σ</a:t>
            </a:r>
            <a:r>
              <a:rPr lang="fr-FR" sz="4000" b="1" dirty="0"/>
              <a:t> </a:t>
            </a:r>
            <a:r>
              <a:rPr lang="fr-FR" sz="4000" b="1" dirty="0" smtClean="0"/>
              <a:t>  </a:t>
            </a:r>
          </a:p>
          <a:p>
            <a:pPr marL="0" indent="0">
              <a:buNone/>
            </a:pPr>
            <a:endParaRPr lang="fr-FR" sz="3600" dirty="0"/>
          </a:p>
          <a:p>
            <a:pPr marL="0" indent="0">
              <a:buNone/>
            </a:pPr>
            <a:r>
              <a:rPr lang="fr-FR" sz="3600" b="1" dirty="0" smtClean="0"/>
              <a:t>     </a:t>
            </a:r>
            <a:r>
              <a:rPr lang="fr-FR" sz="4000" b="1" dirty="0" smtClean="0"/>
              <a:t>R = 1 / G</a:t>
            </a:r>
            <a:endParaRPr lang="fr-FR" sz="4400" b="1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5199089" y="3344556"/>
            <a:ext cx="4154774" cy="268149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fr-FR" sz="40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G = </a:t>
            </a:r>
            <a:r>
              <a:rPr lang="el-G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fr-FR" sz="4000" b="1" dirty="0" smtClean="0"/>
              <a:t> . S / L</a:t>
            </a:r>
          </a:p>
          <a:p>
            <a:pPr marL="0" indent="0">
              <a:buFont typeface="Wingdings 2"/>
              <a:buNone/>
            </a:pPr>
            <a:endParaRPr lang="fr-FR" sz="3600" dirty="0" smtClean="0"/>
          </a:p>
          <a:p>
            <a:pPr marL="0" indent="0">
              <a:buNone/>
            </a:pPr>
            <a:r>
              <a:rPr lang="fr-FR" sz="3600" b="1" dirty="0" smtClean="0"/>
              <a:t>     </a:t>
            </a:r>
            <a:r>
              <a:rPr lang="fr-FR" sz="4000" b="1" dirty="0" smtClean="0"/>
              <a:t>R  = </a:t>
            </a:r>
            <a:r>
              <a:rPr lang="el-GR" sz="44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</a:t>
            </a:r>
            <a:r>
              <a:rPr lang="fr-FR" sz="4000" b="1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 L / S 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80008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 de formules ….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12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Unités et préfixes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18879"/>
              </p:ext>
            </p:extLst>
          </p:nvPr>
        </p:nvGraphicFramePr>
        <p:xfrm>
          <a:off x="394741" y="2038661"/>
          <a:ext cx="11402518" cy="2173575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023672"/>
                <a:gridCol w="1499016"/>
                <a:gridCol w="1274164"/>
                <a:gridCol w="689085"/>
                <a:gridCol w="974823"/>
                <a:gridCol w="1228643"/>
                <a:gridCol w="1685495"/>
                <a:gridCol w="2027620"/>
              </a:tblGrid>
              <a:tr h="9092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 smtClean="0">
                          <a:effectLst/>
                        </a:rPr>
                        <a:t>giga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méga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kilo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 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centi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milli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micro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nano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14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G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M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k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 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c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m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µ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n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14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10</a:t>
                      </a:r>
                      <a:r>
                        <a:rPr lang="fr-FR" sz="2400" baseline="30000">
                          <a:effectLst/>
                        </a:rPr>
                        <a:t>9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10</a:t>
                      </a:r>
                      <a:r>
                        <a:rPr lang="fr-FR" sz="2400" baseline="30000">
                          <a:effectLst/>
                        </a:rPr>
                        <a:t>6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10</a:t>
                      </a:r>
                      <a:r>
                        <a:rPr lang="fr-FR" sz="2400" baseline="30000">
                          <a:effectLst/>
                        </a:rPr>
                        <a:t>3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1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10</a:t>
                      </a:r>
                      <a:r>
                        <a:rPr lang="fr-FR" sz="2400" baseline="30000">
                          <a:effectLst/>
                        </a:rPr>
                        <a:t>-2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10</a:t>
                      </a:r>
                      <a:r>
                        <a:rPr lang="fr-FR" sz="2400" baseline="30000">
                          <a:effectLst/>
                        </a:rPr>
                        <a:t>-3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10</a:t>
                      </a:r>
                      <a:r>
                        <a:rPr lang="fr-FR" sz="2400" baseline="30000">
                          <a:effectLst/>
                        </a:rPr>
                        <a:t>-6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10</a:t>
                      </a:r>
                      <a:r>
                        <a:rPr lang="fr-FR" sz="2400" baseline="30000">
                          <a:effectLst/>
                        </a:rPr>
                        <a:t>-9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214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1 000 000 000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1 000 000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1 000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1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0,01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0,001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>
                          <a:effectLst/>
                        </a:rPr>
                        <a:t>0,000 001</a:t>
                      </a:r>
                      <a:endParaRPr lang="fr-FR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dirty="0">
                          <a:effectLst/>
                        </a:rPr>
                        <a:t>0,000 000 001</a:t>
                      </a:r>
                      <a:endParaRPr lang="fr-F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5828759" y="4491488"/>
            <a:ext cx="1703417" cy="1769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10 </a:t>
            </a:r>
            <a:r>
              <a:rPr lang="fr-FR" u="sng" dirty="0" smtClean="0">
                <a:solidFill>
                  <a:srgbClr val="FF0000"/>
                </a:solidFill>
              </a:rPr>
              <a:t>c</a:t>
            </a:r>
            <a:r>
              <a:rPr lang="fr-FR" dirty="0" smtClean="0"/>
              <a:t>m</a:t>
            </a:r>
          </a:p>
          <a:p>
            <a:pPr marL="0" indent="0">
              <a:buNone/>
            </a:pPr>
            <a:r>
              <a:rPr lang="fr-FR" dirty="0" smtClean="0"/>
              <a:t>10</a:t>
            </a:r>
            <a:r>
              <a:rPr lang="fr-FR" u="sng" dirty="0" smtClean="0">
                <a:solidFill>
                  <a:srgbClr val="FF0000"/>
                </a:solidFill>
              </a:rPr>
              <a:t>.0,01</a:t>
            </a:r>
            <a:r>
              <a:rPr lang="fr-FR" dirty="0" smtClean="0"/>
              <a:t> m</a:t>
            </a:r>
          </a:p>
          <a:p>
            <a:pPr marL="0" indent="0">
              <a:buNone/>
            </a:pPr>
            <a:r>
              <a:rPr lang="fr-FR" dirty="0" smtClean="0"/>
              <a:t>0,1m</a:t>
            </a:r>
            <a:endParaRPr lang="fr-FR" dirty="0"/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>
          <a:xfrm>
            <a:off x="8203154" y="4491488"/>
            <a:ext cx="1703417" cy="1769827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fr-FR" dirty="0" smtClean="0"/>
              <a:t>50</a:t>
            </a:r>
            <a:r>
              <a:rPr lang="fr-FR" u="sng" dirty="0" smtClean="0">
                <a:solidFill>
                  <a:srgbClr val="FF0000"/>
                </a:solidFill>
              </a:rPr>
              <a:t>.10</a:t>
            </a:r>
            <a:r>
              <a:rPr lang="fr-FR" u="sng" baseline="30000" dirty="0" smtClean="0">
                <a:solidFill>
                  <a:srgbClr val="FF0000"/>
                </a:solidFill>
              </a:rPr>
              <a:t>-6</a:t>
            </a:r>
            <a:r>
              <a:rPr lang="fr-FR" u="sng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m</a:t>
            </a:r>
          </a:p>
          <a:p>
            <a:pPr marL="0" indent="0">
              <a:buFont typeface="Wingdings 2"/>
              <a:buNone/>
            </a:pPr>
            <a:r>
              <a:rPr lang="fr-FR" dirty="0"/>
              <a:t>5</a:t>
            </a:r>
            <a:r>
              <a:rPr lang="fr-FR" dirty="0" smtClean="0"/>
              <a:t>0 </a:t>
            </a:r>
            <a:r>
              <a:rPr lang="fr-FR" u="sng" dirty="0" smtClean="0">
                <a:solidFill>
                  <a:srgbClr val="FF0000"/>
                </a:solidFill>
              </a:rPr>
              <a:t>µ</a:t>
            </a:r>
            <a:r>
              <a:rPr lang="fr-FR" dirty="0" smtClean="0"/>
              <a:t>m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3789853" y="4488274"/>
            <a:ext cx="1703417" cy="1769827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fr-FR" dirty="0" smtClean="0"/>
              <a:t>3 </a:t>
            </a:r>
            <a:r>
              <a:rPr lang="fr-FR" u="sng" dirty="0" smtClean="0">
                <a:solidFill>
                  <a:srgbClr val="FF0000"/>
                </a:solidFill>
              </a:rPr>
              <a:t>k</a:t>
            </a:r>
            <a:r>
              <a:rPr lang="fr-FR" dirty="0" smtClean="0"/>
              <a:t>m</a:t>
            </a:r>
          </a:p>
          <a:p>
            <a:pPr marL="0" indent="0">
              <a:buFont typeface="Wingdings 2"/>
              <a:buNone/>
            </a:pPr>
            <a:r>
              <a:rPr lang="fr-FR" dirty="0" smtClean="0"/>
              <a:t>3</a:t>
            </a:r>
            <a:r>
              <a:rPr lang="fr-FR" u="sng" dirty="0" smtClean="0">
                <a:solidFill>
                  <a:srgbClr val="FF0000"/>
                </a:solidFill>
              </a:rPr>
              <a:t>.1000</a:t>
            </a:r>
            <a:r>
              <a:rPr lang="fr-FR" dirty="0" smtClean="0"/>
              <a:t> m</a:t>
            </a:r>
          </a:p>
          <a:p>
            <a:pPr marL="0" indent="0">
              <a:buFont typeface="Wingdings 2"/>
              <a:buNone/>
            </a:pPr>
            <a:r>
              <a:rPr lang="fr-FR" dirty="0" smtClean="0"/>
              <a:t>3000 m</a:t>
            </a:r>
            <a:endParaRPr lang="fr-FR" dirty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899240" y="4450173"/>
            <a:ext cx="1527438" cy="198579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fr-FR" dirty="0" smtClean="0"/>
              <a:t>6</a:t>
            </a:r>
            <a:r>
              <a:rPr lang="fr-FR" u="sng" dirty="0" smtClean="0">
                <a:solidFill>
                  <a:srgbClr val="FF0000"/>
                </a:solidFill>
              </a:rPr>
              <a:t>.10</a:t>
            </a:r>
            <a:r>
              <a:rPr lang="fr-FR" u="sng" baseline="30000" dirty="0" smtClean="0">
                <a:solidFill>
                  <a:srgbClr val="FF0000"/>
                </a:solidFill>
              </a:rPr>
              <a:t>9</a:t>
            </a:r>
            <a:r>
              <a:rPr lang="fr-FR" u="sng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m</a:t>
            </a:r>
          </a:p>
          <a:p>
            <a:pPr marL="0" indent="0">
              <a:buFont typeface="Wingdings 2"/>
              <a:buNone/>
            </a:pPr>
            <a:r>
              <a:rPr lang="fr-FR" dirty="0" smtClean="0"/>
              <a:t>3 </a:t>
            </a:r>
            <a:r>
              <a:rPr lang="fr-FR" u="sng" dirty="0" err="1" smtClean="0">
                <a:solidFill>
                  <a:srgbClr val="FF0000"/>
                </a:solidFill>
              </a:rPr>
              <a:t>G</a:t>
            </a:r>
            <a:r>
              <a:rPr lang="fr-FR" dirty="0" err="1" smtClean="0"/>
              <a:t>m</a:t>
            </a:r>
            <a:r>
              <a:rPr lang="fr-FR" dirty="0" smtClean="0"/>
              <a:t> </a:t>
            </a:r>
          </a:p>
          <a:p>
            <a:pPr marL="0" indent="0">
              <a:buFont typeface="Wingdings 2"/>
              <a:buNone/>
            </a:pP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900471" y="1811261"/>
            <a:ext cx="5021706" cy="259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0626" y="1811260"/>
            <a:ext cx="5021706" cy="259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828759" y="2954215"/>
            <a:ext cx="1071712" cy="12580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38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0.00463 L 0.09506 0.003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37 L -0.103 0.001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/>
      <p:bldP spid="13" grpId="0"/>
      <p:bldP spid="14" grpId="0"/>
      <p:bldP spid="9" grpId="0" animBg="1"/>
      <p:bldP spid="9" grpId="1" animBg="1"/>
      <p:bldP spid="10" grpId="0" animBg="1"/>
      <p:bldP spid="10" grpId="1" animBg="1"/>
      <p:bldP spid="15" grpId="0" animBg="1"/>
      <p:bldP spid="15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de la séance de réflexion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75_TF03460637.potx" id="{E6C03B43-BF05-4B1C-ADC9-8450236F2661}" vid="{922411A6-1DC8-47E5-A21E-A94C38655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séance de réflexion d’entreprise</Template>
  <TotalTime>611</TotalTime>
  <Words>254</Words>
  <Application>Microsoft Office PowerPoint</Application>
  <PresentationFormat>Grand écran</PresentationFormat>
  <Paragraphs>94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Palatino Linotype</vt:lpstr>
      <vt:lpstr>Symbol</vt:lpstr>
      <vt:lpstr>Times New Roman</vt:lpstr>
      <vt:lpstr>Wingdings</vt:lpstr>
      <vt:lpstr>Wingdings 2</vt:lpstr>
      <vt:lpstr>Présentation de la séance de réflexion</vt:lpstr>
      <vt:lpstr>Loi d’Ohm </vt:lpstr>
      <vt:lpstr>Conductance</vt:lpstr>
      <vt:lpstr>Conductivité </vt:lpstr>
      <vt:lpstr>Relation </vt:lpstr>
      <vt:lpstr>Résistance</vt:lpstr>
      <vt:lpstr>Résistivité </vt:lpstr>
      <vt:lpstr>Relations </vt:lpstr>
      <vt:lpstr>Manipulation  de formules ….</vt:lpstr>
      <vt:lpstr>Unités et préfixes</vt:lpstr>
      <vt:lpstr>Unités et préfixes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Tension et Intensité</dc:title>
  <dc:creator>stephane</dc:creator>
  <cp:lastModifiedBy>stephane</cp:lastModifiedBy>
  <cp:revision>29</cp:revision>
  <dcterms:created xsi:type="dcterms:W3CDTF">2020-06-30T08:18:12Z</dcterms:created>
  <dcterms:modified xsi:type="dcterms:W3CDTF">2020-07-21T15:46:27Z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