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9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2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70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7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07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6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20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36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13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7252-61DE-4992-A874-1C7AA6796AF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EA7C-40BB-4660-8C93-7A4A4769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86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17228" y="1809431"/>
            <a:ext cx="7147034" cy="4270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i="1" dirty="0" smtClean="0">
                <a:solidFill>
                  <a:schemeClr val="tx1"/>
                </a:solidFill>
              </a:rPr>
              <a:t>Body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7468" y="887506"/>
            <a:ext cx="714703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  <a:p>
            <a:endParaRPr lang="fr-FR" sz="100" dirty="0" smtClean="0"/>
          </a:p>
          <a:p>
            <a:r>
              <a:rPr lang="fr-FR" i="1" dirty="0" smtClean="0"/>
              <a:t>Header</a:t>
            </a:r>
          </a:p>
          <a:p>
            <a:pPr algn="ctr">
              <a:lnSpc>
                <a:spcPts val="600"/>
              </a:lnSpc>
            </a:pPr>
            <a:r>
              <a:rPr lang="fr-FR" dirty="0" smtClean="0"/>
              <a:t>&lt;h1&gt;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45030" y="896316"/>
            <a:ext cx="7086366" cy="416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r>
              <a:rPr lang="fr-FR" dirty="0" err="1" smtClean="0"/>
              <a:t>nav</a:t>
            </a:r>
            <a:r>
              <a:rPr lang="fr-FR" dirty="0" smtClean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1384" y="2173220"/>
            <a:ext cx="6772868" cy="618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rgbClr val="FF0000"/>
                </a:solidFill>
              </a:rPr>
              <a:t>&lt;section&gt;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&lt;h3&gt;	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8578" y="2794119"/>
            <a:ext cx="6772869" cy="84537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&lt;section&gt;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&lt;h2&gt;</a:t>
            </a: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&lt;div&gt;	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8577" y="3640786"/>
            <a:ext cx="6772870" cy="127918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&lt;section&gt;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>
                <a:solidFill>
                  <a:schemeClr val="tx1"/>
                </a:solidFill>
              </a:rPr>
              <a:t>h2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  <a:p>
            <a:endParaRPr lang="fr-FR" sz="2800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  &lt;div&gt;	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7465" y="5498296"/>
            <a:ext cx="7147035" cy="581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 smtClean="0"/>
              <a:t>Footer</a:t>
            </a:r>
            <a:endParaRPr lang="fr-FR" i="1" dirty="0" smtClean="0"/>
          </a:p>
          <a:p>
            <a:pPr algn="ctr"/>
            <a:r>
              <a:rPr lang="fr-FR" dirty="0" smtClean="0"/>
              <a:t>&lt;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15752" y="90927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Cas écrans &gt; </a:t>
            </a:r>
            <a:r>
              <a:rPr lang="fr-FR" b="1" u="sng" dirty="0" smtClean="0"/>
              <a:t>1024px </a:t>
            </a:r>
            <a:endParaRPr lang="fr-FR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8220329" y="2909234"/>
            <a:ext cx="1045332" cy="616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img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0666" y="4145740"/>
            <a:ext cx="2500490" cy="616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video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08577" y="4919968"/>
            <a:ext cx="6772870" cy="581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hr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6099" y="5121051"/>
            <a:ext cx="620570" cy="308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img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9069" y="5113243"/>
            <a:ext cx="620570" cy="308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img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21110" y="1772215"/>
            <a:ext cx="17077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margin: </a:t>
            </a:r>
            <a:r>
              <a:rPr lang="en-US" sz="1000" dirty="0" smtClean="0"/>
              <a:t>0</a:t>
            </a:r>
            <a:endParaRPr lang="en-US" sz="1000" dirty="0"/>
          </a:p>
          <a:p>
            <a:r>
              <a:rPr lang="en-US" sz="1000" dirty="0" smtClean="0"/>
              <a:t>font-family</a:t>
            </a:r>
            <a:r>
              <a:rPr lang="en-US" sz="1000" dirty="0"/>
              <a:t>: Georgia, </a:t>
            </a:r>
            <a:r>
              <a:rPr lang="en-US" sz="1000" dirty="0" smtClean="0"/>
              <a:t>serif</a:t>
            </a:r>
            <a:endParaRPr lang="en-US" sz="1000" dirty="0"/>
          </a:p>
          <a:p>
            <a:r>
              <a:rPr lang="en-US" sz="1000" dirty="0" smtClean="0"/>
              <a:t>line-height</a:t>
            </a:r>
            <a:r>
              <a:rPr lang="en-US" sz="1000" dirty="0"/>
              <a:t>: </a:t>
            </a:r>
            <a:r>
              <a:rPr lang="en-US" sz="1000" dirty="0" smtClean="0"/>
              <a:t>30px</a:t>
            </a:r>
            <a:endParaRPr lang="en-US" sz="1000" dirty="0"/>
          </a:p>
          <a:p>
            <a:r>
              <a:rPr lang="en-US" sz="1000" dirty="0" smtClean="0"/>
              <a:t>background-color</a:t>
            </a:r>
            <a:r>
              <a:rPr lang="en-US" sz="1000" dirty="0"/>
              <a:t>: </a:t>
            </a:r>
            <a:r>
              <a:rPr lang="en-US" sz="1000" dirty="0" smtClean="0"/>
              <a:t>white</a:t>
            </a:r>
            <a:endParaRPr lang="fr-FR" sz="1000" dirty="0"/>
          </a:p>
        </p:txBody>
      </p:sp>
      <p:cxnSp>
        <p:nvCxnSpPr>
          <p:cNvPr id="18" name="Connecteur droit 17"/>
          <p:cNvCxnSpPr>
            <a:stCxn id="2" idx="3"/>
          </p:cNvCxnSpPr>
          <p:nvPr/>
        </p:nvCxnSpPr>
        <p:spPr>
          <a:xfrm flipV="1">
            <a:off x="2128886" y="2059763"/>
            <a:ext cx="486699" cy="66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9915908" y="292032"/>
            <a:ext cx="17130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position</a:t>
            </a:r>
            <a:r>
              <a:rPr lang="en-US" sz="1000" dirty="0"/>
              <a:t>: </a:t>
            </a:r>
            <a:r>
              <a:rPr lang="en-US" sz="1000" dirty="0" smtClean="0"/>
              <a:t>fixed</a:t>
            </a:r>
            <a:endParaRPr lang="en-US" sz="1000" dirty="0"/>
          </a:p>
          <a:p>
            <a:r>
              <a:rPr lang="en-US" sz="1000" dirty="0" smtClean="0"/>
              <a:t>top</a:t>
            </a:r>
            <a:r>
              <a:rPr lang="en-US" sz="1000" dirty="0"/>
              <a:t>: </a:t>
            </a:r>
            <a:r>
              <a:rPr lang="en-US" sz="1000" dirty="0" smtClean="0"/>
              <a:t>0</a:t>
            </a:r>
            <a:endParaRPr lang="en-US" sz="1000" dirty="0"/>
          </a:p>
          <a:p>
            <a:r>
              <a:rPr lang="en-US" sz="1000" dirty="0" smtClean="0"/>
              <a:t>width</a:t>
            </a:r>
            <a:r>
              <a:rPr lang="en-US" sz="1000" dirty="0"/>
              <a:t>: 100</a:t>
            </a:r>
            <a:r>
              <a:rPr lang="en-US" sz="1000" dirty="0" smtClean="0"/>
              <a:t>%</a:t>
            </a:r>
            <a:endParaRPr lang="en-US" sz="1000" dirty="0"/>
          </a:p>
          <a:p>
            <a:r>
              <a:rPr lang="en-US" sz="1000" dirty="0" smtClean="0"/>
              <a:t>background-color</a:t>
            </a:r>
            <a:r>
              <a:rPr lang="en-US" sz="1000" dirty="0"/>
              <a:t>: #</a:t>
            </a:r>
            <a:r>
              <a:rPr lang="en-US" sz="1000" dirty="0" smtClean="0"/>
              <a:t>c50303</a:t>
            </a:r>
            <a:endParaRPr lang="en-US" sz="1000" dirty="0"/>
          </a:p>
          <a:p>
            <a:r>
              <a:rPr lang="en-US" sz="1000" dirty="0" smtClean="0"/>
              <a:t>color </a:t>
            </a:r>
            <a:r>
              <a:rPr lang="en-US" sz="1000" dirty="0"/>
              <a:t>: </a:t>
            </a:r>
            <a:r>
              <a:rPr lang="en-US" sz="1000" dirty="0" smtClean="0"/>
              <a:t>white</a:t>
            </a:r>
            <a:endParaRPr lang="fr-FR" sz="1000" dirty="0"/>
          </a:p>
        </p:txBody>
      </p:sp>
      <p:cxnSp>
        <p:nvCxnSpPr>
          <p:cNvPr id="23" name="Connecteur droit 22"/>
          <p:cNvCxnSpPr>
            <a:stCxn id="22" idx="1"/>
          </p:cNvCxnSpPr>
          <p:nvPr/>
        </p:nvCxnSpPr>
        <p:spPr>
          <a:xfrm flipH="1">
            <a:off x="9506828" y="722919"/>
            <a:ext cx="409080" cy="800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21110" y="205661"/>
            <a:ext cx="170777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list-style-type</a:t>
            </a:r>
            <a:r>
              <a:rPr lang="en-US" sz="1000" dirty="0"/>
              <a:t>: </a:t>
            </a:r>
            <a:r>
              <a:rPr lang="en-US" sz="1000" dirty="0" smtClean="0"/>
              <a:t>none</a:t>
            </a:r>
            <a:endParaRPr lang="en-US" sz="1000" dirty="0"/>
          </a:p>
          <a:p>
            <a:r>
              <a:rPr lang="en-US" sz="1000" dirty="0" smtClean="0"/>
              <a:t>margin</a:t>
            </a:r>
            <a:r>
              <a:rPr lang="en-US" sz="1000" dirty="0"/>
              <a:t>: </a:t>
            </a:r>
            <a:r>
              <a:rPr lang="en-US" sz="1000" dirty="0" smtClean="0"/>
              <a:t>0</a:t>
            </a:r>
            <a:endParaRPr lang="en-US" sz="1000" dirty="0"/>
          </a:p>
          <a:p>
            <a:r>
              <a:rPr lang="en-US" sz="1000" dirty="0" smtClean="0"/>
              <a:t>padding: 0</a:t>
            </a:r>
            <a:endParaRPr lang="en-US" sz="1000" dirty="0"/>
          </a:p>
          <a:p>
            <a:r>
              <a:rPr lang="en-US" sz="1000" dirty="0" smtClean="0"/>
              <a:t>overflow</a:t>
            </a:r>
            <a:r>
              <a:rPr lang="en-US" sz="1000" dirty="0"/>
              <a:t>: </a:t>
            </a:r>
            <a:r>
              <a:rPr lang="en-US" sz="1000" dirty="0" smtClean="0"/>
              <a:t>hidden</a:t>
            </a:r>
            <a:endParaRPr lang="en-US" sz="1000" dirty="0"/>
          </a:p>
          <a:p>
            <a:r>
              <a:rPr lang="en-US" sz="1000" dirty="0" smtClean="0"/>
              <a:t>background-color</a:t>
            </a:r>
            <a:r>
              <a:rPr lang="en-US" sz="1000" dirty="0"/>
              <a:t>: #</a:t>
            </a:r>
            <a:r>
              <a:rPr lang="en-US" sz="1000" dirty="0" smtClean="0"/>
              <a:t>333333</a:t>
            </a:r>
            <a:endParaRPr lang="fr-FR" sz="10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2307930" y="494403"/>
            <a:ext cx="1014702" cy="40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915908" y="1292766"/>
            <a:ext cx="171859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margin-top</a:t>
            </a:r>
            <a:r>
              <a:rPr lang="en-US" sz="1000" dirty="0"/>
              <a:t>: </a:t>
            </a:r>
            <a:r>
              <a:rPr lang="en-US" sz="1000" dirty="0" smtClean="0"/>
              <a:t>150px</a:t>
            </a:r>
            <a:endParaRPr lang="en-US" sz="1000" dirty="0"/>
          </a:p>
          <a:p>
            <a:r>
              <a:rPr lang="en-US" sz="1000" dirty="0" smtClean="0"/>
              <a:t>font-style</a:t>
            </a:r>
            <a:r>
              <a:rPr lang="en-US" sz="1000" dirty="0"/>
              <a:t>: </a:t>
            </a:r>
            <a:r>
              <a:rPr lang="en-US" sz="1000" dirty="0" smtClean="0"/>
              <a:t>italic</a:t>
            </a:r>
            <a:endParaRPr lang="en-US" sz="1000" dirty="0"/>
          </a:p>
          <a:p>
            <a:r>
              <a:rPr lang="en-US" sz="1000" dirty="0" smtClean="0"/>
              <a:t>color</a:t>
            </a:r>
            <a:r>
              <a:rPr lang="en-US" sz="1000" dirty="0"/>
              <a:t>: </a:t>
            </a:r>
            <a:r>
              <a:rPr lang="en-US" sz="1000" dirty="0" smtClean="0"/>
              <a:t>red</a:t>
            </a:r>
            <a:endParaRPr lang="en-US" sz="1000" dirty="0"/>
          </a:p>
          <a:p>
            <a:r>
              <a:rPr lang="en-US" sz="1000" dirty="0" smtClean="0"/>
              <a:t>background-color: white</a:t>
            </a:r>
            <a:endParaRPr lang="en-US" sz="1000" dirty="0"/>
          </a:p>
          <a:p>
            <a:r>
              <a:rPr lang="en-US" sz="1000" dirty="0" smtClean="0"/>
              <a:t>text-align</a:t>
            </a:r>
            <a:r>
              <a:rPr lang="en-US" sz="1000" dirty="0"/>
              <a:t>: center</a:t>
            </a:r>
            <a:endParaRPr lang="fr-FR" sz="1000" dirty="0"/>
          </a:p>
        </p:txBody>
      </p:sp>
      <p:cxnSp>
        <p:nvCxnSpPr>
          <p:cNvPr id="30" name="Connecteur droit 29"/>
          <p:cNvCxnSpPr>
            <a:stCxn id="6" idx="3"/>
            <a:endCxn id="29" idx="1"/>
          </p:cNvCxnSpPr>
          <p:nvPr/>
        </p:nvCxnSpPr>
        <p:spPr>
          <a:xfrm flipV="1">
            <a:off x="9484252" y="1723653"/>
            <a:ext cx="431656" cy="758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5579" y="2660242"/>
            <a:ext cx="17077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font-weight:normal</a:t>
            </a:r>
            <a:endParaRPr lang="fr-FR" sz="1000" dirty="0"/>
          </a:p>
        </p:txBody>
      </p:sp>
      <p:cxnSp>
        <p:nvCxnSpPr>
          <p:cNvPr id="34" name="Connecteur droit 33"/>
          <p:cNvCxnSpPr>
            <a:stCxn id="33" idx="3"/>
          </p:cNvCxnSpPr>
          <p:nvPr/>
        </p:nvCxnSpPr>
        <p:spPr>
          <a:xfrm flipV="1">
            <a:off x="2123355" y="2660242"/>
            <a:ext cx="3464645" cy="123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9921199" y="2368293"/>
            <a:ext cx="220412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padding-top: </a:t>
            </a:r>
            <a:r>
              <a:rPr lang="en-US" sz="1000" dirty="0" smtClean="0"/>
              <a:t>35px</a:t>
            </a:r>
            <a:endParaRPr lang="en-US" sz="1000" dirty="0"/>
          </a:p>
          <a:p>
            <a:r>
              <a:rPr lang="en-US" sz="1000" dirty="0" smtClean="0"/>
              <a:t>padding-left</a:t>
            </a:r>
            <a:r>
              <a:rPr lang="en-US" sz="1000" dirty="0"/>
              <a:t>: </a:t>
            </a:r>
            <a:r>
              <a:rPr lang="en-US" sz="1000" dirty="0" smtClean="0"/>
              <a:t>20px</a:t>
            </a:r>
            <a:endParaRPr lang="en-US" sz="1000" dirty="0"/>
          </a:p>
          <a:p>
            <a:r>
              <a:rPr lang="en-US" sz="1000" dirty="0" smtClean="0"/>
              <a:t>padding-right</a:t>
            </a:r>
            <a:r>
              <a:rPr lang="en-US" sz="1000" dirty="0"/>
              <a:t>: </a:t>
            </a:r>
            <a:r>
              <a:rPr lang="en-US" sz="1000" dirty="0" smtClean="0"/>
              <a:t>15px</a:t>
            </a:r>
            <a:endParaRPr lang="en-US" sz="1000" dirty="0"/>
          </a:p>
          <a:p>
            <a:r>
              <a:rPr lang="en-US" sz="1000" dirty="0" smtClean="0"/>
              <a:t>padding-top</a:t>
            </a:r>
            <a:r>
              <a:rPr lang="en-US" sz="1000" dirty="0"/>
              <a:t>: </a:t>
            </a:r>
            <a:r>
              <a:rPr lang="en-US" sz="1000" dirty="0" smtClean="0"/>
              <a:t>2px</a:t>
            </a:r>
            <a:endParaRPr lang="en-US" sz="1000" dirty="0"/>
          </a:p>
          <a:p>
            <a:r>
              <a:rPr lang="en-US" sz="1000" dirty="0" smtClean="0"/>
              <a:t>padding-bottom</a:t>
            </a:r>
            <a:r>
              <a:rPr lang="en-US" sz="1000" dirty="0"/>
              <a:t>: </a:t>
            </a:r>
            <a:r>
              <a:rPr lang="en-US" sz="1000" dirty="0" smtClean="0"/>
              <a:t>2px</a:t>
            </a:r>
            <a:endParaRPr lang="en-US" sz="1000" dirty="0"/>
          </a:p>
          <a:p>
            <a:r>
              <a:rPr lang="en-US" sz="1000" dirty="0" smtClean="0"/>
              <a:t>font-size</a:t>
            </a:r>
            <a:r>
              <a:rPr lang="en-US" sz="1000" dirty="0"/>
              <a:t>: min(2vw, 16px</a:t>
            </a:r>
            <a:r>
              <a:rPr lang="en-US" sz="1000" dirty="0" smtClean="0"/>
              <a:t>)</a:t>
            </a:r>
            <a:endParaRPr lang="en-US" sz="1000" dirty="0"/>
          </a:p>
          <a:p>
            <a:r>
              <a:rPr lang="en-US" sz="1000" dirty="0" smtClean="0"/>
              <a:t>margin</a:t>
            </a:r>
            <a:r>
              <a:rPr lang="en-US" sz="1000" dirty="0"/>
              <a:t>: 1% 2</a:t>
            </a:r>
            <a:r>
              <a:rPr lang="en-US" sz="1000" dirty="0" smtClean="0"/>
              <a:t>%</a:t>
            </a:r>
            <a:endParaRPr lang="en-US" sz="1000" dirty="0"/>
          </a:p>
          <a:p>
            <a:r>
              <a:rPr lang="en-US" sz="1000" dirty="0" smtClean="0"/>
              <a:t>background-color: </a:t>
            </a:r>
            <a:r>
              <a:rPr lang="en-US" sz="1000" dirty="0" err="1" smtClean="0"/>
              <a:t>rgba</a:t>
            </a:r>
            <a:r>
              <a:rPr lang="en-US" sz="1000" dirty="0" smtClean="0"/>
              <a:t>(255,0,0,0.082</a:t>
            </a:r>
            <a:r>
              <a:rPr lang="en-US" sz="1000" dirty="0"/>
              <a:t>) </a:t>
            </a:r>
            <a:endParaRPr lang="fr-FR" sz="1000" dirty="0"/>
          </a:p>
        </p:txBody>
      </p:sp>
      <p:cxnSp>
        <p:nvCxnSpPr>
          <p:cNvPr id="40" name="Connecteur droit 39"/>
          <p:cNvCxnSpPr>
            <a:stCxn id="7" idx="3"/>
            <a:endCxn id="39" idx="1"/>
          </p:cNvCxnSpPr>
          <p:nvPr/>
        </p:nvCxnSpPr>
        <p:spPr>
          <a:xfrm flipV="1">
            <a:off x="9481447" y="3030013"/>
            <a:ext cx="439752" cy="186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14869" y="3312202"/>
            <a:ext cx="171495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padding-left</a:t>
            </a:r>
            <a:r>
              <a:rPr lang="en-US" sz="1000" dirty="0"/>
              <a:t>: max(2vw,20px</a:t>
            </a:r>
            <a:r>
              <a:rPr lang="en-US" sz="1000" dirty="0" smtClean="0"/>
              <a:t>)</a:t>
            </a:r>
            <a:endParaRPr lang="en-US" sz="1000" dirty="0"/>
          </a:p>
          <a:p>
            <a:r>
              <a:rPr lang="en-US" sz="1000" dirty="0"/>
              <a:t>padding-bottom: </a:t>
            </a:r>
            <a:r>
              <a:rPr lang="en-US" sz="1000" dirty="0" smtClean="0"/>
              <a:t>20px</a:t>
            </a:r>
            <a:endParaRPr lang="fr-FR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415580" y="1443743"/>
            <a:ext cx="1718838" cy="255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text-align: center</a:t>
            </a:r>
            <a:endParaRPr lang="fr-FR" sz="1000" dirty="0"/>
          </a:p>
        </p:txBody>
      </p:sp>
      <p:cxnSp>
        <p:nvCxnSpPr>
          <p:cNvPr id="50" name="Connecteur droit 49"/>
          <p:cNvCxnSpPr>
            <a:stCxn id="49" idx="3"/>
          </p:cNvCxnSpPr>
          <p:nvPr/>
        </p:nvCxnSpPr>
        <p:spPr>
          <a:xfrm flipV="1">
            <a:off x="2134418" y="1560786"/>
            <a:ext cx="3730354" cy="10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48" idx="3"/>
          </p:cNvCxnSpPr>
          <p:nvPr/>
        </p:nvCxnSpPr>
        <p:spPr>
          <a:xfrm>
            <a:off x="2129826" y="3512257"/>
            <a:ext cx="86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311826" y="6444067"/>
            <a:ext cx="11802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max-width</a:t>
            </a:r>
            <a:r>
              <a:rPr lang="en-US" sz="1000" dirty="0"/>
              <a:t>: </a:t>
            </a:r>
            <a:r>
              <a:rPr lang="en-US" sz="1000" dirty="0" smtClean="0"/>
              <a:t>500px</a:t>
            </a:r>
            <a:endParaRPr lang="en-US" sz="1000" dirty="0"/>
          </a:p>
          <a:p>
            <a:r>
              <a:rPr lang="en-US" sz="1000" dirty="0" smtClean="0"/>
              <a:t>height</a:t>
            </a:r>
            <a:r>
              <a:rPr lang="en-US" sz="1000" dirty="0"/>
              <a:t>: </a:t>
            </a:r>
            <a:r>
              <a:rPr lang="en-US" sz="1000" dirty="0" smtClean="0"/>
              <a:t>auto</a:t>
            </a:r>
            <a:endParaRPr lang="fr-FR" sz="1000" dirty="0"/>
          </a:p>
        </p:txBody>
      </p:sp>
      <p:cxnSp>
        <p:nvCxnSpPr>
          <p:cNvPr id="61" name="Connecteur droit 60"/>
          <p:cNvCxnSpPr>
            <a:stCxn id="13" idx="2"/>
            <a:endCxn id="60" idx="0"/>
          </p:cNvCxnSpPr>
          <p:nvPr/>
        </p:nvCxnSpPr>
        <p:spPr>
          <a:xfrm>
            <a:off x="4890911" y="4762181"/>
            <a:ext cx="11060" cy="168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9941853" y="3864402"/>
            <a:ext cx="168712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float: </a:t>
            </a:r>
            <a:r>
              <a:rPr lang="en-US" sz="1000" dirty="0" smtClean="0"/>
              <a:t>right</a:t>
            </a:r>
            <a:endParaRPr lang="en-US" sz="1000" dirty="0"/>
          </a:p>
          <a:p>
            <a:r>
              <a:rPr lang="en-US" sz="1000" dirty="0" smtClean="0"/>
              <a:t>width</a:t>
            </a:r>
            <a:r>
              <a:rPr lang="en-US" sz="1000" dirty="0"/>
              <a:t>: </a:t>
            </a:r>
            <a:r>
              <a:rPr lang="en-US" sz="1000" dirty="0" smtClean="0"/>
              <a:t>max(</a:t>
            </a:r>
            <a:r>
              <a:rPr lang="en-US" sz="1000" i="1" dirty="0" err="1" smtClean="0"/>
              <a:t>XX</a:t>
            </a:r>
            <a:r>
              <a:rPr lang="en-US" sz="1000" dirty="0" err="1" smtClean="0"/>
              <a:t>vw</a:t>
            </a:r>
            <a:r>
              <a:rPr lang="en-US" sz="1000" dirty="0"/>
              <a:t>, </a:t>
            </a:r>
            <a:r>
              <a:rPr lang="en-US" sz="1000" i="1" dirty="0" err="1" smtClean="0"/>
              <a:t>YY</a:t>
            </a:r>
            <a:r>
              <a:rPr lang="en-US" sz="1000" dirty="0" err="1" smtClean="0"/>
              <a:t>px</a:t>
            </a:r>
            <a:r>
              <a:rPr lang="en-US" sz="1000" dirty="0" smtClean="0"/>
              <a:t>)</a:t>
            </a:r>
            <a:endParaRPr lang="en-US" sz="1000" dirty="0"/>
          </a:p>
          <a:p>
            <a:r>
              <a:rPr lang="en-US" sz="1000" dirty="0" smtClean="0"/>
              <a:t>height</a:t>
            </a:r>
            <a:r>
              <a:rPr lang="en-US" sz="1000" dirty="0"/>
              <a:t>: </a:t>
            </a:r>
            <a:r>
              <a:rPr lang="en-US" sz="1000" dirty="0" smtClean="0"/>
              <a:t>auto</a:t>
            </a:r>
            <a:endParaRPr lang="fr-FR" sz="1000" dirty="0"/>
          </a:p>
        </p:txBody>
      </p:sp>
      <p:cxnSp>
        <p:nvCxnSpPr>
          <p:cNvPr id="67" name="Connecteur droit 66"/>
          <p:cNvCxnSpPr>
            <a:stCxn id="12" idx="3"/>
            <a:endCxn id="66" idx="1"/>
          </p:cNvCxnSpPr>
          <p:nvPr/>
        </p:nvCxnSpPr>
        <p:spPr>
          <a:xfrm>
            <a:off x="9265661" y="3217455"/>
            <a:ext cx="676192" cy="923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332083" y="5096661"/>
            <a:ext cx="17761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left: </a:t>
            </a:r>
            <a:r>
              <a:rPr lang="en-US" sz="1000" dirty="0" smtClean="0"/>
              <a:t>0px</a:t>
            </a:r>
            <a:endParaRPr lang="en-US" sz="1000" dirty="0"/>
          </a:p>
          <a:p>
            <a:r>
              <a:rPr lang="en-US" sz="1000" dirty="0" smtClean="0"/>
              <a:t>bottom</a:t>
            </a:r>
            <a:r>
              <a:rPr lang="en-US" sz="1000" dirty="0"/>
              <a:t>: </a:t>
            </a:r>
            <a:r>
              <a:rPr lang="en-US" sz="1000" dirty="0" smtClean="0"/>
              <a:t>0px</a:t>
            </a:r>
            <a:endParaRPr lang="en-US" sz="1000" dirty="0"/>
          </a:p>
          <a:p>
            <a:r>
              <a:rPr lang="en-US" sz="1000" dirty="0" smtClean="0"/>
              <a:t>width</a:t>
            </a:r>
            <a:r>
              <a:rPr lang="en-US" sz="1000" dirty="0"/>
              <a:t>: 100</a:t>
            </a:r>
            <a:r>
              <a:rPr lang="en-US" sz="1000" dirty="0" smtClean="0"/>
              <a:t>%</a:t>
            </a:r>
            <a:endParaRPr lang="en-US" sz="1000" dirty="0"/>
          </a:p>
          <a:p>
            <a:r>
              <a:rPr lang="en-US" sz="1000" dirty="0" smtClean="0"/>
              <a:t>padding-bottom</a:t>
            </a:r>
            <a:r>
              <a:rPr lang="en-US" sz="1000" dirty="0"/>
              <a:t>: </a:t>
            </a:r>
            <a:r>
              <a:rPr lang="en-US" sz="1000" dirty="0" smtClean="0"/>
              <a:t>30px</a:t>
            </a:r>
            <a:endParaRPr lang="en-US" sz="1000" dirty="0"/>
          </a:p>
          <a:p>
            <a:r>
              <a:rPr lang="en-US" sz="1000" dirty="0" smtClean="0"/>
              <a:t>font-size</a:t>
            </a:r>
            <a:r>
              <a:rPr lang="en-US" sz="1000" dirty="0"/>
              <a:t>: min(3vw, 16px</a:t>
            </a:r>
            <a:r>
              <a:rPr lang="en-US" sz="1000" dirty="0" smtClean="0"/>
              <a:t>)</a:t>
            </a:r>
            <a:endParaRPr lang="en-US" sz="1000" dirty="0"/>
          </a:p>
          <a:p>
            <a:r>
              <a:rPr lang="en-US" sz="1000" dirty="0" smtClean="0"/>
              <a:t>background-color: #33333383</a:t>
            </a:r>
            <a:endParaRPr lang="en-US" sz="1000" dirty="0"/>
          </a:p>
          <a:p>
            <a:r>
              <a:rPr lang="en-US" sz="1000" dirty="0" smtClean="0"/>
              <a:t>color</a:t>
            </a:r>
            <a:r>
              <a:rPr lang="en-US" sz="1000" dirty="0"/>
              <a:t>: </a:t>
            </a:r>
            <a:r>
              <a:rPr lang="en-US" sz="1000" dirty="0" smtClean="0"/>
              <a:t>white</a:t>
            </a:r>
            <a:endParaRPr lang="en-US" sz="1000" dirty="0"/>
          </a:p>
          <a:p>
            <a:r>
              <a:rPr lang="en-US" sz="1000" dirty="0" smtClean="0"/>
              <a:t>text-align</a:t>
            </a:r>
            <a:r>
              <a:rPr lang="en-US" sz="1000" dirty="0"/>
              <a:t>: </a:t>
            </a:r>
            <a:r>
              <a:rPr lang="en-US" sz="1000" dirty="0" smtClean="0"/>
              <a:t>center</a:t>
            </a:r>
            <a:endParaRPr lang="fr-FR" sz="1000" dirty="0"/>
          </a:p>
        </p:txBody>
      </p:sp>
      <p:cxnSp>
        <p:nvCxnSpPr>
          <p:cNvPr id="71" name="Connecteur droit 70"/>
          <p:cNvCxnSpPr>
            <a:stCxn id="70" idx="3"/>
            <a:endCxn id="9" idx="1"/>
          </p:cNvCxnSpPr>
          <p:nvPr/>
        </p:nvCxnSpPr>
        <p:spPr>
          <a:xfrm>
            <a:off x="2108233" y="5758381"/>
            <a:ext cx="409232" cy="30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66089" y="4136473"/>
            <a:ext cx="2581552" cy="616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aside</a:t>
            </a:r>
            <a:r>
              <a:rPr lang="fr-FR" dirty="0">
                <a:solidFill>
                  <a:schemeClr val="tx1"/>
                </a:solidFill>
              </a:rPr>
              <a:t>&gt;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9926730" y="4721345"/>
            <a:ext cx="2198593" cy="1308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padding-top: 25px</a:t>
            </a:r>
            <a:r>
              <a:rPr lang="en-US" sz="1000" dirty="0" smtClean="0"/>
              <a:t>;</a:t>
            </a:r>
            <a:endParaRPr lang="en-US" sz="1000" dirty="0"/>
          </a:p>
          <a:p>
            <a:r>
              <a:rPr lang="en-US" sz="1000" dirty="0" smtClean="0"/>
              <a:t>padding-left</a:t>
            </a:r>
            <a:r>
              <a:rPr lang="en-US" sz="1000" dirty="0"/>
              <a:t>: 20px;</a:t>
            </a:r>
          </a:p>
          <a:p>
            <a:r>
              <a:rPr lang="en-US" sz="1000" dirty="0" smtClean="0"/>
              <a:t>padding-right</a:t>
            </a:r>
            <a:r>
              <a:rPr lang="en-US" sz="1000" dirty="0"/>
              <a:t>: 15px;</a:t>
            </a:r>
          </a:p>
          <a:p>
            <a:r>
              <a:rPr lang="en-US" sz="1000" dirty="0" smtClean="0"/>
              <a:t>padding-bottom</a:t>
            </a:r>
            <a:r>
              <a:rPr lang="en-US" sz="1000" dirty="0"/>
              <a:t>: 90px;</a:t>
            </a:r>
          </a:p>
          <a:p>
            <a:r>
              <a:rPr lang="en-US" sz="900" dirty="0" smtClean="0"/>
              <a:t>box-shadow</a:t>
            </a:r>
            <a:r>
              <a:rPr lang="en-US" sz="900" dirty="0"/>
              <a:t>:  inset 5px 0 5px -5px #c50303;</a:t>
            </a:r>
          </a:p>
          <a:p>
            <a:r>
              <a:rPr lang="en-US" sz="1000" dirty="0" smtClean="0"/>
              <a:t>float</a:t>
            </a:r>
            <a:r>
              <a:rPr lang="en-US" sz="1000" dirty="0"/>
              <a:t>: right;</a:t>
            </a:r>
          </a:p>
          <a:p>
            <a:r>
              <a:rPr lang="en-US" sz="1000" dirty="0" smtClean="0"/>
              <a:t>font-style</a:t>
            </a:r>
            <a:r>
              <a:rPr lang="en-US" sz="1000" dirty="0"/>
              <a:t>: italic;</a:t>
            </a:r>
          </a:p>
          <a:p>
            <a:r>
              <a:rPr lang="en-US" sz="1000" dirty="0" smtClean="0"/>
              <a:t>width</a:t>
            </a:r>
            <a:r>
              <a:rPr lang="en-US" sz="1000" dirty="0"/>
              <a:t>: 50%;</a:t>
            </a:r>
            <a:endParaRPr lang="fr-FR" sz="1000" dirty="0"/>
          </a:p>
        </p:txBody>
      </p:sp>
      <p:cxnSp>
        <p:nvCxnSpPr>
          <p:cNvPr id="80" name="Connecteur droit 79"/>
          <p:cNvCxnSpPr>
            <a:stCxn id="62" idx="3"/>
            <a:endCxn id="72" idx="1"/>
          </p:cNvCxnSpPr>
          <p:nvPr/>
        </p:nvCxnSpPr>
        <p:spPr>
          <a:xfrm>
            <a:off x="9247641" y="4444694"/>
            <a:ext cx="679089" cy="930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2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94139" y="1818746"/>
            <a:ext cx="4430204" cy="4755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i="1" dirty="0" smtClean="0">
                <a:solidFill>
                  <a:schemeClr val="tx1"/>
                </a:solidFill>
              </a:rPr>
              <a:t>Body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4379" y="896822"/>
            <a:ext cx="443020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/>
              <a:t>Header</a:t>
            </a:r>
          </a:p>
          <a:p>
            <a:pPr algn="ctr"/>
            <a:r>
              <a:rPr lang="fr-FR" dirty="0" smtClean="0"/>
              <a:t>&lt;</a:t>
            </a:r>
            <a:r>
              <a:rPr lang="fr-FR" dirty="0"/>
              <a:t>h</a:t>
            </a:r>
            <a:r>
              <a:rPr lang="fr-FR" dirty="0" smtClean="0"/>
              <a:t>1&gt;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14389" y="1006147"/>
            <a:ext cx="1045332" cy="4897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&lt;</a:t>
            </a:r>
            <a:r>
              <a:rPr lang="fr-FR" dirty="0" err="1"/>
              <a:t>n</a:t>
            </a:r>
            <a:r>
              <a:rPr lang="fr-FR" dirty="0" err="1" smtClean="0"/>
              <a:t>av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&lt;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764845" y="2180377"/>
            <a:ext cx="4307099" cy="581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rgbClr val="FF0000"/>
                </a:solidFill>
              </a:rPr>
              <a:t>&lt;section&gt;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   </a:t>
            </a:r>
            <a:r>
              <a:rPr lang="fr-FR" dirty="0">
                <a:solidFill>
                  <a:srgbClr val="FF0000"/>
                </a:solidFill>
              </a:rPr>
              <a:t>&lt;</a:t>
            </a:r>
            <a:r>
              <a:rPr lang="fr-FR" dirty="0" smtClean="0">
                <a:solidFill>
                  <a:srgbClr val="FF0000"/>
                </a:solidFill>
              </a:rPr>
              <a:t>h3&gt;	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4845" y="2761869"/>
            <a:ext cx="4307099" cy="97675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&lt;section&gt;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&lt;h2&gt;</a:t>
            </a: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&lt;div&gt;	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64844" y="3734375"/>
            <a:ext cx="4307100" cy="167565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&lt;section&gt;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>
                <a:solidFill>
                  <a:schemeClr val="tx1"/>
                </a:solidFill>
              </a:rPr>
              <a:t>h2</a:t>
            </a:r>
            <a:r>
              <a:rPr lang="fr-FR" dirty="0" smtClean="0">
                <a:solidFill>
                  <a:schemeClr val="tx1"/>
                </a:solidFill>
              </a:rPr>
              <a:t>&gt;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sz="1200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  &lt;div&gt;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9" name="Rectangle 8"/>
          <p:cNvSpPr/>
          <p:nvPr/>
        </p:nvSpPr>
        <p:spPr>
          <a:xfrm>
            <a:off x="3694376" y="5996678"/>
            <a:ext cx="4430205" cy="581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 smtClean="0"/>
              <a:t>Footer</a:t>
            </a:r>
            <a:endParaRPr lang="fr-FR" i="1" dirty="0" smtClean="0"/>
          </a:p>
          <a:p>
            <a:pPr algn="ctr"/>
            <a:r>
              <a:rPr lang="fr-FR" dirty="0" smtClean="0"/>
              <a:t>&lt;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932075" y="51833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Cas écrans &lt; </a:t>
            </a:r>
            <a:r>
              <a:rPr lang="fr-FR" b="1" u="sng" dirty="0" smtClean="0"/>
              <a:t>1024px </a:t>
            </a:r>
            <a:endParaRPr lang="fr-FR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6822447" y="2965681"/>
            <a:ext cx="1045332" cy="616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img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70664" y="4305877"/>
            <a:ext cx="3877153" cy="736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video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64844" y="5414704"/>
            <a:ext cx="4307100" cy="581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hr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0662" y="5617759"/>
            <a:ext cx="620570" cy="308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img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63632" y="5609951"/>
            <a:ext cx="620570" cy="308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</a:t>
            </a:r>
            <a:r>
              <a:rPr lang="fr-FR" dirty="0" err="1" smtClean="0">
                <a:solidFill>
                  <a:schemeClr val="tx1"/>
                </a:solidFill>
              </a:rPr>
              <a:t>img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556223" y="1447963"/>
            <a:ext cx="17077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margin: </a:t>
            </a:r>
            <a:r>
              <a:rPr lang="en-US" sz="1000" dirty="0" smtClean="0"/>
              <a:t>0</a:t>
            </a:r>
            <a:endParaRPr lang="en-US" sz="1000" dirty="0"/>
          </a:p>
          <a:p>
            <a:r>
              <a:rPr lang="en-US" sz="1000" dirty="0" smtClean="0"/>
              <a:t>font-family</a:t>
            </a:r>
            <a:r>
              <a:rPr lang="en-US" sz="1000" dirty="0"/>
              <a:t>: Georgia, </a:t>
            </a:r>
            <a:r>
              <a:rPr lang="en-US" sz="1000" dirty="0" smtClean="0"/>
              <a:t>serif</a:t>
            </a:r>
            <a:endParaRPr lang="en-US" sz="1000" dirty="0"/>
          </a:p>
          <a:p>
            <a:r>
              <a:rPr lang="en-US" sz="1000" dirty="0" smtClean="0"/>
              <a:t>line-height</a:t>
            </a:r>
            <a:r>
              <a:rPr lang="en-US" sz="1000" dirty="0"/>
              <a:t>: </a:t>
            </a:r>
            <a:r>
              <a:rPr lang="en-US" sz="1000" dirty="0" smtClean="0"/>
              <a:t>30px</a:t>
            </a:r>
            <a:endParaRPr lang="en-US" sz="1000" dirty="0"/>
          </a:p>
          <a:p>
            <a:r>
              <a:rPr lang="en-US" sz="1000" dirty="0" smtClean="0"/>
              <a:t>background-color</a:t>
            </a:r>
            <a:r>
              <a:rPr lang="en-US" sz="1000" dirty="0"/>
              <a:t>: </a:t>
            </a:r>
            <a:r>
              <a:rPr lang="en-US" sz="1000" dirty="0" smtClean="0"/>
              <a:t>white</a:t>
            </a:r>
            <a:endParaRPr lang="fr-FR" sz="1000" dirty="0"/>
          </a:p>
        </p:txBody>
      </p:sp>
      <p:cxnSp>
        <p:nvCxnSpPr>
          <p:cNvPr id="18" name="Connecteur droit 17"/>
          <p:cNvCxnSpPr>
            <a:stCxn id="2" idx="3"/>
          </p:cNvCxnSpPr>
          <p:nvPr/>
        </p:nvCxnSpPr>
        <p:spPr>
          <a:xfrm>
            <a:off x="3263999" y="1801906"/>
            <a:ext cx="414135" cy="22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765066" y="292032"/>
            <a:ext cx="170777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position</a:t>
            </a:r>
            <a:r>
              <a:rPr lang="en-US" sz="1000" dirty="0"/>
              <a:t>: </a:t>
            </a:r>
            <a:r>
              <a:rPr lang="en-US" sz="1000" dirty="0" smtClean="0"/>
              <a:t>fixed</a:t>
            </a:r>
            <a:endParaRPr lang="en-US" sz="1000" dirty="0"/>
          </a:p>
          <a:p>
            <a:r>
              <a:rPr lang="en-US" sz="1000" dirty="0" smtClean="0"/>
              <a:t>top</a:t>
            </a:r>
            <a:r>
              <a:rPr lang="en-US" sz="1000" dirty="0"/>
              <a:t>: </a:t>
            </a:r>
            <a:r>
              <a:rPr lang="en-US" sz="1000" dirty="0" smtClean="0"/>
              <a:t>0</a:t>
            </a:r>
            <a:endParaRPr lang="en-US" sz="1000" dirty="0"/>
          </a:p>
          <a:p>
            <a:r>
              <a:rPr lang="en-US" sz="1000" dirty="0" smtClean="0"/>
              <a:t>width</a:t>
            </a:r>
            <a:r>
              <a:rPr lang="en-US" sz="1000" dirty="0"/>
              <a:t>: 100</a:t>
            </a:r>
            <a:r>
              <a:rPr lang="en-US" sz="1000" dirty="0" smtClean="0"/>
              <a:t>%</a:t>
            </a:r>
            <a:endParaRPr lang="en-US" sz="1000" dirty="0"/>
          </a:p>
          <a:p>
            <a:r>
              <a:rPr lang="en-US" sz="1000" dirty="0" smtClean="0"/>
              <a:t>background-color</a:t>
            </a:r>
            <a:r>
              <a:rPr lang="en-US" sz="1000" dirty="0"/>
              <a:t>: #</a:t>
            </a:r>
            <a:r>
              <a:rPr lang="en-US" sz="1000" dirty="0" smtClean="0"/>
              <a:t>c50303</a:t>
            </a:r>
            <a:endParaRPr lang="en-US" sz="1000" dirty="0"/>
          </a:p>
          <a:p>
            <a:r>
              <a:rPr lang="en-US" sz="1000" dirty="0" smtClean="0"/>
              <a:t>color </a:t>
            </a:r>
            <a:r>
              <a:rPr lang="en-US" sz="1000" dirty="0"/>
              <a:t>: </a:t>
            </a:r>
            <a:r>
              <a:rPr lang="en-US" sz="1000" dirty="0" smtClean="0"/>
              <a:t>white</a:t>
            </a:r>
            <a:endParaRPr lang="fr-FR" sz="1000" dirty="0"/>
          </a:p>
        </p:txBody>
      </p:sp>
      <p:cxnSp>
        <p:nvCxnSpPr>
          <p:cNvPr id="23" name="Connecteur droit 22"/>
          <p:cNvCxnSpPr>
            <a:stCxn id="22" idx="1"/>
            <a:endCxn id="4" idx="3"/>
          </p:cNvCxnSpPr>
          <p:nvPr/>
        </p:nvCxnSpPr>
        <p:spPr>
          <a:xfrm flipH="1">
            <a:off x="8124584" y="722919"/>
            <a:ext cx="640482" cy="63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556223" y="205661"/>
            <a:ext cx="170777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background-color: #</a:t>
            </a:r>
            <a:r>
              <a:rPr lang="en-US" sz="1000" dirty="0" smtClean="0"/>
              <a:t>e83737</a:t>
            </a:r>
            <a:endParaRPr lang="en-US" sz="1000" dirty="0"/>
          </a:p>
          <a:p>
            <a:r>
              <a:rPr lang="en-US" sz="1000" dirty="0" smtClean="0"/>
              <a:t>color</a:t>
            </a:r>
            <a:r>
              <a:rPr lang="en-US" sz="1000" dirty="0"/>
              <a:t>: </a:t>
            </a:r>
            <a:r>
              <a:rPr lang="en-US" sz="1000" dirty="0" smtClean="0"/>
              <a:t>white</a:t>
            </a:r>
            <a:endParaRPr lang="en-US" sz="1000" dirty="0"/>
          </a:p>
          <a:p>
            <a:r>
              <a:rPr lang="en-US" sz="1000" dirty="0" smtClean="0"/>
              <a:t>cursor</a:t>
            </a:r>
            <a:r>
              <a:rPr lang="en-US" sz="1000" dirty="0"/>
              <a:t>: </a:t>
            </a:r>
            <a:r>
              <a:rPr lang="en-US" sz="1000" dirty="0" smtClean="0"/>
              <a:t>pointer</a:t>
            </a:r>
            <a:endParaRPr lang="en-US" sz="1000" dirty="0"/>
          </a:p>
          <a:p>
            <a:r>
              <a:rPr lang="en-US" sz="1000" dirty="0" smtClean="0"/>
              <a:t>padding:10px</a:t>
            </a:r>
            <a:endParaRPr lang="en-US" sz="1000" dirty="0"/>
          </a:p>
          <a:p>
            <a:r>
              <a:rPr lang="en-US" sz="1000" dirty="0" smtClean="0"/>
              <a:t>margin-top:1.5vw</a:t>
            </a:r>
            <a:endParaRPr lang="en-US" sz="1000" dirty="0"/>
          </a:p>
          <a:p>
            <a:r>
              <a:rPr lang="en-US" sz="1000" dirty="0" smtClean="0"/>
              <a:t>font-size</a:t>
            </a:r>
            <a:r>
              <a:rPr lang="en-US" sz="1000" dirty="0"/>
              <a:t>: min(2.5vw, 16px</a:t>
            </a:r>
            <a:r>
              <a:rPr lang="en-US" sz="1000" dirty="0" smtClean="0"/>
              <a:t>)</a:t>
            </a:r>
            <a:endParaRPr lang="fr-FR" sz="1000" dirty="0"/>
          </a:p>
        </p:txBody>
      </p:sp>
      <p:cxnSp>
        <p:nvCxnSpPr>
          <p:cNvPr id="27" name="Connecteur droit 26"/>
          <p:cNvCxnSpPr>
            <a:stCxn id="26" idx="3"/>
          </p:cNvCxnSpPr>
          <p:nvPr/>
        </p:nvCxnSpPr>
        <p:spPr>
          <a:xfrm>
            <a:off x="3263999" y="713493"/>
            <a:ext cx="609673" cy="640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765066" y="1428589"/>
            <a:ext cx="170777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margin-top</a:t>
            </a:r>
            <a:r>
              <a:rPr lang="en-US" sz="1000" dirty="0"/>
              <a:t>: </a:t>
            </a:r>
            <a:r>
              <a:rPr lang="en-US" sz="1000" dirty="0" smtClean="0"/>
              <a:t>10px</a:t>
            </a:r>
            <a:endParaRPr lang="en-US" sz="1000" dirty="0"/>
          </a:p>
          <a:p>
            <a:r>
              <a:rPr lang="en-US" sz="1000" dirty="0"/>
              <a:t>font-style: italic</a:t>
            </a:r>
          </a:p>
          <a:p>
            <a:r>
              <a:rPr lang="en-US" sz="1000" dirty="0"/>
              <a:t>color: red</a:t>
            </a:r>
          </a:p>
          <a:p>
            <a:r>
              <a:rPr lang="en-US" sz="1000" dirty="0" err="1"/>
              <a:t>background-color:white</a:t>
            </a:r>
            <a:endParaRPr lang="en-US" sz="1000" dirty="0"/>
          </a:p>
          <a:p>
            <a:r>
              <a:rPr lang="en-US" sz="1000" dirty="0"/>
              <a:t>text-align: </a:t>
            </a:r>
            <a:r>
              <a:rPr lang="en-US" sz="1000" dirty="0" smtClean="0"/>
              <a:t>center</a:t>
            </a:r>
            <a:endParaRPr lang="fr-FR" sz="1000" dirty="0"/>
          </a:p>
        </p:txBody>
      </p:sp>
      <p:cxnSp>
        <p:nvCxnSpPr>
          <p:cNvPr id="30" name="Connecteur droit 29"/>
          <p:cNvCxnSpPr>
            <a:stCxn id="6" idx="3"/>
            <a:endCxn id="29" idx="1"/>
          </p:cNvCxnSpPr>
          <p:nvPr/>
        </p:nvCxnSpPr>
        <p:spPr>
          <a:xfrm flipV="1">
            <a:off x="8071944" y="1859476"/>
            <a:ext cx="693122" cy="611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550692" y="2558407"/>
            <a:ext cx="17077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font-weight:normal</a:t>
            </a:r>
            <a:r>
              <a:rPr lang="en-US" sz="1000" dirty="0"/>
              <a:t> </a:t>
            </a:r>
            <a:endParaRPr lang="fr-FR" sz="1000" dirty="0"/>
          </a:p>
        </p:txBody>
      </p:sp>
      <p:cxnSp>
        <p:nvCxnSpPr>
          <p:cNvPr id="34" name="Connecteur droit 33"/>
          <p:cNvCxnSpPr>
            <a:stCxn id="33" idx="3"/>
          </p:cNvCxnSpPr>
          <p:nvPr/>
        </p:nvCxnSpPr>
        <p:spPr>
          <a:xfrm flipV="1">
            <a:off x="3258468" y="2641600"/>
            <a:ext cx="2402910" cy="39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765065" y="3402353"/>
            <a:ext cx="27385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padding-top: </a:t>
            </a:r>
            <a:r>
              <a:rPr lang="en-US" sz="1000" dirty="0" smtClean="0"/>
              <a:t>5px</a:t>
            </a:r>
            <a:endParaRPr lang="en-US" sz="1000" dirty="0"/>
          </a:p>
          <a:p>
            <a:r>
              <a:rPr lang="en-US" sz="1000" dirty="0"/>
              <a:t>padding-left: 20px</a:t>
            </a:r>
          </a:p>
          <a:p>
            <a:r>
              <a:rPr lang="en-US" sz="1000" dirty="0"/>
              <a:t>padding-right: 15px</a:t>
            </a:r>
          </a:p>
          <a:p>
            <a:r>
              <a:rPr lang="en-US" sz="1000" dirty="0"/>
              <a:t>padding-top: 2px</a:t>
            </a:r>
          </a:p>
          <a:p>
            <a:r>
              <a:rPr lang="en-US" sz="1000" dirty="0"/>
              <a:t>padding-bottom: 2px</a:t>
            </a:r>
          </a:p>
          <a:p>
            <a:r>
              <a:rPr lang="en-US" sz="1000" dirty="0"/>
              <a:t>font-size: min(2vw, 16px)</a:t>
            </a:r>
          </a:p>
          <a:p>
            <a:r>
              <a:rPr lang="en-US" sz="1000" dirty="0"/>
              <a:t>margin: 1% 2%</a:t>
            </a:r>
          </a:p>
          <a:p>
            <a:r>
              <a:rPr lang="en-US" sz="1000" dirty="0" err="1"/>
              <a:t>background-color:rgba</a:t>
            </a:r>
            <a:r>
              <a:rPr lang="en-US" sz="1000" dirty="0"/>
              <a:t>(255,0,0,0.082)</a:t>
            </a:r>
          </a:p>
          <a:p>
            <a:r>
              <a:rPr lang="en-US" sz="1000" dirty="0" smtClean="0"/>
              <a:t>font-size: min(3vw, 16px); </a:t>
            </a:r>
            <a:endParaRPr lang="fr-FR" sz="1000" dirty="0"/>
          </a:p>
        </p:txBody>
      </p:sp>
      <p:cxnSp>
        <p:nvCxnSpPr>
          <p:cNvPr id="40" name="Connecteur droit 39"/>
          <p:cNvCxnSpPr>
            <a:endCxn id="39" idx="1"/>
          </p:cNvCxnSpPr>
          <p:nvPr/>
        </p:nvCxnSpPr>
        <p:spPr>
          <a:xfrm flipV="1">
            <a:off x="8098144" y="4141017"/>
            <a:ext cx="666921" cy="394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1480488" y="3436378"/>
            <a:ext cx="17077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padding-left</a:t>
            </a:r>
            <a:r>
              <a:rPr lang="en-US" sz="1000" dirty="0"/>
              <a:t>: max(2vw,20px</a:t>
            </a:r>
            <a:r>
              <a:rPr lang="en-US" sz="1000" dirty="0" smtClean="0"/>
              <a:t>)</a:t>
            </a:r>
            <a:endParaRPr lang="en-US" sz="1000" dirty="0"/>
          </a:p>
          <a:p>
            <a:r>
              <a:rPr lang="en-US" sz="1000" dirty="0"/>
              <a:t>padding-bottom: </a:t>
            </a:r>
            <a:r>
              <a:rPr lang="en-US" sz="1000" dirty="0" smtClean="0"/>
              <a:t>20px</a:t>
            </a:r>
            <a:endParaRPr lang="fr-FR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743883" y="437309"/>
            <a:ext cx="11039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font-size: </a:t>
            </a:r>
            <a:r>
              <a:rPr lang="en-US" sz="1000" dirty="0" smtClean="0"/>
              <a:t>4.5vw</a:t>
            </a:r>
            <a:endParaRPr lang="fr-FR" sz="1000" dirty="0"/>
          </a:p>
        </p:txBody>
      </p:sp>
      <p:cxnSp>
        <p:nvCxnSpPr>
          <p:cNvPr id="50" name="Connecteur droit 49"/>
          <p:cNvCxnSpPr>
            <a:stCxn id="49" idx="2"/>
          </p:cNvCxnSpPr>
          <p:nvPr/>
        </p:nvCxnSpPr>
        <p:spPr>
          <a:xfrm>
            <a:off x="4295865" y="683530"/>
            <a:ext cx="1441740" cy="838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48" idx="3"/>
          </p:cNvCxnSpPr>
          <p:nvPr/>
        </p:nvCxnSpPr>
        <p:spPr>
          <a:xfrm>
            <a:off x="3188264" y="3636433"/>
            <a:ext cx="847514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765065" y="5171788"/>
            <a:ext cx="17077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max-width: 100%</a:t>
            </a:r>
          </a:p>
          <a:p>
            <a:r>
              <a:rPr lang="en-US" sz="1000" dirty="0"/>
              <a:t>height: auto</a:t>
            </a:r>
            <a:endParaRPr lang="fr-FR" sz="1000" dirty="0"/>
          </a:p>
        </p:txBody>
      </p:sp>
      <p:cxnSp>
        <p:nvCxnSpPr>
          <p:cNvPr id="61" name="Connecteur droit 60"/>
          <p:cNvCxnSpPr>
            <a:stCxn id="13" idx="3"/>
            <a:endCxn id="60" idx="1"/>
          </p:cNvCxnSpPr>
          <p:nvPr/>
        </p:nvCxnSpPr>
        <p:spPr>
          <a:xfrm>
            <a:off x="7847817" y="4674054"/>
            <a:ext cx="917248" cy="69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8765065" y="2691688"/>
            <a:ext cx="17077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max-width: 100%</a:t>
            </a:r>
          </a:p>
          <a:p>
            <a:r>
              <a:rPr lang="en-US" sz="1000" dirty="0"/>
              <a:t>height: auto</a:t>
            </a:r>
            <a:endParaRPr lang="fr-FR" sz="1000" dirty="0"/>
          </a:p>
        </p:txBody>
      </p:sp>
      <p:cxnSp>
        <p:nvCxnSpPr>
          <p:cNvPr id="67" name="Connecteur droit 66"/>
          <p:cNvCxnSpPr>
            <a:stCxn id="12" idx="3"/>
            <a:endCxn id="66" idx="1"/>
          </p:cNvCxnSpPr>
          <p:nvPr/>
        </p:nvCxnSpPr>
        <p:spPr>
          <a:xfrm flipV="1">
            <a:off x="7867779" y="2891743"/>
            <a:ext cx="897286" cy="38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1480488" y="5096661"/>
            <a:ext cx="170777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left: </a:t>
            </a:r>
            <a:r>
              <a:rPr lang="en-US" sz="1000" dirty="0" smtClean="0"/>
              <a:t>0px</a:t>
            </a:r>
            <a:endParaRPr lang="en-US" sz="1000" dirty="0"/>
          </a:p>
          <a:p>
            <a:r>
              <a:rPr lang="en-US" sz="1000" dirty="0"/>
              <a:t>  bottom: </a:t>
            </a:r>
            <a:r>
              <a:rPr lang="en-US" sz="1000" dirty="0" smtClean="0"/>
              <a:t>0px</a:t>
            </a:r>
            <a:endParaRPr lang="en-US" sz="1000" dirty="0"/>
          </a:p>
          <a:p>
            <a:r>
              <a:rPr lang="en-US" sz="1000" dirty="0"/>
              <a:t>  width: 100</a:t>
            </a:r>
            <a:r>
              <a:rPr lang="en-US" sz="1000" dirty="0" smtClean="0"/>
              <a:t>%</a:t>
            </a:r>
            <a:endParaRPr lang="en-US" sz="1000" dirty="0"/>
          </a:p>
          <a:p>
            <a:r>
              <a:rPr lang="en-US" sz="1000" dirty="0"/>
              <a:t>  padding-bottom: </a:t>
            </a:r>
            <a:r>
              <a:rPr lang="en-US" sz="1000" dirty="0" smtClean="0"/>
              <a:t>30px</a:t>
            </a:r>
            <a:endParaRPr lang="en-US" sz="1000" dirty="0"/>
          </a:p>
          <a:p>
            <a:r>
              <a:rPr lang="en-US" sz="1000" dirty="0"/>
              <a:t>  font-size: min(3vw, 16px</a:t>
            </a:r>
            <a:r>
              <a:rPr lang="en-US" sz="1000" dirty="0" smtClean="0"/>
              <a:t>)</a:t>
            </a:r>
            <a:endParaRPr lang="en-US" sz="1000" dirty="0"/>
          </a:p>
          <a:p>
            <a:r>
              <a:rPr lang="en-US" sz="1000" dirty="0"/>
              <a:t>  background-color</a:t>
            </a:r>
            <a:r>
              <a:rPr lang="en-US" sz="1000" dirty="0" smtClean="0"/>
              <a:t>: #33333383</a:t>
            </a:r>
            <a:endParaRPr lang="en-US" sz="1000" dirty="0"/>
          </a:p>
          <a:p>
            <a:r>
              <a:rPr lang="en-US" sz="1000" dirty="0"/>
              <a:t>  color: </a:t>
            </a:r>
            <a:r>
              <a:rPr lang="en-US" sz="1000" dirty="0" smtClean="0"/>
              <a:t>white</a:t>
            </a:r>
            <a:endParaRPr lang="en-US" sz="1000" dirty="0"/>
          </a:p>
          <a:p>
            <a:r>
              <a:rPr lang="en-US" sz="1000" dirty="0"/>
              <a:t>  text-align: </a:t>
            </a:r>
            <a:r>
              <a:rPr lang="en-US" sz="1000" dirty="0" smtClean="0"/>
              <a:t>center</a:t>
            </a:r>
            <a:endParaRPr lang="fr-FR" sz="1000" dirty="0"/>
          </a:p>
        </p:txBody>
      </p:sp>
      <p:cxnSp>
        <p:nvCxnSpPr>
          <p:cNvPr id="71" name="Connecteur droit 70"/>
          <p:cNvCxnSpPr>
            <a:stCxn id="70" idx="3"/>
            <a:endCxn id="9" idx="1"/>
          </p:cNvCxnSpPr>
          <p:nvPr/>
        </p:nvCxnSpPr>
        <p:spPr>
          <a:xfrm>
            <a:off x="3188264" y="5835325"/>
            <a:ext cx="506112" cy="45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95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470</Words>
  <Application>Microsoft Office PowerPoint</Application>
  <PresentationFormat>Grand écran</PresentationFormat>
  <Paragraphs>146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Lyra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Breard</dc:creator>
  <cp:lastModifiedBy>BREARD Fabien</cp:lastModifiedBy>
  <cp:revision>67</cp:revision>
  <dcterms:created xsi:type="dcterms:W3CDTF">2021-11-21T17:52:23Z</dcterms:created>
  <dcterms:modified xsi:type="dcterms:W3CDTF">2021-12-01T17:49:18Z</dcterms:modified>
</cp:coreProperties>
</file>