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7" r:id="rId4"/>
    <p:sldId id="271" r:id="rId5"/>
    <p:sldId id="272" r:id="rId6"/>
    <p:sldId id="273" r:id="rId7"/>
    <p:sldId id="274" r:id="rId8"/>
    <p:sldId id="266" r:id="rId9"/>
    <p:sldId id="270" r:id="rId10"/>
    <p:sldId id="265" r:id="rId11"/>
    <p:sldId id="267" r:id="rId12"/>
    <p:sldId id="268" r:id="rId13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12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Points d'efforts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Feuil1!$A$2:$A$15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numCache>
            </c:numRef>
          </c:cat>
          <c:val>
            <c:numRef>
              <c:f>Feuil1!$B$2:$B$15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  <c:pt idx="9">
                  <c:v>12</c:v>
                </c:pt>
                <c:pt idx="10">
                  <c:v>12</c:v>
                </c:pt>
                <c:pt idx="11">
                  <c:v>14</c:v>
                </c:pt>
                <c:pt idx="12">
                  <c:v>16</c:v>
                </c:pt>
                <c:pt idx="13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EE-46CE-9826-0839FDC8D7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018984"/>
        <c:axId val="61018264"/>
      </c:lineChart>
      <c:catAx>
        <c:axId val="61018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Jours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1018264"/>
        <c:crosses val="autoZero"/>
        <c:auto val="1"/>
        <c:lblAlgn val="ctr"/>
        <c:lblOffset val="100"/>
        <c:noMultiLvlLbl val="0"/>
      </c:catAx>
      <c:valAx>
        <c:axId val="61018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Points d'efforts/18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1018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fr-F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0.02362</cdr:x>
      <cdr:y>0.69799</cdr:y>
    </cdr:from>
    <cdr:to>
      <cdr:x>0.12736</cdr:x>
      <cdr:y>0.77788</cdr:y>
    </cdr:to>
    <cdr:sp macro="" textlink="">
      <cdr:nvSpPr>
        <cdr:cNvPr id="2" name="Rectangle : coins arrondis 1"/>
        <cdr:cNvSpPr/>
      </cdr:nvSpPr>
      <cdr:spPr>
        <a:xfrm xmlns:a="http://schemas.openxmlformats.org/drawingml/2006/main">
          <a:off x="254695" y="3986804"/>
          <a:ext cx="1118826" cy="456321"/>
        </a:xfrm>
        <a:prstGeom xmlns:a="http://schemas.openxmlformats.org/drawingml/2006/main" prst="roundRect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3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lIns="0" tIns="0" rIns="0" bIns="0" anchor="ctr"/>
        <a:lstStyle xmlns:a="http://schemas.openxmlformats.org/drawingml/2006/main"/>
        <a:p xmlns:a="http://schemas.openxmlformats.org/drawingml/2006/main">
          <a:pPr algn="ctr"/>
          <a:r>
            <a:rPr lang="fr-FR" sz="1400" b="1" dirty="0"/>
            <a:t>Page d'accueil</a:t>
          </a:r>
        </a:p>
      </cdr:txBody>
    </cdr:sp>
  </cdr:relSizeAnchor>
  <cdr:relSizeAnchor xmlns:cdr="http://schemas.openxmlformats.org/drawingml/2006/chartDrawing">
    <cdr:from>
      <cdr:x>0.11215</cdr:x>
      <cdr:y>0.58562</cdr:y>
    </cdr:from>
    <cdr:to>
      <cdr:x>0.23029</cdr:x>
      <cdr:y>0.67325</cdr:y>
    </cdr:to>
    <cdr:sp macro="" textlink="">
      <cdr:nvSpPr>
        <cdr:cNvPr id="4" name="Rectangle : coins arrondis 3"/>
        <cdr:cNvSpPr/>
      </cdr:nvSpPr>
      <cdr:spPr>
        <a:xfrm xmlns:a="http://schemas.openxmlformats.org/drawingml/2006/main">
          <a:off x="1209572" y="3344964"/>
          <a:ext cx="1274129" cy="500530"/>
        </a:xfrm>
        <a:prstGeom xmlns:a="http://schemas.openxmlformats.org/drawingml/2006/main" prst="roundRect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3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lIns="0" tIns="0" rIns="0" bIns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fr-FR" sz="1400" b="1"/>
            <a:t>Liste déroulante</a:t>
          </a:r>
        </a:p>
      </cdr:txBody>
    </cdr:sp>
  </cdr:relSizeAnchor>
  <cdr:relSizeAnchor xmlns:cdr="http://schemas.openxmlformats.org/drawingml/2006/chartDrawing">
    <cdr:from>
      <cdr:x>0.31366</cdr:x>
      <cdr:y>0.47586</cdr:y>
    </cdr:from>
    <cdr:to>
      <cdr:x>0.41866</cdr:x>
      <cdr:y>0.55522</cdr:y>
    </cdr:to>
    <cdr:sp macro="" textlink="">
      <cdr:nvSpPr>
        <cdr:cNvPr id="5" name="Rectangle : coins arrondis 4"/>
        <cdr:cNvSpPr/>
      </cdr:nvSpPr>
      <cdr:spPr>
        <a:xfrm xmlns:a="http://schemas.openxmlformats.org/drawingml/2006/main">
          <a:off x="3382780" y="2718064"/>
          <a:ext cx="1132415" cy="453294"/>
        </a:xfrm>
        <a:prstGeom xmlns:a="http://schemas.openxmlformats.org/drawingml/2006/main" prst="roundRect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3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lIns="0" tIns="0" rIns="0" bIns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fr-FR" sz="1400" b="1"/>
            <a:t>Lien</a:t>
          </a:r>
          <a:r>
            <a:rPr lang="fr-FR" sz="1400" b="1" baseline="0"/>
            <a:t> avec API</a:t>
          </a:r>
          <a:endParaRPr lang="fr-FR" sz="1400" b="1"/>
        </a:p>
      </cdr:txBody>
    </cdr:sp>
  </cdr:relSizeAnchor>
  <cdr:relSizeAnchor xmlns:cdr="http://schemas.openxmlformats.org/drawingml/2006/chartDrawing">
    <cdr:from>
      <cdr:x>0.51065</cdr:x>
      <cdr:y>0.35184</cdr:y>
    </cdr:from>
    <cdr:to>
      <cdr:x>0.63329</cdr:x>
      <cdr:y>0.45614</cdr:y>
    </cdr:to>
    <cdr:sp macro="" textlink="">
      <cdr:nvSpPr>
        <cdr:cNvPr id="6" name="Rectangle : coins arrondis 5"/>
        <cdr:cNvSpPr/>
      </cdr:nvSpPr>
      <cdr:spPr>
        <a:xfrm xmlns:a="http://schemas.openxmlformats.org/drawingml/2006/main">
          <a:off x="5507276" y="2009652"/>
          <a:ext cx="1322662" cy="595753"/>
        </a:xfrm>
        <a:prstGeom xmlns:a="http://schemas.openxmlformats.org/drawingml/2006/main" prst="roundRect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3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lIns="0" tIns="0" rIns="0" bIns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fr-FR" sz="1400" b="1"/>
            <a:t>Pattern de la recherche</a:t>
          </a:r>
        </a:p>
      </cdr:txBody>
    </cdr:sp>
  </cdr:relSizeAnchor>
  <cdr:relSizeAnchor xmlns:cdr="http://schemas.openxmlformats.org/drawingml/2006/chartDrawing">
    <cdr:from>
      <cdr:x>0.68525</cdr:x>
      <cdr:y>0.1889</cdr:y>
    </cdr:from>
    <cdr:to>
      <cdr:x>0.77261</cdr:x>
      <cdr:y>0.27759</cdr:y>
    </cdr:to>
    <cdr:sp macro="" textlink="">
      <cdr:nvSpPr>
        <cdr:cNvPr id="8" name="Rectangle : coins arrondis 7"/>
        <cdr:cNvSpPr/>
      </cdr:nvSpPr>
      <cdr:spPr>
        <a:xfrm xmlns:a="http://schemas.openxmlformats.org/drawingml/2006/main">
          <a:off x="7390355" y="1078979"/>
          <a:ext cx="942189" cy="506585"/>
        </a:xfrm>
        <a:prstGeom xmlns:a="http://schemas.openxmlformats.org/drawingml/2006/main" prst="roundRect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3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lIns="0" tIns="0" rIns="0" bIns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fr-FR" sz="1400" b="1"/>
            <a:t>Détails du poste</a:t>
          </a:r>
        </a:p>
      </cdr:txBody>
    </cdr:sp>
  </cdr:relSizeAnchor>
  <cdr:relSizeAnchor xmlns:cdr="http://schemas.openxmlformats.org/drawingml/2006/chartDrawing">
    <cdr:from>
      <cdr:x>0.73868</cdr:x>
      <cdr:y>0.0676</cdr:y>
    </cdr:from>
    <cdr:to>
      <cdr:x>0.85598</cdr:x>
      <cdr:y>0.14604</cdr:y>
    </cdr:to>
    <cdr:sp macro="" textlink="">
      <cdr:nvSpPr>
        <cdr:cNvPr id="9" name="Rectangle : coins arrondis 8"/>
        <cdr:cNvSpPr/>
      </cdr:nvSpPr>
      <cdr:spPr>
        <a:xfrm xmlns:a="http://schemas.openxmlformats.org/drawingml/2006/main">
          <a:off x="7966552" y="386148"/>
          <a:ext cx="1265144" cy="448039"/>
        </a:xfrm>
        <a:prstGeom xmlns:a="http://schemas.openxmlformats.org/drawingml/2006/main" prst="roundRect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3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lIns="0" tIns="0" rIns="0" bIns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fr-FR" sz="1400" b="1"/>
            <a:t>Géolocalisation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7A66-9339-4DE2-83CE-3DD92EBE279A}" type="datetimeFigureOut">
              <a:rPr lang="fr-FR" smtClean="0"/>
              <a:t>26/06/2024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6559-9F96-4381-8A08-30C45125B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81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7A66-9339-4DE2-83CE-3DD92EBE279A}" type="datetimeFigureOut">
              <a:rPr lang="fr-FR" smtClean="0"/>
              <a:t>26/06/2024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6559-9F96-4381-8A08-30C45125B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917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7A66-9339-4DE2-83CE-3DD92EBE279A}" type="datetimeFigureOut">
              <a:rPr lang="fr-FR" smtClean="0"/>
              <a:t>26/06/2024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6559-9F96-4381-8A08-30C45125B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04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7A66-9339-4DE2-83CE-3DD92EBE279A}" type="datetimeFigureOut">
              <a:rPr lang="fr-FR" smtClean="0"/>
              <a:t>26/06/2024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6559-9F96-4381-8A08-30C45125B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06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7A66-9339-4DE2-83CE-3DD92EBE279A}" type="datetimeFigureOut">
              <a:rPr lang="fr-FR" smtClean="0"/>
              <a:t>26/06/2024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6559-9F96-4381-8A08-30C45125B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73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7A66-9339-4DE2-83CE-3DD92EBE279A}" type="datetimeFigureOut">
              <a:rPr lang="fr-FR" smtClean="0"/>
              <a:t>26/06/2024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6559-9F96-4381-8A08-30C45125B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177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7A66-9339-4DE2-83CE-3DD92EBE279A}" type="datetimeFigureOut">
              <a:rPr lang="fr-FR" smtClean="0"/>
              <a:t>26/06/2024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6559-9F96-4381-8A08-30C45125B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685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7A66-9339-4DE2-83CE-3DD92EBE279A}" type="datetimeFigureOut">
              <a:rPr lang="fr-FR" smtClean="0"/>
              <a:t>26/06/2024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6559-9F96-4381-8A08-30C45125B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33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7A66-9339-4DE2-83CE-3DD92EBE279A}" type="datetimeFigureOut">
              <a:rPr lang="fr-FR" smtClean="0"/>
              <a:t>26/06/2024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6559-9F96-4381-8A08-30C45125B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797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7A66-9339-4DE2-83CE-3DD92EBE279A}" type="datetimeFigureOut">
              <a:rPr lang="fr-FR" smtClean="0"/>
              <a:t>26/06/2024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6559-9F96-4381-8A08-30C45125B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313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7A66-9339-4DE2-83CE-3DD92EBE279A}" type="datetimeFigureOut">
              <a:rPr lang="fr-FR" smtClean="0"/>
              <a:t>26/06/2024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6559-9F96-4381-8A08-30C45125B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75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87A66-9339-4DE2-83CE-3DD92EBE279A}" type="datetimeFigureOut">
              <a:rPr lang="fr-FR" smtClean="0"/>
              <a:t>26/06/2024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36559-9F96-4381-8A08-30C45125B8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1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trello.com/b/KSIYkWSF/france-alternanc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49ABCF5-BB28-7530-F29F-159420D8FEE9}"/>
              </a:ext>
            </a:extLst>
          </p:cNvPr>
          <p:cNvSpPr txBox="1"/>
          <p:nvPr/>
        </p:nvSpPr>
        <p:spPr>
          <a:xfrm>
            <a:off x="2772697" y="2507226"/>
            <a:ext cx="526517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Application FreePersonality</a:t>
            </a:r>
          </a:p>
          <a:p>
            <a:pPr algn="ctr"/>
            <a:endParaRPr lang="fr-FR" sz="2400" b="1" dirty="0"/>
          </a:p>
          <a:p>
            <a:pPr algn="ctr"/>
            <a:r>
              <a:rPr lang="fr-FR" sz="2400" b="1" dirty="0"/>
              <a:t>Test de personnalité gratuit et sans inscription</a:t>
            </a:r>
          </a:p>
        </p:txBody>
      </p:sp>
    </p:spTree>
    <p:extLst>
      <p:ext uri="{BB962C8B-B14F-4D97-AF65-F5344CB8AC3E}">
        <p14:creationId xmlns:p14="http://schemas.microsoft.com/office/powerpoint/2010/main" val="1477036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67ACBAB-9636-11E6-5C30-4982E958BCE3}"/>
              </a:ext>
            </a:extLst>
          </p:cNvPr>
          <p:cNvSpPr/>
          <p:nvPr/>
        </p:nvSpPr>
        <p:spPr>
          <a:xfrm>
            <a:off x="250589" y="898059"/>
            <a:ext cx="10190634" cy="59004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157" dirty="0"/>
              <a:t>Benchmark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53D3141E-4AE5-764C-6C04-B0740F7F78DA}"/>
              </a:ext>
            </a:extLst>
          </p:cNvPr>
          <p:cNvGraphicFramePr>
            <a:graphicFrameLocks noGrp="1"/>
          </p:cNvGraphicFramePr>
          <p:nvPr/>
        </p:nvGraphicFramePr>
        <p:xfrm>
          <a:off x="1149736" y="1937147"/>
          <a:ext cx="8392342" cy="48458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96171">
                  <a:extLst>
                    <a:ext uri="{9D8B030D-6E8A-4147-A177-3AD203B41FA5}">
                      <a16:colId xmlns:a16="http://schemas.microsoft.com/office/drawing/2014/main" val="2166205540"/>
                    </a:ext>
                  </a:extLst>
                </a:gridCol>
                <a:gridCol w="4196171">
                  <a:extLst>
                    <a:ext uri="{9D8B030D-6E8A-4147-A177-3AD203B41FA5}">
                      <a16:colId xmlns:a16="http://schemas.microsoft.com/office/drawing/2014/main" val="1603833483"/>
                    </a:ext>
                  </a:extLst>
                </a:gridCol>
              </a:tblGrid>
              <a:tr h="23177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2500" b="1" dirty="0">
                          <a:solidFill>
                            <a:srgbClr val="00B050"/>
                          </a:solidFill>
                          <a:effectLst/>
                        </a:rPr>
                        <a:t>Strengths</a:t>
                      </a:r>
                      <a:endParaRPr lang="fr-FR" sz="1800" b="1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 panose="020B0604020202020204" pitchFamily="34" charset="0"/>
                        <a:buChar char="●"/>
                      </a:pPr>
                      <a:r>
                        <a:rPr lang="fr-FR" sz="1800" u="none" strike="noStrike" dirty="0">
                          <a:effectLst/>
                        </a:rPr>
                        <a:t>Notre expérience sur des projets similaires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 panose="020B0604020202020204" pitchFamily="34" charset="0"/>
                        <a:buChar char="●"/>
                      </a:pPr>
                      <a:r>
                        <a:rPr lang="fr-FR" sz="1800" u="none" strike="noStrike" dirty="0">
                          <a:effectLst/>
                        </a:rPr>
                        <a:t>Notre savoir-faire en matière d’agilité</a:t>
                      </a:r>
                      <a:endParaRPr lang="fr-FR" sz="1800" u="none" strike="noStrike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5687" marR="55687" marT="55687" marB="55687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2500" b="1" dirty="0">
                          <a:solidFill>
                            <a:srgbClr val="FFC000"/>
                          </a:solidFill>
                          <a:effectLst/>
                        </a:rPr>
                        <a:t>Weaknesses</a:t>
                      </a:r>
                      <a:endParaRPr lang="fr-FR" sz="1800" b="1" dirty="0">
                        <a:solidFill>
                          <a:srgbClr val="FFC000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 panose="020B0604020202020204" pitchFamily="34" charset="0"/>
                        <a:buChar char="●"/>
                      </a:pPr>
                      <a:r>
                        <a:rPr lang="fr-FR" sz="1800" u="none" strike="noStrike" dirty="0">
                          <a:effectLst/>
                        </a:rPr>
                        <a:t>Notre entreprise est de petite taille (pas autant de ressources qu’un grand groupe)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 panose="020B0604020202020204" pitchFamily="34" charset="0"/>
                        <a:buChar char="●"/>
                      </a:pPr>
                      <a:r>
                        <a:rPr lang="fr-FR" sz="1800" u="none" strike="noStrike" dirty="0">
                          <a:effectLst/>
                        </a:rPr>
                        <a:t>Premier partenariat avec un acteur public (pas familier des marchés publics et de la législation en vigueur)</a:t>
                      </a:r>
                      <a:endParaRPr lang="fr-FR" sz="1800" u="none" strike="noStrike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5687" marR="55687" marT="55687" marB="55687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747202"/>
                  </a:ext>
                </a:extLst>
              </a:tr>
              <a:tr h="23680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2500" b="1" dirty="0">
                          <a:solidFill>
                            <a:schemeClr val="accent1"/>
                          </a:solidFill>
                          <a:effectLst/>
                        </a:rPr>
                        <a:t>Opportunities</a:t>
                      </a:r>
                      <a:endParaRPr lang="fr-FR" sz="1800" b="1" dirty="0">
                        <a:solidFill>
                          <a:schemeClr val="accent1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 panose="020B0604020202020204" pitchFamily="34" charset="0"/>
                        <a:buChar char="●"/>
                      </a:pPr>
                      <a:r>
                        <a:rPr lang="fr-FR" sz="1800" u="none" strike="noStrike" dirty="0">
                          <a:effectLst/>
                        </a:rPr>
                        <a:t>Nouer un partenariat avec un organisme public reconnu (notoriété)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 panose="020B0604020202020204" pitchFamily="34" charset="0"/>
                        <a:buChar char="●"/>
                      </a:pPr>
                      <a:r>
                        <a:rPr lang="fr-FR" sz="1800" u="none" strike="noStrike" dirty="0">
                          <a:effectLst/>
                        </a:rPr>
                        <a:t>Fidéliser notre partenariat avec France Travail</a:t>
                      </a:r>
                    </a:p>
                    <a:p>
                      <a:pPr marL="342900" lvl="0" indent="-342900" algn="l" defTabSz="914400" rtl="0" eaLnBrk="1" latinLnBrk="0" hangingPunct="1">
                        <a:lnSpc>
                          <a:spcPct val="115000"/>
                        </a:lnSpc>
                        <a:buFont typeface="Arial" panose="020B0604020202020204" pitchFamily="34" charset="0"/>
                        <a:buChar char="●"/>
                      </a:pPr>
                      <a:r>
                        <a:rPr lang="fr-FR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S’ouvrir à un nouveau marché (secteur public)</a:t>
                      </a:r>
                    </a:p>
                  </a:txBody>
                  <a:tcPr marL="55687" marR="55687" marT="55687" marB="5568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2500" b="1" dirty="0">
                          <a:solidFill>
                            <a:srgbClr val="FF0000"/>
                          </a:solidFill>
                          <a:effectLst/>
                        </a:rPr>
                        <a:t>Threats</a:t>
                      </a:r>
                      <a:endParaRPr lang="fr-FR" sz="1800" b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 panose="020B0604020202020204" pitchFamily="34" charset="0"/>
                        <a:buChar char="●"/>
                      </a:pPr>
                      <a:r>
                        <a:rPr lang="fr-FR" sz="1800" u="none" strike="noStrike" dirty="0">
                          <a:effectLst/>
                        </a:rPr>
                        <a:t>Évolutions législatives : fin des aides financières accordées aux entreprises pour l’embauche d’alternants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Arial" panose="020B0604020202020204" pitchFamily="34" charset="0"/>
                        <a:buChar char="●"/>
                      </a:pPr>
                      <a:r>
                        <a:rPr lang="fr-FR" sz="1800" u="none" strike="noStrike" dirty="0">
                          <a:effectLst/>
                        </a:rPr>
                        <a:t>Une concurrence agressive</a:t>
                      </a:r>
                      <a:endParaRPr lang="fr-FR" sz="1800" u="none" strike="noStrike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5687" marR="55687" marT="55687" marB="55687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087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089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23CEFE1-9CB1-8B51-4AE6-0E496F6F600D}"/>
              </a:ext>
            </a:extLst>
          </p:cNvPr>
          <p:cNvSpPr txBox="1"/>
          <p:nvPr/>
        </p:nvSpPr>
        <p:spPr>
          <a:xfrm>
            <a:off x="2673869" y="3617894"/>
            <a:ext cx="5344075" cy="848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56" dirty="0">
                <a:hlinkClick r:id="rId2"/>
              </a:rPr>
              <a:t>https://trello.com/b/KSIYkWSF/france-alternance</a:t>
            </a:r>
            <a:r>
              <a:rPr lang="fr-FR" sz="2456" dirty="0"/>
              <a:t> 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3EDAAAB-0A19-A485-C129-C46FAE575DFD}"/>
              </a:ext>
            </a:extLst>
          </p:cNvPr>
          <p:cNvSpPr/>
          <p:nvPr/>
        </p:nvSpPr>
        <p:spPr>
          <a:xfrm>
            <a:off x="250589" y="898059"/>
            <a:ext cx="10190634" cy="59004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157" dirty="0"/>
              <a:t>Sprint 1 Board – Review Context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8F2FEE6-0DF8-FA47-0D28-1AF14692D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38" y="1948760"/>
            <a:ext cx="9497337" cy="451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88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F323968C-B335-38F3-0E0A-152F0DF88832}"/>
              </a:ext>
            </a:extLst>
          </p:cNvPr>
          <p:cNvGraphicFramePr/>
          <p:nvPr/>
        </p:nvGraphicFramePr>
        <p:xfrm>
          <a:off x="505299" y="1621753"/>
          <a:ext cx="9457860" cy="5009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D0041132-6AC9-A6FF-67DE-79B0FA4FA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35429"/>
            <a:ext cx="162009" cy="539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189" tIns="40094" rIns="80189" bIns="40094" numCol="1" anchor="ctr" anchorCtr="0" compatLnSpc="1">
            <a:prstTxWarp prst="textNoShape">
              <a:avLst/>
            </a:prstTxWarp>
            <a:spAutoFit/>
          </a:bodyPr>
          <a:lstStyle/>
          <a:p>
            <a:pPr defTabSz="801929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403" b="1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801929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579">
              <a:latin typeface="Arial" panose="020B0604020202020204" pitchFamily="34" charset="0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9234FF4-E4DA-E912-4CD7-5E9122348E72}"/>
              </a:ext>
            </a:extLst>
          </p:cNvPr>
          <p:cNvSpPr/>
          <p:nvPr/>
        </p:nvSpPr>
        <p:spPr>
          <a:xfrm>
            <a:off x="230451" y="954814"/>
            <a:ext cx="10190634" cy="59004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157" dirty="0" err="1"/>
              <a:t>BurnUp</a:t>
            </a:r>
            <a:r>
              <a:rPr lang="fr-FR" sz="3157" dirty="0"/>
              <a:t> du Sprint 1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08B7F330-9DF8-9258-2E93-9224EB71E228}"/>
              </a:ext>
            </a:extLst>
          </p:cNvPr>
          <p:cNvSpPr/>
          <p:nvPr/>
        </p:nvSpPr>
        <p:spPr>
          <a:xfrm>
            <a:off x="9787097" y="1798455"/>
            <a:ext cx="615756" cy="39290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228" b="1" dirty="0"/>
              <a:t>Logo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D990913-3C41-4394-F1AE-89E021321D0E}"/>
              </a:ext>
            </a:extLst>
          </p:cNvPr>
          <p:cNvSpPr/>
          <p:nvPr/>
        </p:nvSpPr>
        <p:spPr>
          <a:xfrm>
            <a:off x="9333596" y="2410438"/>
            <a:ext cx="1087489" cy="59004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228" b="1" dirty="0"/>
              <a:t>+ Enregistrer sa recherche (favori)</a:t>
            </a:r>
          </a:p>
        </p:txBody>
      </p:sp>
      <p:sp>
        <p:nvSpPr>
          <p:cNvPr id="2" name="Flèche : double flèche verticale 1">
            <a:extLst>
              <a:ext uri="{FF2B5EF4-FFF2-40B4-BE49-F238E27FC236}">
                <a16:creationId xmlns:a16="http://schemas.microsoft.com/office/drawing/2014/main" id="{35EAF97F-8C9E-6DA0-A9AF-BE245FD502F8}"/>
              </a:ext>
            </a:extLst>
          </p:cNvPr>
          <p:cNvSpPr/>
          <p:nvPr/>
        </p:nvSpPr>
        <p:spPr>
          <a:xfrm>
            <a:off x="9501799" y="1761392"/>
            <a:ext cx="197725" cy="472344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79"/>
          </a:p>
        </p:txBody>
      </p:sp>
    </p:spTree>
    <p:extLst>
      <p:ext uri="{BB962C8B-B14F-4D97-AF65-F5344CB8AC3E}">
        <p14:creationId xmlns:p14="http://schemas.microsoft.com/office/powerpoint/2010/main" val="1872404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0FF3FFC-19F8-86E6-84A2-DD0389E3BD6B}"/>
              </a:ext>
            </a:extLst>
          </p:cNvPr>
          <p:cNvSpPr txBox="1"/>
          <p:nvPr/>
        </p:nvSpPr>
        <p:spPr>
          <a:xfrm>
            <a:off x="2356274" y="1487071"/>
            <a:ext cx="3588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Aurélien DUBOIS </a:t>
            </a:r>
          </a:p>
          <a:p>
            <a:r>
              <a:rPr lang="fr-FR" b="1" dirty="0"/>
              <a:t>Etudiant en Ecole de Commerce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3E56F54-B7FC-2779-CF6E-EAE085154C5B}"/>
              </a:ext>
            </a:extLst>
          </p:cNvPr>
          <p:cNvSpPr txBox="1"/>
          <p:nvPr/>
        </p:nvSpPr>
        <p:spPr>
          <a:xfrm>
            <a:off x="2375885" y="2150858"/>
            <a:ext cx="6966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Souhaits : </a:t>
            </a:r>
          </a:p>
          <a:p>
            <a:pPr marL="250603" indent="-250603">
              <a:buFont typeface="Arial" panose="020B0604020202020204" pitchFamily="34" charset="0"/>
              <a:buChar char="•"/>
            </a:pPr>
            <a:r>
              <a:rPr lang="fr-FR" dirty="0"/>
              <a:t>Je souhaite avoir un aperçu de ma personnalité (forces et faiblesses)</a:t>
            </a:r>
          </a:p>
          <a:p>
            <a:pPr marL="250603" indent="-250603">
              <a:buFont typeface="Arial" panose="020B0604020202020204" pitchFamily="34" charset="0"/>
              <a:buChar char="•"/>
            </a:pPr>
            <a:r>
              <a:rPr lang="fr-FR" dirty="0"/>
              <a:t>Je souhaite avoir un accès rapide, facile (sans inscription), et gratuit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8C11B22-EF47-3E36-053D-5D311C521D9F}"/>
              </a:ext>
            </a:extLst>
          </p:cNvPr>
          <p:cNvSpPr txBox="1"/>
          <p:nvPr/>
        </p:nvSpPr>
        <p:spPr>
          <a:xfrm>
            <a:off x="2393997" y="5380774"/>
            <a:ext cx="5445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Marc ANTOINE</a:t>
            </a:r>
          </a:p>
          <a:p>
            <a:r>
              <a:rPr lang="fr-FR" b="1" dirty="0"/>
              <a:t>Administrateur de l’application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1523BFA-A8D2-3157-34F6-A113B3E732DA}"/>
              </a:ext>
            </a:extLst>
          </p:cNvPr>
          <p:cNvSpPr txBox="1"/>
          <p:nvPr/>
        </p:nvSpPr>
        <p:spPr>
          <a:xfrm>
            <a:off x="2393997" y="5966402"/>
            <a:ext cx="8092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Souhaits : </a:t>
            </a:r>
          </a:p>
          <a:p>
            <a:pPr marL="250603" indent="-250603">
              <a:buFont typeface="Arial" panose="020B0604020202020204" pitchFamily="34" charset="0"/>
              <a:buChar char="•"/>
            </a:pPr>
            <a:r>
              <a:rPr lang="fr-FR" dirty="0"/>
              <a:t>Pouvoir aider les utilisateurs à trouver un domaine d’activité, un métier qui leur correspond</a:t>
            </a:r>
          </a:p>
          <a:p>
            <a:pPr marL="250603" indent="-250603">
              <a:buFont typeface="Arial" panose="020B0604020202020204" pitchFamily="34" charset="0"/>
              <a:buChar char="•"/>
            </a:pPr>
            <a:r>
              <a:rPr lang="fr-FR" dirty="0"/>
              <a:t>Offrir une expérience utilisateur agréable</a:t>
            </a:r>
          </a:p>
        </p:txBody>
      </p:sp>
      <p:pic>
        <p:nvPicPr>
          <p:cNvPr id="4100" name="Picture 4" descr="2 342 900+ Personne De Face Photos, taleaux et images libre ...">
            <a:extLst>
              <a:ext uri="{FF2B5EF4-FFF2-40B4-BE49-F238E27FC236}">
                <a16:creationId xmlns:a16="http://schemas.microsoft.com/office/drawing/2014/main" id="{FBB801C6-D4ED-0611-E95E-5739382B3E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3" r="17089" b="12082"/>
          <a:stretch/>
        </p:blipFill>
        <p:spPr bwMode="auto">
          <a:xfrm>
            <a:off x="685844" y="3527747"/>
            <a:ext cx="1616301" cy="14738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4C8F5DB-D109-3B28-3B06-B8DF90752208}"/>
              </a:ext>
            </a:extLst>
          </p:cNvPr>
          <p:cNvSpPr txBox="1"/>
          <p:nvPr/>
        </p:nvSpPr>
        <p:spPr>
          <a:xfrm>
            <a:off x="2408765" y="3938067"/>
            <a:ext cx="8246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Souhaits : </a:t>
            </a:r>
          </a:p>
          <a:p>
            <a:pPr marL="250603" indent="-250603">
              <a:buFont typeface="Arial" panose="020B0604020202020204" pitchFamily="34" charset="0"/>
              <a:buChar char="•"/>
            </a:pPr>
            <a:r>
              <a:rPr lang="fr-FR" dirty="0"/>
              <a:t>Je souhaite connaitre mes atouts, mieux cerner les domaines d’activités susceptibles de m’intéresser</a:t>
            </a:r>
          </a:p>
          <a:p>
            <a:pPr marL="250603" indent="-250603">
              <a:buFont typeface="Arial" panose="020B0604020202020204" pitchFamily="34" charset="0"/>
              <a:buChar char="•"/>
            </a:pPr>
            <a:r>
              <a:rPr lang="fr-FR" dirty="0"/>
              <a:t>Je souhaite avoir une liste de métiers en corrélation avec mon profil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EEB3D24-8ED2-8707-6A37-0E382BF52EF1}"/>
              </a:ext>
            </a:extLst>
          </p:cNvPr>
          <p:cNvSpPr txBox="1"/>
          <p:nvPr/>
        </p:nvSpPr>
        <p:spPr>
          <a:xfrm>
            <a:off x="2316893" y="3325665"/>
            <a:ext cx="5537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Joëlle LAMBERT</a:t>
            </a:r>
          </a:p>
          <a:p>
            <a:r>
              <a:rPr lang="fr-FR" b="1" dirty="0"/>
              <a:t>Professeur des Ecoles souhaitant se reconvertir</a:t>
            </a:r>
          </a:p>
        </p:txBody>
      </p:sp>
      <p:pic>
        <p:nvPicPr>
          <p:cNvPr id="1026" name="Picture 2" descr="Images de Personnes – Téléchargement gratuit sur Freepik">
            <a:extLst>
              <a:ext uri="{FF2B5EF4-FFF2-40B4-BE49-F238E27FC236}">
                <a16:creationId xmlns:a16="http://schemas.microsoft.com/office/drawing/2014/main" id="{436D3403-11E8-336C-9A41-0DBC44D692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0" r="6132"/>
          <a:stretch/>
        </p:blipFill>
        <p:spPr bwMode="auto">
          <a:xfrm>
            <a:off x="685844" y="1512812"/>
            <a:ext cx="1616301" cy="14738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12E5B2E2-C41F-7D09-6AC6-1132EE451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74789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fr-FR" sz="4000" b="1" dirty="0"/>
              <a:t>FreePersonality - </a:t>
            </a:r>
          </a:p>
        </p:txBody>
      </p:sp>
      <p:pic>
        <p:nvPicPr>
          <p:cNvPr id="2050" name="Picture 2" descr="Personne images libres de droit, photos de Personne | Depositphotos">
            <a:extLst>
              <a:ext uri="{FF2B5EF4-FFF2-40B4-BE49-F238E27FC236}">
                <a16:creationId xmlns:a16="http://schemas.microsoft.com/office/drawing/2014/main" id="{C6A784C5-498F-C1C0-DE21-BB98098B96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18" b="22500"/>
          <a:stretch/>
        </p:blipFill>
        <p:spPr bwMode="auto">
          <a:xfrm>
            <a:off x="685844" y="5560143"/>
            <a:ext cx="1626186" cy="147385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457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1C4E19-CF3E-52EE-B3C8-CB9A3489E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74789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fr-FR" sz="4000" b="1" dirty="0"/>
              <a:t>Users issues 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B16F001-800B-00E9-C14B-B03FB8E13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/>
              <a:t>Je veux connaître ma personnalité sans avoir à m’inscrire ni payer</a:t>
            </a:r>
          </a:p>
          <a:p>
            <a:r>
              <a:rPr lang="fr-FR" dirty="0"/>
              <a:t>Je veux avoir un résumé synthétique comprenant un graphique</a:t>
            </a:r>
          </a:p>
          <a:p>
            <a:r>
              <a:rPr lang="fr-FR" dirty="0"/>
              <a:t>Je veux avoir une liste de métiers en adéquation avec mon profil</a:t>
            </a:r>
          </a:p>
          <a:p>
            <a:r>
              <a:rPr lang="fr-FR" dirty="0"/>
              <a:t>Je peux pouvoir télécharger mes résultats sous format PDF</a:t>
            </a:r>
          </a:p>
          <a:p>
            <a:r>
              <a:rPr lang="fr-FR" dirty="0"/>
              <a:t>Je veux pouvoir réaliser le test sur tout support numérique</a:t>
            </a:r>
          </a:p>
          <a:p>
            <a:r>
              <a:rPr lang="fr-FR" dirty="0"/>
              <a:t>Je veux avoir un aperçu de ma progression dans le questionnaire</a:t>
            </a:r>
          </a:p>
          <a:p>
            <a:r>
              <a:rPr lang="fr-FR" dirty="0"/>
              <a:t>Je veux pouvoir faire remonter mes observations éventuelles sur le questionnaire</a:t>
            </a:r>
          </a:p>
          <a:p>
            <a:r>
              <a:rPr lang="fr-FR" dirty="0"/>
              <a:t>Je veux que mes données soient sécurisées</a:t>
            </a: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Je veux un chatbot susceptible de pouvoir m’aider</a:t>
            </a:r>
          </a:p>
        </p:txBody>
      </p:sp>
    </p:spTree>
    <p:extLst>
      <p:ext uri="{BB962C8B-B14F-4D97-AF65-F5344CB8AC3E}">
        <p14:creationId xmlns:p14="http://schemas.microsoft.com/office/powerpoint/2010/main" val="2121937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1C4E19-CF3E-52EE-B3C8-CB9A3489E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74789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fr-FR" sz="4000" b="1" dirty="0" err="1"/>
              <a:t>Administrator</a:t>
            </a:r>
            <a:r>
              <a:rPr lang="fr-FR" sz="4000" b="1" dirty="0"/>
              <a:t> issues 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B16F001-800B-00E9-C14B-B03FB8E13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Je veux pouvoir créer, modifier, supprimer des questions</a:t>
            </a: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Je veux pouvoir accéder aux résultats des tests des utilisateurs</a:t>
            </a: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Avoir un aperçu sur les éventuels feedback remontés et pouvoir y répondre</a:t>
            </a:r>
          </a:p>
          <a:p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Réaliser des statistiques selon les profils utilisateurs</a:t>
            </a:r>
          </a:p>
        </p:txBody>
      </p:sp>
    </p:spTree>
    <p:extLst>
      <p:ext uri="{BB962C8B-B14F-4D97-AF65-F5344CB8AC3E}">
        <p14:creationId xmlns:p14="http://schemas.microsoft.com/office/powerpoint/2010/main" val="356574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58E9D3-9750-9366-DF15-6EB3F2C74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733142"/>
          </a:xfrm>
        </p:spPr>
        <p:txBody>
          <a:bodyPr>
            <a:normAutofit/>
          </a:bodyPr>
          <a:lstStyle/>
          <a:p>
            <a:r>
              <a:rPr lang="fr-FR" sz="4400" b="1" dirty="0">
                <a:solidFill>
                  <a:srgbClr val="FF0000"/>
                </a:solidFill>
              </a:rPr>
              <a:t>Questions personnelles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D932A-5978-D4C5-3208-B723379AD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Comment </a:t>
            </a:r>
            <a:r>
              <a:rPr lang="fr-FR" dirty="0" err="1"/>
              <a:t>identifer</a:t>
            </a:r>
            <a:r>
              <a:rPr lang="fr-FR" dirty="0"/>
              <a:t> un même utilisateur qui fait le test plusieurs fois ?</a:t>
            </a:r>
          </a:p>
        </p:txBody>
      </p:sp>
    </p:spTree>
    <p:extLst>
      <p:ext uri="{BB962C8B-B14F-4D97-AF65-F5344CB8AC3E}">
        <p14:creationId xmlns:p14="http://schemas.microsoft.com/office/powerpoint/2010/main" val="167720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9B92F8F-502F-047E-9022-84237E37E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2" y="1218001"/>
            <a:ext cx="10507980" cy="558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73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9B92F8F-502F-047E-9022-84237E37E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2" y="1218001"/>
            <a:ext cx="10507980" cy="558100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F4C2D80-7245-536B-6D3F-917EE07F1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85" y="473565"/>
            <a:ext cx="10352916" cy="586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37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56865102-7FA1-FFAF-0436-5EB71FA2C82D}"/>
              </a:ext>
            </a:extLst>
          </p:cNvPr>
          <p:cNvCxnSpPr>
            <a:cxnSpLocks/>
          </p:cNvCxnSpPr>
          <p:nvPr/>
        </p:nvCxnSpPr>
        <p:spPr>
          <a:xfrm>
            <a:off x="6934913" y="1623894"/>
            <a:ext cx="0" cy="50090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4" name="Rectangle : coins arrondis 2113">
            <a:extLst>
              <a:ext uri="{FF2B5EF4-FFF2-40B4-BE49-F238E27FC236}">
                <a16:creationId xmlns:a16="http://schemas.microsoft.com/office/drawing/2014/main" id="{DE19E026-3AA6-1F68-56D3-8ACB93182EFA}"/>
              </a:ext>
            </a:extLst>
          </p:cNvPr>
          <p:cNvSpPr/>
          <p:nvPr/>
        </p:nvSpPr>
        <p:spPr>
          <a:xfrm>
            <a:off x="250589" y="898059"/>
            <a:ext cx="10190634" cy="59004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157" dirty="0"/>
              <a:t>Périmètre fonctionnel</a:t>
            </a:r>
          </a:p>
        </p:txBody>
      </p:sp>
      <p:grpSp>
        <p:nvGrpSpPr>
          <p:cNvPr id="2151" name="Groupe 2150">
            <a:extLst>
              <a:ext uri="{FF2B5EF4-FFF2-40B4-BE49-F238E27FC236}">
                <a16:creationId xmlns:a16="http://schemas.microsoft.com/office/drawing/2014/main" id="{8AFECBFB-88AD-847B-F367-2B5D03B9FD50}"/>
              </a:ext>
            </a:extLst>
          </p:cNvPr>
          <p:cNvGrpSpPr/>
          <p:nvPr/>
        </p:nvGrpSpPr>
        <p:grpSpPr>
          <a:xfrm>
            <a:off x="994121" y="1561796"/>
            <a:ext cx="8510537" cy="5156416"/>
            <a:chOff x="676408" y="225470"/>
            <a:chExt cx="9704666" cy="5879922"/>
          </a:xfrm>
        </p:grpSpPr>
        <p:sp>
          <p:nvSpPr>
            <p:cNvPr id="2152" name="Rectangle 2151">
              <a:extLst>
                <a:ext uri="{FF2B5EF4-FFF2-40B4-BE49-F238E27FC236}">
                  <a16:creationId xmlns:a16="http://schemas.microsoft.com/office/drawing/2014/main" id="{753796E2-3CFF-6AB9-6464-5FB6F8899431}"/>
                </a:ext>
              </a:extLst>
            </p:cNvPr>
            <p:cNvSpPr/>
            <p:nvPr/>
          </p:nvSpPr>
          <p:spPr>
            <a:xfrm>
              <a:off x="676408" y="2619896"/>
              <a:ext cx="1891430" cy="108056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1570" tIns="31570" rIns="31570" bIns="31570" rtlCol="0" anchor="ctr"/>
            <a:lstStyle/>
            <a:p>
              <a:pPr algn="ctr"/>
              <a:r>
                <a:rPr lang="fr-FR" sz="1579" b="1" dirty="0">
                  <a:solidFill>
                    <a:schemeClr val="tx1"/>
                  </a:solidFill>
                </a:rPr>
                <a:t>Application gratuite de test de personnalité</a:t>
              </a:r>
            </a:p>
          </p:txBody>
        </p:sp>
        <p:sp>
          <p:nvSpPr>
            <p:cNvPr id="2153" name="Rectangle 2152">
              <a:extLst>
                <a:ext uri="{FF2B5EF4-FFF2-40B4-BE49-F238E27FC236}">
                  <a16:creationId xmlns:a16="http://schemas.microsoft.com/office/drawing/2014/main" id="{26608068-4EF8-5EB5-EB66-A6ECBEAA06B0}"/>
                </a:ext>
              </a:extLst>
            </p:cNvPr>
            <p:cNvSpPr/>
            <p:nvPr/>
          </p:nvSpPr>
          <p:spPr>
            <a:xfrm>
              <a:off x="3340276" y="1252607"/>
              <a:ext cx="1294356" cy="814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1570" tIns="31570" rIns="31570" bIns="31570" rtlCol="0" anchor="ctr"/>
            <a:lstStyle/>
            <a:p>
              <a:pPr algn="ctr"/>
              <a:r>
                <a:rPr lang="fr-FR" sz="1403" dirty="0">
                  <a:solidFill>
                    <a:schemeClr val="tx1"/>
                  </a:solidFill>
                </a:rPr>
                <a:t>Etudiant</a:t>
              </a:r>
            </a:p>
          </p:txBody>
        </p:sp>
        <p:sp>
          <p:nvSpPr>
            <p:cNvPr id="2154" name="Rectangle 2153">
              <a:extLst>
                <a:ext uri="{FF2B5EF4-FFF2-40B4-BE49-F238E27FC236}">
                  <a16:creationId xmlns:a16="http://schemas.microsoft.com/office/drawing/2014/main" id="{2514C1F3-6B04-5794-05E4-570C1EE61C6B}"/>
                </a:ext>
              </a:extLst>
            </p:cNvPr>
            <p:cNvSpPr/>
            <p:nvPr/>
          </p:nvSpPr>
          <p:spPr>
            <a:xfrm>
              <a:off x="3342364" y="2770341"/>
              <a:ext cx="1294356" cy="814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1570" tIns="31570" rIns="31570" bIns="31570" rtlCol="0" anchor="ctr"/>
            <a:lstStyle/>
            <a:p>
              <a:pPr algn="ctr"/>
              <a:r>
                <a:rPr lang="fr-FR" sz="1403" dirty="0">
                  <a:solidFill>
                    <a:schemeClr val="tx1"/>
                  </a:solidFill>
                </a:rPr>
                <a:t>Salarié en reconversion</a:t>
              </a:r>
            </a:p>
          </p:txBody>
        </p:sp>
        <p:sp>
          <p:nvSpPr>
            <p:cNvPr id="2155" name="Rectangle 2154">
              <a:extLst>
                <a:ext uri="{FF2B5EF4-FFF2-40B4-BE49-F238E27FC236}">
                  <a16:creationId xmlns:a16="http://schemas.microsoft.com/office/drawing/2014/main" id="{AC0DE1A3-22FB-2784-0986-7202AF53A241}"/>
                </a:ext>
              </a:extLst>
            </p:cNvPr>
            <p:cNvSpPr/>
            <p:nvPr/>
          </p:nvSpPr>
          <p:spPr>
            <a:xfrm>
              <a:off x="5240562" y="989559"/>
              <a:ext cx="1999963" cy="5010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1570" tIns="31570" rIns="31570" bIns="31570" rtlCol="0" anchor="ctr"/>
            <a:lstStyle/>
            <a:p>
              <a:pPr algn="ctr"/>
              <a:r>
                <a:rPr lang="fr-FR" sz="1403" dirty="0">
                  <a:solidFill>
                    <a:schemeClr val="tx1"/>
                  </a:solidFill>
                </a:rPr>
                <a:t>CVthèque importante</a:t>
              </a:r>
            </a:p>
          </p:txBody>
        </p:sp>
        <p:sp>
          <p:nvSpPr>
            <p:cNvPr id="2156" name="Rectangle 2155">
              <a:extLst>
                <a:ext uri="{FF2B5EF4-FFF2-40B4-BE49-F238E27FC236}">
                  <a16:creationId xmlns:a16="http://schemas.microsoft.com/office/drawing/2014/main" id="{AC570908-341F-0207-332C-C4F354CF4270}"/>
                </a:ext>
              </a:extLst>
            </p:cNvPr>
            <p:cNvSpPr/>
            <p:nvPr/>
          </p:nvSpPr>
          <p:spPr>
            <a:xfrm>
              <a:off x="5260954" y="1958913"/>
              <a:ext cx="1999963" cy="9895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1570" tIns="31570" rIns="31570" bIns="31570" rtlCol="0" anchor="ctr"/>
            <a:lstStyle/>
            <a:p>
              <a:pPr algn="ctr"/>
              <a:r>
                <a:rPr lang="fr-FR" sz="1403" dirty="0">
                  <a:solidFill>
                    <a:schemeClr val="tx1"/>
                  </a:solidFill>
                </a:rPr>
                <a:t>Possibilité de contacter les recruteurs, de postuler</a:t>
              </a:r>
            </a:p>
          </p:txBody>
        </p:sp>
        <p:sp>
          <p:nvSpPr>
            <p:cNvPr id="2157" name="Rectangle 2156">
              <a:extLst>
                <a:ext uri="{FF2B5EF4-FFF2-40B4-BE49-F238E27FC236}">
                  <a16:creationId xmlns:a16="http://schemas.microsoft.com/office/drawing/2014/main" id="{3E1814FD-E799-CCB5-33EA-DB0359329A86}"/>
                </a:ext>
              </a:extLst>
            </p:cNvPr>
            <p:cNvSpPr/>
            <p:nvPr/>
          </p:nvSpPr>
          <p:spPr>
            <a:xfrm>
              <a:off x="7682624" y="2189784"/>
              <a:ext cx="2688927" cy="86217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1570" tIns="31570" rIns="31570" bIns="31570" rtlCol="0" anchor="ctr"/>
            <a:lstStyle/>
            <a:p>
              <a:pPr algn="ctr"/>
              <a:r>
                <a:rPr lang="fr-FR" sz="1403" dirty="0">
                  <a:solidFill>
                    <a:schemeClr val="tx1"/>
                  </a:solidFill>
                </a:rPr>
                <a:t>Barre de recherche d’alternance avec filtres (niveau d’études, région, domaine)</a:t>
              </a:r>
            </a:p>
          </p:txBody>
        </p:sp>
        <p:sp>
          <p:nvSpPr>
            <p:cNvPr id="2158" name="Rectangle 2157">
              <a:extLst>
                <a:ext uri="{FF2B5EF4-FFF2-40B4-BE49-F238E27FC236}">
                  <a16:creationId xmlns:a16="http://schemas.microsoft.com/office/drawing/2014/main" id="{D0626A12-0DA2-16B5-CC7D-D4EC8E9A80DD}"/>
                </a:ext>
              </a:extLst>
            </p:cNvPr>
            <p:cNvSpPr/>
            <p:nvPr/>
          </p:nvSpPr>
          <p:spPr>
            <a:xfrm>
              <a:off x="5240573" y="3384180"/>
              <a:ext cx="1999965" cy="14698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1570" tIns="31570" rIns="31570" bIns="31570" rtlCol="0" anchor="ctr"/>
            <a:lstStyle/>
            <a:p>
              <a:pPr algn="ctr"/>
              <a:r>
                <a:rPr lang="fr-FR" sz="1403" dirty="0">
                  <a:solidFill>
                    <a:schemeClr val="tx1"/>
                  </a:solidFill>
                </a:rPr>
                <a:t>Conseils sur la recherche d’alternance, la constitution du dossier de candidature, la préparation d’entretien</a:t>
              </a:r>
            </a:p>
          </p:txBody>
        </p:sp>
        <p:sp>
          <p:nvSpPr>
            <p:cNvPr id="2159" name="Rectangle 2158">
              <a:extLst>
                <a:ext uri="{FF2B5EF4-FFF2-40B4-BE49-F238E27FC236}">
                  <a16:creationId xmlns:a16="http://schemas.microsoft.com/office/drawing/2014/main" id="{0A51DF97-BB86-0A60-8475-A19CAA9A8D92}"/>
                </a:ext>
              </a:extLst>
            </p:cNvPr>
            <p:cNvSpPr/>
            <p:nvPr/>
          </p:nvSpPr>
          <p:spPr>
            <a:xfrm>
              <a:off x="7686801" y="3843721"/>
              <a:ext cx="2688927" cy="9856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1570" tIns="31570" rIns="31570" bIns="31570" rtlCol="0" anchor="ctr"/>
            <a:lstStyle/>
            <a:p>
              <a:pPr algn="ctr"/>
              <a:r>
                <a:rPr lang="fr-FR" sz="1403" dirty="0">
                  <a:solidFill>
                    <a:schemeClr val="tx1"/>
                  </a:solidFill>
                </a:rPr>
                <a:t>Espace personnel pour retrouver ses favoris, gérer son CV et lettre de motivation, suivre ses candidatures </a:t>
              </a:r>
            </a:p>
          </p:txBody>
        </p:sp>
        <p:sp>
          <p:nvSpPr>
            <p:cNvPr id="2160" name="ZoneTexte 2159">
              <a:extLst>
                <a:ext uri="{FF2B5EF4-FFF2-40B4-BE49-F238E27FC236}">
                  <a16:creationId xmlns:a16="http://schemas.microsoft.com/office/drawing/2014/main" id="{EB35F278-68F6-9672-ED6C-F0EAC22F48C9}"/>
                </a:ext>
              </a:extLst>
            </p:cNvPr>
            <p:cNvSpPr txBox="1"/>
            <p:nvPr/>
          </p:nvSpPr>
          <p:spPr>
            <a:xfrm>
              <a:off x="676408" y="225470"/>
              <a:ext cx="2079320" cy="4746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105" b="1" dirty="0"/>
                <a:t>Pourquoi ?</a:t>
              </a:r>
            </a:p>
          </p:txBody>
        </p:sp>
        <p:sp>
          <p:nvSpPr>
            <p:cNvPr id="2161" name="ZoneTexte 2160">
              <a:extLst>
                <a:ext uri="{FF2B5EF4-FFF2-40B4-BE49-F238E27FC236}">
                  <a16:creationId xmlns:a16="http://schemas.microsoft.com/office/drawing/2014/main" id="{1B22C4FC-80FA-7FD1-18BB-07E03E848E10}"/>
                </a:ext>
              </a:extLst>
            </p:cNvPr>
            <p:cNvSpPr txBox="1"/>
            <p:nvPr/>
          </p:nvSpPr>
          <p:spPr>
            <a:xfrm>
              <a:off x="2970754" y="227558"/>
              <a:ext cx="1989554" cy="4746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105" b="1" dirty="0"/>
                <a:t>Qui ?</a:t>
              </a:r>
            </a:p>
          </p:txBody>
        </p:sp>
        <p:sp>
          <p:nvSpPr>
            <p:cNvPr id="2162" name="ZoneTexte 2161">
              <a:extLst>
                <a:ext uri="{FF2B5EF4-FFF2-40B4-BE49-F238E27FC236}">
                  <a16:creationId xmlns:a16="http://schemas.microsoft.com/office/drawing/2014/main" id="{905E94BD-F4D7-75F1-B58E-A85D70FC27DB}"/>
                </a:ext>
              </a:extLst>
            </p:cNvPr>
            <p:cNvSpPr txBox="1"/>
            <p:nvPr/>
          </p:nvSpPr>
          <p:spPr>
            <a:xfrm>
              <a:off x="5128321" y="231590"/>
              <a:ext cx="1989554" cy="4746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105" b="1" dirty="0"/>
                <a:t>Comment ?</a:t>
              </a:r>
            </a:p>
          </p:txBody>
        </p:sp>
        <p:sp>
          <p:nvSpPr>
            <p:cNvPr id="2163" name="ZoneTexte 2162">
              <a:extLst>
                <a:ext uri="{FF2B5EF4-FFF2-40B4-BE49-F238E27FC236}">
                  <a16:creationId xmlns:a16="http://schemas.microsoft.com/office/drawing/2014/main" id="{A0408567-8072-0B49-7605-0663B17ECEB4}"/>
                </a:ext>
              </a:extLst>
            </p:cNvPr>
            <p:cNvSpPr txBox="1"/>
            <p:nvPr/>
          </p:nvSpPr>
          <p:spPr>
            <a:xfrm>
              <a:off x="7905987" y="236198"/>
              <a:ext cx="1989554" cy="4746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105" b="1" dirty="0"/>
                <a:t>Quoi ?</a:t>
              </a:r>
            </a:p>
          </p:txBody>
        </p:sp>
        <p:cxnSp>
          <p:nvCxnSpPr>
            <p:cNvPr id="2164" name="Connecteur droit 2163">
              <a:extLst>
                <a:ext uri="{FF2B5EF4-FFF2-40B4-BE49-F238E27FC236}">
                  <a16:creationId xmlns:a16="http://schemas.microsoft.com/office/drawing/2014/main" id="{7BF3C4B0-A8D7-B396-593E-0FAD38CDF54A}"/>
                </a:ext>
              </a:extLst>
            </p:cNvPr>
            <p:cNvCxnSpPr>
              <a:cxnSpLocks/>
            </p:cNvCxnSpPr>
            <p:nvPr/>
          </p:nvCxnSpPr>
          <p:spPr>
            <a:xfrm>
              <a:off x="2970754" y="363256"/>
              <a:ext cx="0" cy="574213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5" name="Connecteur droit 2164">
              <a:extLst>
                <a:ext uri="{FF2B5EF4-FFF2-40B4-BE49-F238E27FC236}">
                  <a16:creationId xmlns:a16="http://schemas.microsoft.com/office/drawing/2014/main" id="{7870D28D-A4B1-F6EF-51AF-13FA8D8060C1}"/>
                </a:ext>
              </a:extLst>
            </p:cNvPr>
            <p:cNvCxnSpPr>
              <a:cxnSpLocks/>
            </p:cNvCxnSpPr>
            <p:nvPr/>
          </p:nvCxnSpPr>
          <p:spPr>
            <a:xfrm>
              <a:off x="5039632" y="365344"/>
              <a:ext cx="0" cy="572752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6" name="Connecteur droit avec flèche 2165">
              <a:extLst>
                <a:ext uri="{FF2B5EF4-FFF2-40B4-BE49-F238E27FC236}">
                  <a16:creationId xmlns:a16="http://schemas.microsoft.com/office/drawing/2014/main" id="{4139C36F-6343-5EFF-F5BE-F3EFAD6B528F}"/>
                </a:ext>
              </a:extLst>
            </p:cNvPr>
            <p:cNvCxnSpPr>
              <a:cxnSpLocks/>
              <a:stCxn id="2152" idx="3"/>
              <a:endCxn id="2153" idx="1"/>
            </p:cNvCxnSpPr>
            <p:nvPr/>
          </p:nvCxnSpPr>
          <p:spPr>
            <a:xfrm flipV="1">
              <a:off x="2567838" y="1659703"/>
              <a:ext cx="772438" cy="15004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7" name="Connecteur droit avec flèche 2166">
              <a:extLst>
                <a:ext uri="{FF2B5EF4-FFF2-40B4-BE49-F238E27FC236}">
                  <a16:creationId xmlns:a16="http://schemas.microsoft.com/office/drawing/2014/main" id="{76987635-5256-5B47-B650-E4D7E490D690}"/>
                </a:ext>
              </a:extLst>
            </p:cNvPr>
            <p:cNvCxnSpPr>
              <a:cxnSpLocks/>
              <a:stCxn id="2152" idx="3"/>
              <a:endCxn id="2154" idx="1"/>
            </p:cNvCxnSpPr>
            <p:nvPr/>
          </p:nvCxnSpPr>
          <p:spPr>
            <a:xfrm>
              <a:off x="2567838" y="3160178"/>
              <a:ext cx="774526" cy="172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8" name="Connecteur droit avec flèche 2167">
              <a:extLst>
                <a:ext uri="{FF2B5EF4-FFF2-40B4-BE49-F238E27FC236}">
                  <a16:creationId xmlns:a16="http://schemas.microsoft.com/office/drawing/2014/main" id="{16F1AD07-F388-CA72-9123-485531001221}"/>
                </a:ext>
              </a:extLst>
            </p:cNvPr>
            <p:cNvCxnSpPr>
              <a:cxnSpLocks/>
              <a:stCxn id="2153" idx="3"/>
              <a:endCxn id="2155" idx="1"/>
            </p:cNvCxnSpPr>
            <p:nvPr/>
          </p:nvCxnSpPr>
          <p:spPr>
            <a:xfrm flipV="1">
              <a:off x="4634632" y="1240080"/>
              <a:ext cx="605930" cy="4196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9" name="Connecteur droit avec flèche 2168">
              <a:extLst>
                <a:ext uri="{FF2B5EF4-FFF2-40B4-BE49-F238E27FC236}">
                  <a16:creationId xmlns:a16="http://schemas.microsoft.com/office/drawing/2014/main" id="{8DCDDFC7-F408-C82E-8916-CBEE4638267D}"/>
                </a:ext>
              </a:extLst>
            </p:cNvPr>
            <p:cNvCxnSpPr>
              <a:cxnSpLocks/>
              <a:stCxn id="2155" idx="3"/>
              <a:endCxn id="2176" idx="1"/>
            </p:cNvCxnSpPr>
            <p:nvPr/>
          </p:nvCxnSpPr>
          <p:spPr>
            <a:xfrm flipV="1">
              <a:off x="7240525" y="993196"/>
              <a:ext cx="460892" cy="2468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0" name="Connecteur droit avec flèche 2169">
              <a:extLst>
                <a:ext uri="{FF2B5EF4-FFF2-40B4-BE49-F238E27FC236}">
                  <a16:creationId xmlns:a16="http://schemas.microsoft.com/office/drawing/2014/main" id="{E5E1736E-7FA5-4BDD-5146-A7ED0162B722}"/>
                </a:ext>
              </a:extLst>
            </p:cNvPr>
            <p:cNvCxnSpPr>
              <a:cxnSpLocks/>
              <a:stCxn id="2154" idx="3"/>
              <a:endCxn id="2158" idx="1"/>
            </p:cNvCxnSpPr>
            <p:nvPr/>
          </p:nvCxnSpPr>
          <p:spPr>
            <a:xfrm>
              <a:off x="4636720" y="3177437"/>
              <a:ext cx="603853" cy="9416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1" name="Rectangle 2170">
              <a:extLst>
                <a:ext uri="{FF2B5EF4-FFF2-40B4-BE49-F238E27FC236}">
                  <a16:creationId xmlns:a16="http://schemas.microsoft.com/office/drawing/2014/main" id="{0FC7997F-2CDC-E6B5-22C4-0BE79FCB39DB}"/>
                </a:ext>
              </a:extLst>
            </p:cNvPr>
            <p:cNvSpPr/>
            <p:nvPr/>
          </p:nvSpPr>
          <p:spPr>
            <a:xfrm>
              <a:off x="7692020" y="1310829"/>
              <a:ext cx="2679531" cy="80368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1570" tIns="31570" rIns="31570" bIns="31570" rtlCol="0" anchor="ctr"/>
            <a:lstStyle/>
            <a:p>
              <a:pPr algn="ctr"/>
              <a:r>
                <a:rPr lang="fr-FR" sz="1403" dirty="0">
                  <a:solidFill>
                    <a:schemeClr val="tx1"/>
                  </a:solidFill>
                </a:rPr>
                <a:t>Système de matching d’après un algorithme pour identifier les candidats pertinents</a:t>
              </a:r>
            </a:p>
          </p:txBody>
        </p:sp>
        <p:sp>
          <p:nvSpPr>
            <p:cNvPr id="2172" name="Rectangle 2171">
              <a:extLst>
                <a:ext uri="{FF2B5EF4-FFF2-40B4-BE49-F238E27FC236}">
                  <a16:creationId xmlns:a16="http://schemas.microsoft.com/office/drawing/2014/main" id="{D1D1158E-2773-8688-71B1-85CF20526029}"/>
                </a:ext>
              </a:extLst>
            </p:cNvPr>
            <p:cNvSpPr/>
            <p:nvPr/>
          </p:nvSpPr>
          <p:spPr>
            <a:xfrm>
              <a:off x="3340274" y="4439432"/>
              <a:ext cx="1329835" cy="814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1570" tIns="31570" rIns="31570" bIns="31570" rtlCol="0" anchor="ctr"/>
            <a:lstStyle/>
            <a:p>
              <a:pPr algn="ctr"/>
              <a:r>
                <a:rPr lang="fr-FR" sz="1403" dirty="0">
                  <a:solidFill>
                    <a:schemeClr val="tx1"/>
                  </a:solidFill>
                </a:rPr>
                <a:t>Administrateur</a:t>
              </a:r>
            </a:p>
          </p:txBody>
        </p:sp>
        <p:sp>
          <p:nvSpPr>
            <p:cNvPr id="2173" name="Rectangle 2172">
              <a:extLst>
                <a:ext uri="{FF2B5EF4-FFF2-40B4-BE49-F238E27FC236}">
                  <a16:creationId xmlns:a16="http://schemas.microsoft.com/office/drawing/2014/main" id="{EAA23CC3-3DE8-7A00-2A43-F199E39F4D96}"/>
                </a:ext>
              </a:extLst>
            </p:cNvPr>
            <p:cNvSpPr/>
            <p:nvPr/>
          </p:nvSpPr>
          <p:spPr>
            <a:xfrm>
              <a:off x="5240563" y="5251726"/>
              <a:ext cx="1999965" cy="6075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1570" tIns="31570" rIns="31570" bIns="31570" rtlCol="0" anchor="ctr"/>
            <a:lstStyle/>
            <a:p>
              <a:pPr algn="ctr"/>
              <a:r>
                <a:rPr lang="fr-FR" sz="1403" dirty="0">
                  <a:solidFill>
                    <a:schemeClr val="tx1"/>
                  </a:solidFill>
                </a:rPr>
                <a:t>Promotion des formations</a:t>
              </a:r>
            </a:p>
          </p:txBody>
        </p:sp>
        <p:cxnSp>
          <p:nvCxnSpPr>
            <p:cNvPr id="2174" name="Connecteur droit avec flèche 2173">
              <a:extLst>
                <a:ext uri="{FF2B5EF4-FFF2-40B4-BE49-F238E27FC236}">
                  <a16:creationId xmlns:a16="http://schemas.microsoft.com/office/drawing/2014/main" id="{ACF9F116-E6EC-0ABB-7480-242EFAD91A2B}"/>
                </a:ext>
              </a:extLst>
            </p:cNvPr>
            <p:cNvCxnSpPr>
              <a:cxnSpLocks/>
              <a:stCxn id="2152" idx="3"/>
              <a:endCxn id="2172" idx="1"/>
            </p:cNvCxnSpPr>
            <p:nvPr/>
          </p:nvCxnSpPr>
          <p:spPr>
            <a:xfrm>
              <a:off x="2567838" y="3160178"/>
              <a:ext cx="772437" cy="168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5" name="Connecteur droit avec flèche 2174">
              <a:extLst>
                <a:ext uri="{FF2B5EF4-FFF2-40B4-BE49-F238E27FC236}">
                  <a16:creationId xmlns:a16="http://schemas.microsoft.com/office/drawing/2014/main" id="{31F995E3-040C-5C09-ADFB-EB1455392546}"/>
                </a:ext>
              </a:extLst>
            </p:cNvPr>
            <p:cNvCxnSpPr>
              <a:cxnSpLocks/>
              <a:stCxn id="2172" idx="3"/>
              <a:endCxn id="2173" idx="1"/>
            </p:cNvCxnSpPr>
            <p:nvPr/>
          </p:nvCxnSpPr>
          <p:spPr>
            <a:xfrm>
              <a:off x="4670110" y="4846528"/>
              <a:ext cx="570454" cy="7089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6" name="Rectangle 2175">
              <a:extLst>
                <a:ext uri="{FF2B5EF4-FFF2-40B4-BE49-F238E27FC236}">
                  <a16:creationId xmlns:a16="http://schemas.microsoft.com/office/drawing/2014/main" id="{735F9C3D-58B6-086B-5226-5C4F18C257C7}"/>
                </a:ext>
              </a:extLst>
            </p:cNvPr>
            <p:cNvSpPr/>
            <p:nvPr/>
          </p:nvSpPr>
          <p:spPr>
            <a:xfrm>
              <a:off x="7701417" y="762364"/>
              <a:ext cx="2670134" cy="4616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1570" tIns="31570" rIns="31570" bIns="31570" rtlCol="0" anchor="ctr"/>
            <a:lstStyle/>
            <a:p>
              <a:pPr algn="ctr"/>
              <a:r>
                <a:rPr lang="fr-FR" sz="1403" dirty="0">
                  <a:solidFill>
                    <a:schemeClr val="tx1"/>
                  </a:solidFill>
                </a:rPr>
                <a:t>BDD importante de France Travail</a:t>
              </a:r>
            </a:p>
          </p:txBody>
        </p:sp>
        <p:sp>
          <p:nvSpPr>
            <p:cNvPr id="2177" name="Rectangle 2176">
              <a:extLst>
                <a:ext uri="{FF2B5EF4-FFF2-40B4-BE49-F238E27FC236}">
                  <a16:creationId xmlns:a16="http://schemas.microsoft.com/office/drawing/2014/main" id="{B2DBA8EB-5BFC-1839-F1DC-69F031102EB9}"/>
                </a:ext>
              </a:extLst>
            </p:cNvPr>
            <p:cNvSpPr/>
            <p:nvPr/>
          </p:nvSpPr>
          <p:spPr>
            <a:xfrm>
              <a:off x="7716031" y="5518870"/>
              <a:ext cx="2651340" cy="4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1570" tIns="31570" rIns="31570" bIns="31570" rtlCol="0" anchor="ctr"/>
            <a:lstStyle/>
            <a:p>
              <a:pPr algn="ctr"/>
              <a:r>
                <a:rPr lang="fr-FR" sz="1403" dirty="0">
                  <a:solidFill>
                    <a:schemeClr val="tx1"/>
                  </a:solidFill>
                </a:rPr>
                <a:t>Publication régulière des offres </a:t>
              </a:r>
            </a:p>
          </p:txBody>
        </p:sp>
        <p:cxnSp>
          <p:nvCxnSpPr>
            <p:cNvPr id="2178" name="Connecteur droit avec flèche 2177">
              <a:extLst>
                <a:ext uri="{FF2B5EF4-FFF2-40B4-BE49-F238E27FC236}">
                  <a16:creationId xmlns:a16="http://schemas.microsoft.com/office/drawing/2014/main" id="{3ECB94A9-9527-2ACD-3C51-A22135604477}"/>
                </a:ext>
              </a:extLst>
            </p:cNvPr>
            <p:cNvCxnSpPr>
              <a:cxnSpLocks/>
              <a:stCxn id="2154" idx="3"/>
              <a:endCxn id="2156" idx="1"/>
            </p:cNvCxnSpPr>
            <p:nvPr/>
          </p:nvCxnSpPr>
          <p:spPr>
            <a:xfrm flipV="1">
              <a:off x="4636720" y="2453691"/>
              <a:ext cx="624234" cy="7237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9" name="Connecteur droit avec flèche 2178">
              <a:extLst>
                <a:ext uri="{FF2B5EF4-FFF2-40B4-BE49-F238E27FC236}">
                  <a16:creationId xmlns:a16="http://schemas.microsoft.com/office/drawing/2014/main" id="{6BC63A79-3079-7602-0A1E-E1951BA674F8}"/>
                </a:ext>
              </a:extLst>
            </p:cNvPr>
            <p:cNvCxnSpPr>
              <a:cxnSpLocks/>
              <a:stCxn id="2172" idx="3"/>
              <a:endCxn id="2158" idx="1"/>
            </p:cNvCxnSpPr>
            <p:nvPr/>
          </p:nvCxnSpPr>
          <p:spPr>
            <a:xfrm flipV="1">
              <a:off x="4670110" y="4119102"/>
              <a:ext cx="570464" cy="7274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0" name="Connecteur droit avec flèche 2179">
              <a:extLst>
                <a:ext uri="{FF2B5EF4-FFF2-40B4-BE49-F238E27FC236}">
                  <a16:creationId xmlns:a16="http://schemas.microsoft.com/office/drawing/2014/main" id="{03A413A3-8660-2985-3964-EB776C9BE4F4}"/>
                </a:ext>
              </a:extLst>
            </p:cNvPr>
            <p:cNvCxnSpPr>
              <a:cxnSpLocks/>
              <a:stCxn id="2156" idx="3"/>
              <a:endCxn id="2157" idx="1"/>
            </p:cNvCxnSpPr>
            <p:nvPr/>
          </p:nvCxnSpPr>
          <p:spPr>
            <a:xfrm>
              <a:off x="7260917" y="2453691"/>
              <a:ext cx="421707" cy="167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1" name="Connecteur droit avec flèche 2180">
              <a:extLst>
                <a:ext uri="{FF2B5EF4-FFF2-40B4-BE49-F238E27FC236}">
                  <a16:creationId xmlns:a16="http://schemas.microsoft.com/office/drawing/2014/main" id="{0F225149-DFE6-3276-CB6E-A7DF55800C2F}"/>
                </a:ext>
              </a:extLst>
            </p:cNvPr>
            <p:cNvCxnSpPr>
              <a:cxnSpLocks/>
              <a:stCxn id="2154" idx="3"/>
              <a:endCxn id="2173" idx="1"/>
            </p:cNvCxnSpPr>
            <p:nvPr/>
          </p:nvCxnSpPr>
          <p:spPr>
            <a:xfrm>
              <a:off x="4636720" y="3177437"/>
              <a:ext cx="603843" cy="23780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2" name="Connecteur droit avec flèche 2181">
              <a:extLst>
                <a:ext uri="{FF2B5EF4-FFF2-40B4-BE49-F238E27FC236}">
                  <a16:creationId xmlns:a16="http://schemas.microsoft.com/office/drawing/2014/main" id="{2BC5FF11-098C-EBBA-CB53-317D89AF6711}"/>
                </a:ext>
              </a:extLst>
            </p:cNvPr>
            <p:cNvCxnSpPr>
              <a:cxnSpLocks/>
              <a:stCxn id="2155" idx="3"/>
              <a:endCxn id="2171" idx="1"/>
            </p:cNvCxnSpPr>
            <p:nvPr/>
          </p:nvCxnSpPr>
          <p:spPr>
            <a:xfrm>
              <a:off x="7240525" y="1240080"/>
              <a:ext cx="451495" cy="4725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3" name="Connecteur droit avec flèche 2182">
              <a:extLst>
                <a:ext uri="{FF2B5EF4-FFF2-40B4-BE49-F238E27FC236}">
                  <a16:creationId xmlns:a16="http://schemas.microsoft.com/office/drawing/2014/main" id="{F66DDA43-918B-0FE9-41D9-46E38461B9D1}"/>
                </a:ext>
              </a:extLst>
            </p:cNvPr>
            <p:cNvCxnSpPr>
              <a:cxnSpLocks/>
              <a:stCxn id="2156" idx="3"/>
              <a:endCxn id="2159" idx="1"/>
            </p:cNvCxnSpPr>
            <p:nvPr/>
          </p:nvCxnSpPr>
          <p:spPr>
            <a:xfrm>
              <a:off x="7260917" y="2453691"/>
              <a:ext cx="425884" cy="18828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4" name="Rectangle 2183">
              <a:extLst>
                <a:ext uri="{FF2B5EF4-FFF2-40B4-BE49-F238E27FC236}">
                  <a16:creationId xmlns:a16="http://schemas.microsoft.com/office/drawing/2014/main" id="{1EE0CF68-819C-A980-945B-BA33B9432C3D}"/>
                </a:ext>
              </a:extLst>
            </p:cNvPr>
            <p:cNvSpPr/>
            <p:nvPr/>
          </p:nvSpPr>
          <p:spPr>
            <a:xfrm>
              <a:off x="7692147" y="3129973"/>
              <a:ext cx="2688927" cy="61963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1570" tIns="31570" rIns="31570" bIns="31570" rtlCol="0" anchor="ctr"/>
            <a:lstStyle/>
            <a:p>
              <a:pPr algn="ctr"/>
              <a:r>
                <a:rPr lang="fr-FR" sz="1403" dirty="0">
                  <a:solidFill>
                    <a:schemeClr val="tx1"/>
                  </a:solidFill>
                </a:rPr>
                <a:t>Géolocalisation des entreprises qui recrutent</a:t>
              </a:r>
            </a:p>
          </p:txBody>
        </p:sp>
        <p:cxnSp>
          <p:nvCxnSpPr>
            <p:cNvPr id="2185" name="Connecteur droit avec flèche 2184">
              <a:extLst>
                <a:ext uri="{FF2B5EF4-FFF2-40B4-BE49-F238E27FC236}">
                  <a16:creationId xmlns:a16="http://schemas.microsoft.com/office/drawing/2014/main" id="{F3A4DFFB-05B7-573C-7493-EA7461DBFE3B}"/>
                </a:ext>
              </a:extLst>
            </p:cNvPr>
            <p:cNvCxnSpPr>
              <a:cxnSpLocks/>
              <a:stCxn id="2156" idx="3"/>
              <a:endCxn id="2184" idx="1"/>
            </p:cNvCxnSpPr>
            <p:nvPr/>
          </p:nvCxnSpPr>
          <p:spPr>
            <a:xfrm>
              <a:off x="7260917" y="2453691"/>
              <a:ext cx="431230" cy="9861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6" name="Connecteur droit avec flèche 2185">
              <a:extLst>
                <a:ext uri="{FF2B5EF4-FFF2-40B4-BE49-F238E27FC236}">
                  <a16:creationId xmlns:a16="http://schemas.microsoft.com/office/drawing/2014/main" id="{7157FF0A-81DE-319E-8749-3BC1ABC0304C}"/>
                </a:ext>
              </a:extLst>
            </p:cNvPr>
            <p:cNvCxnSpPr>
              <a:cxnSpLocks/>
              <a:stCxn id="2173" idx="3"/>
              <a:endCxn id="2177" idx="1"/>
            </p:cNvCxnSpPr>
            <p:nvPr/>
          </p:nvCxnSpPr>
          <p:spPr>
            <a:xfrm>
              <a:off x="7240528" y="5555486"/>
              <a:ext cx="475503" cy="1933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9671C6C-FC57-629A-7E72-14094E1ADD12}"/>
              </a:ext>
            </a:extLst>
          </p:cNvPr>
          <p:cNvSpPr/>
          <p:nvPr/>
        </p:nvSpPr>
        <p:spPr>
          <a:xfrm>
            <a:off x="7169371" y="5689410"/>
            <a:ext cx="2325101" cy="4033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570" tIns="31570" rIns="31570" bIns="31570" rtlCol="0" anchor="ctr"/>
          <a:lstStyle/>
          <a:p>
            <a:pPr algn="ctr"/>
            <a:r>
              <a:rPr lang="fr-FR" sz="1403" dirty="0">
                <a:solidFill>
                  <a:schemeClr val="tx1"/>
                </a:solidFill>
              </a:rPr>
              <a:t>Organisation d’</a:t>
            </a:r>
            <a:r>
              <a:rPr lang="fr-FR" sz="1403" dirty="0" err="1">
                <a:solidFill>
                  <a:schemeClr val="tx1"/>
                </a:solidFill>
              </a:rPr>
              <a:t>events</a:t>
            </a:r>
            <a:r>
              <a:rPr lang="fr-FR" sz="1403" dirty="0">
                <a:solidFill>
                  <a:schemeClr val="tx1"/>
                </a:solidFill>
              </a:rPr>
              <a:t> (job dating, conseils)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60C944-4177-71ED-A62B-AF8BE7D755D2}"/>
              </a:ext>
            </a:extLst>
          </p:cNvPr>
          <p:cNvCxnSpPr>
            <a:cxnSpLocks/>
            <a:stCxn id="2158" idx="3"/>
            <a:endCxn id="2" idx="1"/>
          </p:cNvCxnSpPr>
          <p:nvPr/>
        </p:nvCxnSpPr>
        <p:spPr>
          <a:xfrm>
            <a:off x="6750556" y="4976329"/>
            <a:ext cx="418816" cy="914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0A63E620-7B87-1E46-C8ED-39DEF1C92C9C}"/>
              </a:ext>
            </a:extLst>
          </p:cNvPr>
          <p:cNvCxnSpPr>
            <a:cxnSpLocks/>
            <a:stCxn id="2156" idx="3"/>
            <a:endCxn id="2" idx="1"/>
          </p:cNvCxnSpPr>
          <p:nvPr/>
        </p:nvCxnSpPr>
        <p:spPr>
          <a:xfrm>
            <a:off x="6768426" y="3515842"/>
            <a:ext cx="400945" cy="2375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3AF772E-8333-825A-7CCE-F9E751D6DE1F}"/>
              </a:ext>
            </a:extLst>
          </p:cNvPr>
          <p:cNvCxnSpPr>
            <a:cxnSpLocks/>
            <a:stCxn id="2173" idx="3"/>
            <a:endCxn id="2" idx="1"/>
          </p:cNvCxnSpPr>
          <p:nvPr/>
        </p:nvCxnSpPr>
        <p:spPr>
          <a:xfrm flipV="1">
            <a:off x="6750547" y="5891109"/>
            <a:ext cx="418825" cy="344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878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56865102-7FA1-FFAF-0436-5EB71FA2C82D}"/>
              </a:ext>
            </a:extLst>
          </p:cNvPr>
          <p:cNvCxnSpPr>
            <a:cxnSpLocks/>
          </p:cNvCxnSpPr>
          <p:nvPr/>
        </p:nvCxnSpPr>
        <p:spPr>
          <a:xfrm>
            <a:off x="6934913" y="1623894"/>
            <a:ext cx="0" cy="50090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4" name="Rectangle : coins arrondis 2113">
            <a:extLst>
              <a:ext uri="{FF2B5EF4-FFF2-40B4-BE49-F238E27FC236}">
                <a16:creationId xmlns:a16="http://schemas.microsoft.com/office/drawing/2014/main" id="{DE19E026-3AA6-1F68-56D3-8ACB93182EFA}"/>
              </a:ext>
            </a:extLst>
          </p:cNvPr>
          <p:cNvSpPr/>
          <p:nvPr/>
        </p:nvSpPr>
        <p:spPr>
          <a:xfrm>
            <a:off x="250589" y="898059"/>
            <a:ext cx="10190634" cy="59004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157" dirty="0"/>
              <a:t>Périmètre fonctionnel</a:t>
            </a:r>
          </a:p>
        </p:txBody>
      </p:sp>
      <p:grpSp>
        <p:nvGrpSpPr>
          <p:cNvPr id="2151" name="Groupe 2150">
            <a:extLst>
              <a:ext uri="{FF2B5EF4-FFF2-40B4-BE49-F238E27FC236}">
                <a16:creationId xmlns:a16="http://schemas.microsoft.com/office/drawing/2014/main" id="{8AFECBFB-88AD-847B-F367-2B5D03B9FD50}"/>
              </a:ext>
            </a:extLst>
          </p:cNvPr>
          <p:cNvGrpSpPr/>
          <p:nvPr/>
        </p:nvGrpSpPr>
        <p:grpSpPr>
          <a:xfrm>
            <a:off x="994121" y="1561796"/>
            <a:ext cx="8510537" cy="5156416"/>
            <a:chOff x="676408" y="225470"/>
            <a:chExt cx="9704666" cy="5879922"/>
          </a:xfrm>
        </p:grpSpPr>
        <p:sp>
          <p:nvSpPr>
            <p:cNvPr id="2152" name="Rectangle 2151">
              <a:extLst>
                <a:ext uri="{FF2B5EF4-FFF2-40B4-BE49-F238E27FC236}">
                  <a16:creationId xmlns:a16="http://schemas.microsoft.com/office/drawing/2014/main" id="{753796E2-3CFF-6AB9-6464-5FB6F8899431}"/>
                </a:ext>
              </a:extLst>
            </p:cNvPr>
            <p:cNvSpPr/>
            <p:nvPr/>
          </p:nvSpPr>
          <p:spPr>
            <a:xfrm>
              <a:off x="676408" y="2619896"/>
              <a:ext cx="1891430" cy="108056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1570" tIns="31570" rIns="31570" bIns="31570" rtlCol="0" anchor="ctr"/>
            <a:lstStyle/>
            <a:p>
              <a:pPr algn="ctr"/>
              <a:r>
                <a:rPr lang="fr-FR" sz="1579" b="1" dirty="0">
                  <a:solidFill>
                    <a:schemeClr val="tx1"/>
                  </a:solidFill>
                </a:rPr>
                <a:t>Plateforme mettant en relation les acteurs de l’alternance</a:t>
              </a:r>
            </a:p>
          </p:txBody>
        </p:sp>
        <p:sp>
          <p:nvSpPr>
            <p:cNvPr id="2153" name="Rectangle 2152">
              <a:extLst>
                <a:ext uri="{FF2B5EF4-FFF2-40B4-BE49-F238E27FC236}">
                  <a16:creationId xmlns:a16="http://schemas.microsoft.com/office/drawing/2014/main" id="{26608068-4EF8-5EB5-EB66-A6ECBEAA06B0}"/>
                </a:ext>
              </a:extLst>
            </p:cNvPr>
            <p:cNvSpPr/>
            <p:nvPr/>
          </p:nvSpPr>
          <p:spPr>
            <a:xfrm>
              <a:off x="3340276" y="1252607"/>
              <a:ext cx="1294356" cy="814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1570" tIns="31570" rIns="31570" bIns="31570" rtlCol="0" anchor="ctr"/>
            <a:lstStyle/>
            <a:p>
              <a:pPr algn="ctr"/>
              <a:r>
                <a:rPr lang="fr-FR" sz="1403" dirty="0">
                  <a:solidFill>
                    <a:schemeClr val="tx1"/>
                  </a:solidFill>
                </a:rPr>
                <a:t>Recruteurs</a:t>
              </a:r>
            </a:p>
          </p:txBody>
        </p:sp>
        <p:sp>
          <p:nvSpPr>
            <p:cNvPr id="2154" name="Rectangle 2153">
              <a:extLst>
                <a:ext uri="{FF2B5EF4-FFF2-40B4-BE49-F238E27FC236}">
                  <a16:creationId xmlns:a16="http://schemas.microsoft.com/office/drawing/2014/main" id="{2514C1F3-6B04-5794-05E4-570C1EE61C6B}"/>
                </a:ext>
              </a:extLst>
            </p:cNvPr>
            <p:cNvSpPr/>
            <p:nvPr/>
          </p:nvSpPr>
          <p:spPr>
            <a:xfrm>
              <a:off x="3342364" y="2770341"/>
              <a:ext cx="1294356" cy="814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1570" tIns="31570" rIns="31570" bIns="31570" rtlCol="0" anchor="ctr"/>
            <a:lstStyle/>
            <a:p>
              <a:pPr algn="ctr"/>
              <a:r>
                <a:rPr lang="fr-FR" sz="1403" dirty="0">
                  <a:solidFill>
                    <a:schemeClr val="tx1"/>
                  </a:solidFill>
                </a:rPr>
                <a:t>Alternants</a:t>
              </a:r>
            </a:p>
          </p:txBody>
        </p:sp>
        <p:sp>
          <p:nvSpPr>
            <p:cNvPr id="2155" name="Rectangle 2154">
              <a:extLst>
                <a:ext uri="{FF2B5EF4-FFF2-40B4-BE49-F238E27FC236}">
                  <a16:creationId xmlns:a16="http://schemas.microsoft.com/office/drawing/2014/main" id="{AC0DE1A3-22FB-2784-0986-7202AF53A241}"/>
                </a:ext>
              </a:extLst>
            </p:cNvPr>
            <p:cNvSpPr/>
            <p:nvPr/>
          </p:nvSpPr>
          <p:spPr>
            <a:xfrm>
              <a:off x="5240562" y="989559"/>
              <a:ext cx="1999963" cy="5010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1570" tIns="31570" rIns="31570" bIns="31570" rtlCol="0" anchor="ctr"/>
            <a:lstStyle/>
            <a:p>
              <a:pPr algn="ctr"/>
              <a:r>
                <a:rPr lang="fr-FR" sz="1403" dirty="0">
                  <a:solidFill>
                    <a:schemeClr val="tx1"/>
                  </a:solidFill>
                </a:rPr>
                <a:t>CVthèque importante</a:t>
              </a:r>
            </a:p>
          </p:txBody>
        </p:sp>
        <p:sp>
          <p:nvSpPr>
            <p:cNvPr id="2156" name="Rectangle 2155">
              <a:extLst>
                <a:ext uri="{FF2B5EF4-FFF2-40B4-BE49-F238E27FC236}">
                  <a16:creationId xmlns:a16="http://schemas.microsoft.com/office/drawing/2014/main" id="{AC570908-341F-0207-332C-C4F354CF4270}"/>
                </a:ext>
              </a:extLst>
            </p:cNvPr>
            <p:cNvSpPr/>
            <p:nvPr/>
          </p:nvSpPr>
          <p:spPr>
            <a:xfrm>
              <a:off x="5260954" y="1958913"/>
              <a:ext cx="1999963" cy="9895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1570" tIns="31570" rIns="31570" bIns="31570" rtlCol="0" anchor="ctr"/>
            <a:lstStyle/>
            <a:p>
              <a:pPr algn="ctr"/>
              <a:r>
                <a:rPr lang="fr-FR" sz="1403" dirty="0">
                  <a:solidFill>
                    <a:schemeClr val="tx1"/>
                  </a:solidFill>
                </a:rPr>
                <a:t>Possibilité de contacter les recruteurs, de postuler</a:t>
              </a:r>
            </a:p>
          </p:txBody>
        </p:sp>
        <p:sp>
          <p:nvSpPr>
            <p:cNvPr id="2157" name="Rectangle 2156">
              <a:extLst>
                <a:ext uri="{FF2B5EF4-FFF2-40B4-BE49-F238E27FC236}">
                  <a16:creationId xmlns:a16="http://schemas.microsoft.com/office/drawing/2014/main" id="{3E1814FD-E799-CCB5-33EA-DB0359329A86}"/>
                </a:ext>
              </a:extLst>
            </p:cNvPr>
            <p:cNvSpPr/>
            <p:nvPr/>
          </p:nvSpPr>
          <p:spPr>
            <a:xfrm>
              <a:off x="7682624" y="2189784"/>
              <a:ext cx="2688927" cy="86217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1570" tIns="31570" rIns="31570" bIns="31570" rtlCol="0" anchor="ctr"/>
            <a:lstStyle/>
            <a:p>
              <a:pPr algn="ctr"/>
              <a:r>
                <a:rPr lang="fr-FR" sz="1403" dirty="0">
                  <a:solidFill>
                    <a:schemeClr val="tx1"/>
                  </a:solidFill>
                </a:rPr>
                <a:t>Barre de recherche d’alternance avec filtres (niveau d’études, région, domaine)</a:t>
              </a:r>
            </a:p>
          </p:txBody>
        </p:sp>
        <p:sp>
          <p:nvSpPr>
            <p:cNvPr id="2158" name="Rectangle 2157">
              <a:extLst>
                <a:ext uri="{FF2B5EF4-FFF2-40B4-BE49-F238E27FC236}">
                  <a16:creationId xmlns:a16="http://schemas.microsoft.com/office/drawing/2014/main" id="{D0626A12-0DA2-16B5-CC7D-D4EC8E9A80DD}"/>
                </a:ext>
              </a:extLst>
            </p:cNvPr>
            <p:cNvSpPr/>
            <p:nvPr/>
          </p:nvSpPr>
          <p:spPr>
            <a:xfrm>
              <a:off x="5240573" y="3384180"/>
              <a:ext cx="1999965" cy="14698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1570" tIns="31570" rIns="31570" bIns="31570" rtlCol="0" anchor="ctr"/>
            <a:lstStyle/>
            <a:p>
              <a:pPr algn="ctr"/>
              <a:r>
                <a:rPr lang="fr-FR" sz="1403" dirty="0">
                  <a:solidFill>
                    <a:schemeClr val="tx1"/>
                  </a:solidFill>
                </a:rPr>
                <a:t>Conseils sur la recherche d’alternance, la constitution du dossier de candidature, la préparation d’entretien</a:t>
              </a:r>
            </a:p>
          </p:txBody>
        </p:sp>
        <p:sp>
          <p:nvSpPr>
            <p:cNvPr id="2159" name="Rectangle 2158">
              <a:extLst>
                <a:ext uri="{FF2B5EF4-FFF2-40B4-BE49-F238E27FC236}">
                  <a16:creationId xmlns:a16="http://schemas.microsoft.com/office/drawing/2014/main" id="{0A51DF97-BB86-0A60-8475-A19CAA9A8D92}"/>
                </a:ext>
              </a:extLst>
            </p:cNvPr>
            <p:cNvSpPr/>
            <p:nvPr/>
          </p:nvSpPr>
          <p:spPr>
            <a:xfrm>
              <a:off x="7686801" y="3843721"/>
              <a:ext cx="2688927" cy="9856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1570" tIns="31570" rIns="31570" bIns="31570" rtlCol="0" anchor="ctr"/>
            <a:lstStyle/>
            <a:p>
              <a:pPr algn="ctr"/>
              <a:r>
                <a:rPr lang="fr-FR" sz="1403" dirty="0">
                  <a:solidFill>
                    <a:schemeClr val="tx1"/>
                  </a:solidFill>
                </a:rPr>
                <a:t>Espace personnel pour retrouver ses favoris, gérer son CV et lettre de motivation, suivre ses candidatures </a:t>
              </a:r>
            </a:p>
          </p:txBody>
        </p:sp>
        <p:sp>
          <p:nvSpPr>
            <p:cNvPr id="2160" name="ZoneTexte 2159">
              <a:extLst>
                <a:ext uri="{FF2B5EF4-FFF2-40B4-BE49-F238E27FC236}">
                  <a16:creationId xmlns:a16="http://schemas.microsoft.com/office/drawing/2014/main" id="{EB35F278-68F6-9672-ED6C-F0EAC22F48C9}"/>
                </a:ext>
              </a:extLst>
            </p:cNvPr>
            <p:cNvSpPr txBox="1"/>
            <p:nvPr/>
          </p:nvSpPr>
          <p:spPr>
            <a:xfrm>
              <a:off x="676408" y="225470"/>
              <a:ext cx="2079320" cy="4746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105" b="1" dirty="0"/>
                <a:t>Pourquoi ?</a:t>
              </a:r>
            </a:p>
          </p:txBody>
        </p:sp>
        <p:sp>
          <p:nvSpPr>
            <p:cNvPr id="2161" name="ZoneTexte 2160">
              <a:extLst>
                <a:ext uri="{FF2B5EF4-FFF2-40B4-BE49-F238E27FC236}">
                  <a16:creationId xmlns:a16="http://schemas.microsoft.com/office/drawing/2014/main" id="{1B22C4FC-80FA-7FD1-18BB-07E03E848E10}"/>
                </a:ext>
              </a:extLst>
            </p:cNvPr>
            <p:cNvSpPr txBox="1"/>
            <p:nvPr/>
          </p:nvSpPr>
          <p:spPr>
            <a:xfrm>
              <a:off x="2970754" y="227558"/>
              <a:ext cx="1989554" cy="4746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105" b="1" dirty="0"/>
                <a:t>Qui ?</a:t>
              </a:r>
            </a:p>
          </p:txBody>
        </p:sp>
        <p:sp>
          <p:nvSpPr>
            <p:cNvPr id="2162" name="ZoneTexte 2161">
              <a:extLst>
                <a:ext uri="{FF2B5EF4-FFF2-40B4-BE49-F238E27FC236}">
                  <a16:creationId xmlns:a16="http://schemas.microsoft.com/office/drawing/2014/main" id="{905E94BD-F4D7-75F1-B58E-A85D70FC27DB}"/>
                </a:ext>
              </a:extLst>
            </p:cNvPr>
            <p:cNvSpPr txBox="1"/>
            <p:nvPr/>
          </p:nvSpPr>
          <p:spPr>
            <a:xfrm>
              <a:off x="5128321" y="231590"/>
              <a:ext cx="1989554" cy="4746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105" b="1" dirty="0"/>
                <a:t>Comment ?</a:t>
              </a:r>
            </a:p>
          </p:txBody>
        </p:sp>
        <p:sp>
          <p:nvSpPr>
            <p:cNvPr id="2163" name="ZoneTexte 2162">
              <a:extLst>
                <a:ext uri="{FF2B5EF4-FFF2-40B4-BE49-F238E27FC236}">
                  <a16:creationId xmlns:a16="http://schemas.microsoft.com/office/drawing/2014/main" id="{A0408567-8072-0B49-7605-0663B17ECEB4}"/>
                </a:ext>
              </a:extLst>
            </p:cNvPr>
            <p:cNvSpPr txBox="1"/>
            <p:nvPr/>
          </p:nvSpPr>
          <p:spPr>
            <a:xfrm>
              <a:off x="7905987" y="236198"/>
              <a:ext cx="1989554" cy="4746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105" b="1" dirty="0"/>
                <a:t>Quoi ?</a:t>
              </a:r>
            </a:p>
          </p:txBody>
        </p:sp>
        <p:cxnSp>
          <p:nvCxnSpPr>
            <p:cNvPr id="2164" name="Connecteur droit 2163">
              <a:extLst>
                <a:ext uri="{FF2B5EF4-FFF2-40B4-BE49-F238E27FC236}">
                  <a16:creationId xmlns:a16="http://schemas.microsoft.com/office/drawing/2014/main" id="{7BF3C4B0-A8D7-B396-593E-0FAD38CDF54A}"/>
                </a:ext>
              </a:extLst>
            </p:cNvPr>
            <p:cNvCxnSpPr>
              <a:cxnSpLocks/>
            </p:cNvCxnSpPr>
            <p:nvPr/>
          </p:nvCxnSpPr>
          <p:spPr>
            <a:xfrm>
              <a:off x="2970754" y="363256"/>
              <a:ext cx="0" cy="574213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5" name="Connecteur droit 2164">
              <a:extLst>
                <a:ext uri="{FF2B5EF4-FFF2-40B4-BE49-F238E27FC236}">
                  <a16:creationId xmlns:a16="http://schemas.microsoft.com/office/drawing/2014/main" id="{7870D28D-A4B1-F6EF-51AF-13FA8D8060C1}"/>
                </a:ext>
              </a:extLst>
            </p:cNvPr>
            <p:cNvCxnSpPr>
              <a:cxnSpLocks/>
            </p:cNvCxnSpPr>
            <p:nvPr/>
          </p:nvCxnSpPr>
          <p:spPr>
            <a:xfrm>
              <a:off x="5039632" y="365344"/>
              <a:ext cx="0" cy="572752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6" name="Connecteur droit avec flèche 2165">
              <a:extLst>
                <a:ext uri="{FF2B5EF4-FFF2-40B4-BE49-F238E27FC236}">
                  <a16:creationId xmlns:a16="http://schemas.microsoft.com/office/drawing/2014/main" id="{4139C36F-6343-5EFF-F5BE-F3EFAD6B528F}"/>
                </a:ext>
              </a:extLst>
            </p:cNvPr>
            <p:cNvCxnSpPr>
              <a:cxnSpLocks/>
              <a:stCxn id="2152" idx="3"/>
              <a:endCxn id="2153" idx="1"/>
            </p:cNvCxnSpPr>
            <p:nvPr/>
          </p:nvCxnSpPr>
          <p:spPr>
            <a:xfrm flipV="1">
              <a:off x="2567838" y="1659703"/>
              <a:ext cx="772438" cy="15004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7" name="Connecteur droit avec flèche 2166">
              <a:extLst>
                <a:ext uri="{FF2B5EF4-FFF2-40B4-BE49-F238E27FC236}">
                  <a16:creationId xmlns:a16="http://schemas.microsoft.com/office/drawing/2014/main" id="{76987635-5256-5B47-B650-E4D7E490D690}"/>
                </a:ext>
              </a:extLst>
            </p:cNvPr>
            <p:cNvCxnSpPr>
              <a:cxnSpLocks/>
              <a:stCxn id="2152" idx="3"/>
              <a:endCxn id="2154" idx="1"/>
            </p:cNvCxnSpPr>
            <p:nvPr/>
          </p:nvCxnSpPr>
          <p:spPr>
            <a:xfrm>
              <a:off x="2567838" y="3160178"/>
              <a:ext cx="774526" cy="172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8" name="Connecteur droit avec flèche 2167">
              <a:extLst>
                <a:ext uri="{FF2B5EF4-FFF2-40B4-BE49-F238E27FC236}">
                  <a16:creationId xmlns:a16="http://schemas.microsoft.com/office/drawing/2014/main" id="{16F1AD07-F388-CA72-9123-485531001221}"/>
                </a:ext>
              </a:extLst>
            </p:cNvPr>
            <p:cNvCxnSpPr>
              <a:cxnSpLocks/>
              <a:stCxn id="2153" idx="3"/>
              <a:endCxn id="2155" idx="1"/>
            </p:cNvCxnSpPr>
            <p:nvPr/>
          </p:nvCxnSpPr>
          <p:spPr>
            <a:xfrm flipV="1">
              <a:off x="4634632" y="1240080"/>
              <a:ext cx="605930" cy="4196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9" name="Connecteur droit avec flèche 2168">
              <a:extLst>
                <a:ext uri="{FF2B5EF4-FFF2-40B4-BE49-F238E27FC236}">
                  <a16:creationId xmlns:a16="http://schemas.microsoft.com/office/drawing/2014/main" id="{8DCDDFC7-F408-C82E-8916-CBEE4638267D}"/>
                </a:ext>
              </a:extLst>
            </p:cNvPr>
            <p:cNvCxnSpPr>
              <a:cxnSpLocks/>
              <a:stCxn id="2155" idx="3"/>
              <a:endCxn id="2176" idx="1"/>
            </p:cNvCxnSpPr>
            <p:nvPr/>
          </p:nvCxnSpPr>
          <p:spPr>
            <a:xfrm flipV="1">
              <a:off x="7240525" y="993196"/>
              <a:ext cx="460892" cy="2468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0" name="Connecteur droit avec flèche 2169">
              <a:extLst>
                <a:ext uri="{FF2B5EF4-FFF2-40B4-BE49-F238E27FC236}">
                  <a16:creationId xmlns:a16="http://schemas.microsoft.com/office/drawing/2014/main" id="{E5E1736E-7FA5-4BDD-5146-A7ED0162B722}"/>
                </a:ext>
              </a:extLst>
            </p:cNvPr>
            <p:cNvCxnSpPr>
              <a:cxnSpLocks/>
              <a:stCxn id="2154" idx="3"/>
              <a:endCxn id="2158" idx="1"/>
            </p:cNvCxnSpPr>
            <p:nvPr/>
          </p:nvCxnSpPr>
          <p:spPr>
            <a:xfrm>
              <a:off x="4636720" y="3177437"/>
              <a:ext cx="603853" cy="9416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1" name="Rectangle 2170">
              <a:extLst>
                <a:ext uri="{FF2B5EF4-FFF2-40B4-BE49-F238E27FC236}">
                  <a16:creationId xmlns:a16="http://schemas.microsoft.com/office/drawing/2014/main" id="{0FC7997F-2CDC-E6B5-22C4-0BE79FCB39DB}"/>
                </a:ext>
              </a:extLst>
            </p:cNvPr>
            <p:cNvSpPr/>
            <p:nvPr/>
          </p:nvSpPr>
          <p:spPr>
            <a:xfrm>
              <a:off x="7692020" y="1310829"/>
              <a:ext cx="2679531" cy="80368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1570" tIns="31570" rIns="31570" bIns="31570" rtlCol="0" anchor="ctr"/>
            <a:lstStyle/>
            <a:p>
              <a:pPr algn="ctr"/>
              <a:r>
                <a:rPr lang="fr-FR" sz="1403" dirty="0">
                  <a:solidFill>
                    <a:schemeClr val="tx1"/>
                  </a:solidFill>
                </a:rPr>
                <a:t>Système de matching d’après un algorithme pour identifier les candidats pertinents</a:t>
              </a:r>
            </a:p>
          </p:txBody>
        </p:sp>
        <p:sp>
          <p:nvSpPr>
            <p:cNvPr id="2172" name="Rectangle 2171">
              <a:extLst>
                <a:ext uri="{FF2B5EF4-FFF2-40B4-BE49-F238E27FC236}">
                  <a16:creationId xmlns:a16="http://schemas.microsoft.com/office/drawing/2014/main" id="{D1D1158E-2773-8688-71B1-85CF20526029}"/>
                </a:ext>
              </a:extLst>
            </p:cNvPr>
            <p:cNvSpPr/>
            <p:nvPr/>
          </p:nvSpPr>
          <p:spPr>
            <a:xfrm>
              <a:off x="3340276" y="4439432"/>
              <a:ext cx="1294356" cy="814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1570" tIns="31570" rIns="31570" bIns="31570" rtlCol="0" anchor="ctr"/>
            <a:lstStyle/>
            <a:p>
              <a:pPr algn="ctr"/>
              <a:r>
                <a:rPr lang="fr-FR" sz="1403" dirty="0">
                  <a:solidFill>
                    <a:schemeClr val="tx1"/>
                  </a:solidFill>
                </a:rPr>
                <a:t>Ecoles et Universités</a:t>
              </a:r>
            </a:p>
          </p:txBody>
        </p:sp>
        <p:sp>
          <p:nvSpPr>
            <p:cNvPr id="2173" name="Rectangle 2172">
              <a:extLst>
                <a:ext uri="{FF2B5EF4-FFF2-40B4-BE49-F238E27FC236}">
                  <a16:creationId xmlns:a16="http://schemas.microsoft.com/office/drawing/2014/main" id="{EAA23CC3-3DE8-7A00-2A43-F199E39F4D96}"/>
                </a:ext>
              </a:extLst>
            </p:cNvPr>
            <p:cNvSpPr/>
            <p:nvPr/>
          </p:nvSpPr>
          <p:spPr>
            <a:xfrm>
              <a:off x="5240563" y="5251726"/>
              <a:ext cx="1999965" cy="6075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1570" tIns="31570" rIns="31570" bIns="31570" rtlCol="0" anchor="ctr"/>
            <a:lstStyle/>
            <a:p>
              <a:pPr algn="ctr"/>
              <a:r>
                <a:rPr lang="fr-FR" sz="1403" dirty="0">
                  <a:solidFill>
                    <a:schemeClr val="tx1"/>
                  </a:solidFill>
                </a:rPr>
                <a:t>Promotion des formations</a:t>
              </a:r>
            </a:p>
          </p:txBody>
        </p:sp>
        <p:cxnSp>
          <p:nvCxnSpPr>
            <p:cNvPr id="2174" name="Connecteur droit avec flèche 2173">
              <a:extLst>
                <a:ext uri="{FF2B5EF4-FFF2-40B4-BE49-F238E27FC236}">
                  <a16:creationId xmlns:a16="http://schemas.microsoft.com/office/drawing/2014/main" id="{ACF9F116-E6EC-0ABB-7480-242EFAD91A2B}"/>
                </a:ext>
              </a:extLst>
            </p:cNvPr>
            <p:cNvCxnSpPr>
              <a:cxnSpLocks/>
              <a:stCxn id="2152" idx="3"/>
              <a:endCxn id="2172" idx="1"/>
            </p:cNvCxnSpPr>
            <p:nvPr/>
          </p:nvCxnSpPr>
          <p:spPr>
            <a:xfrm>
              <a:off x="2567838" y="3160178"/>
              <a:ext cx="772438" cy="168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5" name="Connecteur droit avec flèche 2174">
              <a:extLst>
                <a:ext uri="{FF2B5EF4-FFF2-40B4-BE49-F238E27FC236}">
                  <a16:creationId xmlns:a16="http://schemas.microsoft.com/office/drawing/2014/main" id="{31F995E3-040C-5C09-ADFB-EB1455392546}"/>
                </a:ext>
              </a:extLst>
            </p:cNvPr>
            <p:cNvCxnSpPr>
              <a:cxnSpLocks/>
              <a:stCxn id="2172" idx="3"/>
              <a:endCxn id="2173" idx="1"/>
            </p:cNvCxnSpPr>
            <p:nvPr/>
          </p:nvCxnSpPr>
          <p:spPr>
            <a:xfrm>
              <a:off x="4634632" y="4846528"/>
              <a:ext cx="605931" cy="7089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6" name="Rectangle 2175">
              <a:extLst>
                <a:ext uri="{FF2B5EF4-FFF2-40B4-BE49-F238E27FC236}">
                  <a16:creationId xmlns:a16="http://schemas.microsoft.com/office/drawing/2014/main" id="{735F9C3D-58B6-086B-5226-5C4F18C257C7}"/>
                </a:ext>
              </a:extLst>
            </p:cNvPr>
            <p:cNvSpPr/>
            <p:nvPr/>
          </p:nvSpPr>
          <p:spPr>
            <a:xfrm>
              <a:off x="7701417" y="762364"/>
              <a:ext cx="2670134" cy="4616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1570" tIns="31570" rIns="31570" bIns="31570" rtlCol="0" anchor="ctr"/>
            <a:lstStyle/>
            <a:p>
              <a:pPr algn="ctr"/>
              <a:r>
                <a:rPr lang="fr-FR" sz="1403" dirty="0">
                  <a:solidFill>
                    <a:schemeClr val="tx1"/>
                  </a:solidFill>
                </a:rPr>
                <a:t>BDD importante de France Travail</a:t>
              </a:r>
            </a:p>
          </p:txBody>
        </p:sp>
        <p:sp>
          <p:nvSpPr>
            <p:cNvPr id="2177" name="Rectangle 2176">
              <a:extLst>
                <a:ext uri="{FF2B5EF4-FFF2-40B4-BE49-F238E27FC236}">
                  <a16:creationId xmlns:a16="http://schemas.microsoft.com/office/drawing/2014/main" id="{B2DBA8EB-5BFC-1839-F1DC-69F031102EB9}"/>
                </a:ext>
              </a:extLst>
            </p:cNvPr>
            <p:cNvSpPr/>
            <p:nvPr/>
          </p:nvSpPr>
          <p:spPr>
            <a:xfrm>
              <a:off x="7716031" y="5518870"/>
              <a:ext cx="2651340" cy="4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1570" tIns="31570" rIns="31570" bIns="31570" rtlCol="0" anchor="ctr"/>
            <a:lstStyle/>
            <a:p>
              <a:pPr algn="ctr"/>
              <a:r>
                <a:rPr lang="fr-FR" sz="1403" dirty="0">
                  <a:solidFill>
                    <a:schemeClr val="tx1"/>
                  </a:solidFill>
                </a:rPr>
                <a:t>Publication régulière des offres </a:t>
              </a:r>
            </a:p>
          </p:txBody>
        </p:sp>
        <p:cxnSp>
          <p:nvCxnSpPr>
            <p:cNvPr id="2178" name="Connecteur droit avec flèche 2177">
              <a:extLst>
                <a:ext uri="{FF2B5EF4-FFF2-40B4-BE49-F238E27FC236}">
                  <a16:creationId xmlns:a16="http://schemas.microsoft.com/office/drawing/2014/main" id="{3ECB94A9-9527-2ACD-3C51-A22135604477}"/>
                </a:ext>
              </a:extLst>
            </p:cNvPr>
            <p:cNvCxnSpPr>
              <a:cxnSpLocks/>
              <a:stCxn id="2154" idx="3"/>
              <a:endCxn id="2156" idx="1"/>
            </p:cNvCxnSpPr>
            <p:nvPr/>
          </p:nvCxnSpPr>
          <p:spPr>
            <a:xfrm flipV="1">
              <a:off x="4636720" y="2453691"/>
              <a:ext cx="624234" cy="7237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9" name="Connecteur droit avec flèche 2178">
              <a:extLst>
                <a:ext uri="{FF2B5EF4-FFF2-40B4-BE49-F238E27FC236}">
                  <a16:creationId xmlns:a16="http://schemas.microsoft.com/office/drawing/2014/main" id="{6BC63A79-3079-7602-0A1E-E1951BA674F8}"/>
                </a:ext>
              </a:extLst>
            </p:cNvPr>
            <p:cNvCxnSpPr>
              <a:cxnSpLocks/>
              <a:stCxn id="2172" idx="3"/>
              <a:endCxn id="2158" idx="1"/>
            </p:cNvCxnSpPr>
            <p:nvPr/>
          </p:nvCxnSpPr>
          <p:spPr>
            <a:xfrm flipV="1">
              <a:off x="4634632" y="4119101"/>
              <a:ext cx="605941" cy="7274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0" name="Connecteur droit avec flèche 2179">
              <a:extLst>
                <a:ext uri="{FF2B5EF4-FFF2-40B4-BE49-F238E27FC236}">
                  <a16:creationId xmlns:a16="http://schemas.microsoft.com/office/drawing/2014/main" id="{03A413A3-8660-2985-3964-EB776C9BE4F4}"/>
                </a:ext>
              </a:extLst>
            </p:cNvPr>
            <p:cNvCxnSpPr>
              <a:cxnSpLocks/>
              <a:stCxn id="2156" idx="3"/>
              <a:endCxn id="2157" idx="1"/>
            </p:cNvCxnSpPr>
            <p:nvPr/>
          </p:nvCxnSpPr>
          <p:spPr>
            <a:xfrm>
              <a:off x="7260917" y="2453691"/>
              <a:ext cx="421707" cy="167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1" name="Connecteur droit avec flèche 2180">
              <a:extLst>
                <a:ext uri="{FF2B5EF4-FFF2-40B4-BE49-F238E27FC236}">
                  <a16:creationId xmlns:a16="http://schemas.microsoft.com/office/drawing/2014/main" id="{0F225149-DFE6-3276-CB6E-A7DF55800C2F}"/>
                </a:ext>
              </a:extLst>
            </p:cNvPr>
            <p:cNvCxnSpPr>
              <a:cxnSpLocks/>
              <a:stCxn id="2154" idx="3"/>
              <a:endCxn id="2173" idx="1"/>
            </p:cNvCxnSpPr>
            <p:nvPr/>
          </p:nvCxnSpPr>
          <p:spPr>
            <a:xfrm>
              <a:off x="4636720" y="3177437"/>
              <a:ext cx="603843" cy="23780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2" name="Connecteur droit avec flèche 2181">
              <a:extLst>
                <a:ext uri="{FF2B5EF4-FFF2-40B4-BE49-F238E27FC236}">
                  <a16:creationId xmlns:a16="http://schemas.microsoft.com/office/drawing/2014/main" id="{2BC5FF11-098C-EBBA-CB53-317D89AF6711}"/>
                </a:ext>
              </a:extLst>
            </p:cNvPr>
            <p:cNvCxnSpPr>
              <a:cxnSpLocks/>
              <a:stCxn id="2155" idx="3"/>
              <a:endCxn id="2171" idx="1"/>
            </p:cNvCxnSpPr>
            <p:nvPr/>
          </p:nvCxnSpPr>
          <p:spPr>
            <a:xfrm>
              <a:off x="7240525" y="1240080"/>
              <a:ext cx="451495" cy="4725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3" name="Connecteur droit avec flèche 2182">
              <a:extLst>
                <a:ext uri="{FF2B5EF4-FFF2-40B4-BE49-F238E27FC236}">
                  <a16:creationId xmlns:a16="http://schemas.microsoft.com/office/drawing/2014/main" id="{F66DDA43-918B-0FE9-41D9-46E38461B9D1}"/>
                </a:ext>
              </a:extLst>
            </p:cNvPr>
            <p:cNvCxnSpPr>
              <a:cxnSpLocks/>
              <a:stCxn id="2156" idx="3"/>
              <a:endCxn id="2159" idx="1"/>
            </p:cNvCxnSpPr>
            <p:nvPr/>
          </p:nvCxnSpPr>
          <p:spPr>
            <a:xfrm>
              <a:off x="7260917" y="2453691"/>
              <a:ext cx="425884" cy="18828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4" name="Rectangle 2183">
              <a:extLst>
                <a:ext uri="{FF2B5EF4-FFF2-40B4-BE49-F238E27FC236}">
                  <a16:creationId xmlns:a16="http://schemas.microsoft.com/office/drawing/2014/main" id="{1EE0CF68-819C-A980-945B-BA33B9432C3D}"/>
                </a:ext>
              </a:extLst>
            </p:cNvPr>
            <p:cNvSpPr/>
            <p:nvPr/>
          </p:nvSpPr>
          <p:spPr>
            <a:xfrm>
              <a:off x="7692147" y="3129973"/>
              <a:ext cx="2688927" cy="61963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1570" tIns="31570" rIns="31570" bIns="31570" rtlCol="0" anchor="ctr"/>
            <a:lstStyle/>
            <a:p>
              <a:pPr algn="ctr"/>
              <a:r>
                <a:rPr lang="fr-FR" sz="1403" dirty="0">
                  <a:solidFill>
                    <a:schemeClr val="tx1"/>
                  </a:solidFill>
                </a:rPr>
                <a:t>Géolocalisation des entreprises qui recrutent</a:t>
              </a:r>
            </a:p>
          </p:txBody>
        </p:sp>
        <p:cxnSp>
          <p:nvCxnSpPr>
            <p:cNvPr id="2185" name="Connecteur droit avec flèche 2184">
              <a:extLst>
                <a:ext uri="{FF2B5EF4-FFF2-40B4-BE49-F238E27FC236}">
                  <a16:creationId xmlns:a16="http://schemas.microsoft.com/office/drawing/2014/main" id="{F3A4DFFB-05B7-573C-7493-EA7461DBFE3B}"/>
                </a:ext>
              </a:extLst>
            </p:cNvPr>
            <p:cNvCxnSpPr>
              <a:cxnSpLocks/>
              <a:stCxn id="2156" idx="3"/>
              <a:endCxn id="2184" idx="1"/>
            </p:cNvCxnSpPr>
            <p:nvPr/>
          </p:nvCxnSpPr>
          <p:spPr>
            <a:xfrm>
              <a:off x="7260917" y="2453691"/>
              <a:ext cx="431230" cy="9861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6" name="Connecteur droit avec flèche 2185">
              <a:extLst>
                <a:ext uri="{FF2B5EF4-FFF2-40B4-BE49-F238E27FC236}">
                  <a16:creationId xmlns:a16="http://schemas.microsoft.com/office/drawing/2014/main" id="{7157FF0A-81DE-319E-8749-3BC1ABC0304C}"/>
                </a:ext>
              </a:extLst>
            </p:cNvPr>
            <p:cNvCxnSpPr>
              <a:cxnSpLocks/>
              <a:stCxn id="2173" idx="3"/>
              <a:endCxn id="2177" idx="1"/>
            </p:cNvCxnSpPr>
            <p:nvPr/>
          </p:nvCxnSpPr>
          <p:spPr>
            <a:xfrm>
              <a:off x="7240528" y="5555486"/>
              <a:ext cx="475503" cy="1933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9671C6C-FC57-629A-7E72-14094E1ADD12}"/>
              </a:ext>
            </a:extLst>
          </p:cNvPr>
          <p:cNvSpPr/>
          <p:nvPr/>
        </p:nvSpPr>
        <p:spPr>
          <a:xfrm>
            <a:off x="7169371" y="5689410"/>
            <a:ext cx="2325101" cy="4033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570" tIns="31570" rIns="31570" bIns="31570" rtlCol="0" anchor="ctr"/>
          <a:lstStyle/>
          <a:p>
            <a:pPr algn="ctr"/>
            <a:r>
              <a:rPr lang="fr-FR" sz="1403" dirty="0">
                <a:solidFill>
                  <a:schemeClr val="tx1"/>
                </a:solidFill>
              </a:rPr>
              <a:t>Organisation d’</a:t>
            </a:r>
            <a:r>
              <a:rPr lang="fr-FR" sz="1403" dirty="0" err="1">
                <a:solidFill>
                  <a:schemeClr val="tx1"/>
                </a:solidFill>
              </a:rPr>
              <a:t>events</a:t>
            </a:r>
            <a:r>
              <a:rPr lang="fr-FR" sz="1403" dirty="0">
                <a:solidFill>
                  <a:schemeClr val="tx1"/>
                </a:solidFill>
              </a:rPr>
              <a:t> (job dating, conseils)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60C944-4177-71ED-A62B-AF8BE7D755D2}"/>
              </a:ext>
            </a:extLst>
          </p:cNvPr>
          <p:cNvCxnSpPr>
            <a:cxnSpLocks/>
            <a:stCxn id="2158" idx="3"/>
            <a:endCxn id="2" idx="1"/>
          </p:cNvCxnSpPr>
          <p:nvPr/>
        </p:nvCxnSpPr>
        <p:spPr>
          <a:xfrm>
            <a:off x="6750556" y="4976329"/>
            <a:ext cx="418816" cy="914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0A63E620-7B87-1E46-C8ED-39DEF1C92C9C}"/>
              </a:ext>
            </a:extLst>
          </p:cNvPr>
          <p:cNvCxnSpPr>
            <a:cxnSpLocks/>
            <a:stCxn id="2156" idx="3"/>
            <a:endCxn id="2" idx="1"/>
          </p:cNvCxnSpPr>
          <p:nvPr/>
        </p:nvCxnSpPr>
        <p:spPr>
          <a:xfrm>
            <a:off x="6768426" y="3515842"/>
            <a:ext cx="400945" cy="2375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3AF772E-8333-825A-7CCE-F9E751D6DE1F}"/>
              </a:ext>
            </a:extLst>
          </p:cNvPr>
          <p:cNvCxnSpPr>
            <a:cxnSpLocks/>
            <a:stCxn id="2173" idx="3"/>
            <a:endCxn id="2" idx="1"/>
          </p:cNvCxnSpPr>
          <p:nvPr/>
        </p:nvCxnSpPr>
        <p:spPr>
          <a:xfrm flipV="1">
            <a:off x="6750547" y="5891109"/>
            <a:ext cx="418825" cy="344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7566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237</TotalTime>
  <Words>628</Words>
  <Application>Microsoft Office PowerPoint</Application>
  <PresentationFormat>Personnalisé</PresentationFormat>
  <Paragraphs>103</Paragraphs>
  <Slides>12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Présentation PowerPoint</vt:lpstr>
      <vt:lpstr>FreePersonality - </vt:lpstr>
      <vt:lpstr>Users issues </vt:lpstr>
      <vt:lpstr>Administrator issues </vt:lpstr>
      <vt:lpstr>Questions personnelles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fabien astiasaran</dc:creator>
  <cp:lastModifiedBy>fabien astiasaran</cp:lastModifiedBy>
  <cp:revision>10</cp:revision>
  <dcterms:created xsi:type="dcterms:W3CDTF">2024-06-16T13:21:07Z</dcterms:created>
  <dcterms:modified xsi:type="dcterms:W3CDTF">2024-06-26T15:46:27Z</dcterms:modified>
</cp:coreProperties>
</file>