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0" r:id="rId4"/>
    <p:sldId id="272" r:id="rId5"/>
    <p:sldId id="261" r:id="rId6"/>
    <p:sldId id="265" r:id="rId7"/>
    <p:sldId id="273" r:id="rId8"/>
    <p:sldId id="267" r:id="rId9"/>
    <p:sldId id="289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9" r:id="rId19"/>
    <p:sldId id="278" r:id="rId20"/>
    <p:sldId id="282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64" r:id="rId29"/>
    <p:sldId id="288" r:id="rId30"/>
    <p:sldId id="259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141A"/>
    <a:srgbClr val="FF0000"/>
    <a:srgbClr val="8EAF3C"/>
    <a:srgbClr val="8FB03D"/>
    <a:srgbClr val="95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5465" autoAdjust="0"/>
  </p:normalViewPr>
  <p:slideViewPr>
    <p:cSldViewPr snapToGrid="0">
      <p:cViewPr varScale="1">
        <p:scale>
          <a:sx n="75" d="100"/>
          <a:sy n="75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89D3-D1D2-40C6-93A4-6DB2757DC2FC}" type="datetimeFigureOut">
              <a:rPr lang="fr-FR" smtClean="0"/>
              <a:t>01/12/2015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FCB2-F69B-4D43-BAB4-1FA35A60DB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3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98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">
    <p:bg>
      <p:bgPr>
        <a:solidFill>
          <a:srgbClr val="B91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1247040" cy="657556"/>
          </a:xfrm>
        </p:spPr>
        <p:txBody>
          <a:bodyPr/>
          <a:lstStyle>
            <a:lvl1pPr algn="l">
              <a:defRPr sz="4800" b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9908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5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885894"/>
            <a:ext cx="12192000" cy="9721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noAutofit/>
          </a:bodyPr>
          <a:lstStyle/>
          <a:p>
            <a:pPr algn="r"/>
            <a:r>
              <a:rPr lang="fr-FR" dirty="0" smtClean="0">
                <a:solidFill>
                  <a:srgbClr val="B9141A"/>
                </a:solidFill>
              </a:rPr>
              <a:t>#JSS2015</a:t>
            </a:r>
            <a:endParaRPr lang="fr-FR" dirty="0">
              <a:solidFill>
                <a:srgbClr val="B914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bg>
      <p:bgPr>
        <a:solidFill>
          <a:srgbClr val="B91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4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ue">
    <p:bg>
      <p:bgPr>
        <a:solidFill>
          <a:srgbClr val="B91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2"/>
          <a:stretch/>
        </p:blipFill>
        <p:spPr>
          <a:xfrm>
            <a:off x="7071357" y="3790765"/>
            <a:ext cx="5120643" cy="273432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57453" y="266328"/>
            <a:ext cx="7747442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+mn-lt"/>
              </a:rPr>
              <a:t>Les journées</a:t>
            </a:r>
          </a:p>
          <a:p>
            <a:r>
              <a:rPr lang="fr-FR" sz="8000" dirty="0" smtClean="0">
                <a:solidFill>
                  <a:schemeClr val="bg1"/>
                </a:solidFill>
                <a:latin typeface="+mn-lt"/>
              </a:rPr>
              <a:t>SQL</a:t>
            </a:r>
            <a:r>
              <a:rPr lang="fr-FR" sz="8000" baseline="0" dirty="0" smtClean="0">
                <a:solidFill>
                  <a:schemeClr val="bg1"/>
                </a:solidFill>
                <a:latin typeface="+mn-lt"/>
              </a:rPr>
              <a:t> Server 2015</a:t>
            </a:r>
            <a:r>
              <a:rPr lang="fr-FR" sz="3600" baseline="0" dirty="0" smtClean="0">
                <a:solidFill>
                  <a:schemeClr val="bg1"/>
                </a:solidFill>
                <a:latin typeface="+mn-lt"/>
              </a:rPr>
              <a:t> </a:t>
            </a:r>
            <a:endParaRPr lang="fr-FR" sz="8000" baseline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525087"/>
            <a:ext cx="2863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Un événement organisé</a:t>
            </a:r>
            <a:r>
              <a:rPr lang="fr-FR" sz="1400" baseline="0" dirty="0" smtClean="0">
                <a:solidFill>
                  <a:schemeClr val="bg1"/>
                </a:solidFill>
              </a:rPr>
              <a:t> par GUSS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4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ue">
    <p:bg>
      <p:bgPr>
        <a:solidFill>
          <a:srgbClr val="B91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2"/>
          <a:stretch/>
        </p:blipFill>
        <p:spPr>
          <a:xfrm>
            <a:off x="7071357" y="3790765"/>
            <a:ext cx="5120643" cy="273432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57453" y="266328"/>
            <a:ext cx="3953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+mn-lt"/>
              </a:rPr>
              <a:t>Les journées</a:t>
            </a:r>
          </a:p>
          <a:p>
            <a:r>
              <a:rPr lang="fr-FR" sz="4000" dirty="0" smtClean="0">
                <a:solidFill>
                  <a:schemeClr val="bg1"/>
                </a:solidFill>
                <a:latin typeface="+mn-lt"/>
              </a:rPr>
              <a:t>SQL</a:t>
            </a:r>
            <a:r>
              <a:rPr lang="fr-FR" sz="4000" baseline="0" dirty="0" smtClean="0">
                <a:solidFill>
                  <a:schemeClr val="bg1"/>
                </a:solidFill>
                <a:latin typeface="+mn-lt"/>
              </a:rPr>
              <a:t> Server 2015</a:t>
            </a:r>
            <a:r>
              <a:rPr lang="fr-FR" sz="1400" baseline="0" dirty="0" smtClean="0">
                <a:solidFill>
                  <a:schemeClr val="bg1"/>
                </a:solidFill>
                <a:latin typeface="+mn-lt"/>
              </a:rPr>
              <a:t> </a:t>
            </a:r>
            <a:endParaRPr lang="fr-FR" sz="4000" baseline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525087"/>
            <a:ext cx="2863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Un événement organisé</a:t>
            </a:r>
            <a:r>
              <a:rPr lang="fr-FR" sz="1400" baseline="0" dirty="0" smtClean="0">
                <a:solidFill>
                  <a:schemeClr val="bg1"/>
                </a:solidFill>
              </a:rPr>
              <a:t> par GUSS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5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00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9261375" cy="1362075"/>
          </a:xfrm>
        </p:spPr>
        <p:txBody>
          <a:bodyPr anchor="t"/>
          <a:lstStyle>
            <a:lvl1pPr algn="l">
              <a:defRPr sz="4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9261375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240704" y="-987491"/>
            <a:ext cx="10002738" cy="4903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1866" dirty="0">
                <a:solidFill>
                  <a:srgbClr val="B9141A"/>
                </a:solidFill>
                <a:latin typeface="Segoe UI Light"/>
                <a:cs typeface="Arial" panose="020B0604020202020204" pitchFamily="34" charset="0"/>
              </a:rPr>
              <a:t>demo</a:t>
            </a:r>
            <a:endParaRPr lang="en-US" sz="45866" dirty="0">
              <a:solidFill>
                <a:srgbClr val="B9141A"/>
              </a:solidFill>
              <a:latin typeface="Segoe UI Light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09600" y="1124745"/>
            <a:ext cx="11176000" cy="5204089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1151029" cy="657556"/>
          </a:xfrm>
        </p:spPr>
        <p:txBody>
          <a:bodyPr/>
          <a:lstStyle>
            <a:lvl1pPr algn="l"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1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Blue">
    <p:bg>
      <p:bgPr>
        <a:solidFill>
          <a:srgbClr val="B91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09600" y="1124745"/>
            <a:ext cx="11176000" cy="5204089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1151029" cy="657556"/>
          </a:xfrm>
        </p:spPr>
        <p:txBody>
          <a:bodyPr/>
          <a:lstStyle>
            <a:lvl1pPr algn="l">
              <a:defRPr sz="4800" b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14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840416" y="1124745"/>
            <a:ext cx="1945184" cy="499255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1151029" cy="657556"/>
          </a:xfrm>
        </p:spPr>
        <p:txBody>
          <a:bodyPr/>
          <a:lstStyle>
            <a:lvl1pPr algn="l"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609600" y="1124745"/>
            <a:ext cx="8955269" cy="49925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rgbClr val="4F81B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fr-FR" noProof="0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72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4917147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4pPr>
            <a:lvl5pPr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384800" cy="4917148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4pPr>
            <a:lvl5pPr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59008" cy="657556"/>
          </a:xfrm>
        </p:spPr>
        <p:txBody>
          <a:bodyPr/>
          <a:lstStyle>
            <a:lvl1pPr algn="l"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3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Blue">
    <p:bg>
      <p:bgPr>
        <a:solidFill>
          <a:srgbClr val="B91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4917147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2667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4pPr>
            <a:lvl5pPr>
              <a:defRPr sz="2133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0"/>
            <a:ext cx="5384800" cy="4917148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2667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4pPr>
            <a:lvl5pPr>
              <a:defRPr sz="2133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59008" cy="657556"/>
          </a:xfrm>
        </p:spPr>
        <p:txBody>
          <a:bodyPr/>
          <a:lstStyle>
            <a:lvl1pPr algn="l">
              <a:defRPr sz="4800" b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728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5386917" cy="639761"/>
          </a:xfrm>
        </p:spPr>
        <p:txBody>
          <a:bodyPr anchor="b"/>
          <a:lstStyle>
            <a:lvl1pPr marL="0" indent="0">
              <a:buNone/>
              <a:defRPr sz="2667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64505"/>
            <a:ext cx="5386917" cy="4352793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4pPr>
            <a:lvl5pPr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124744"/>
            <a:ext cx="5389033" cy="639761"/>
          </a:xfrm>
        </p:spPr>
        <p:txBody>
          <a:bodyPr anchor="b"/>
          <a:lstStyle>
            <a:lvl1pPr marL="0" indent="0">
              <a:buNone/>
              <a:defRPr sz="2667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764505"/>
            <a:ext cx="5389033" cy="4352793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 UI Light" panose="020B0502040204020203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59008" cy="657556"/>
          </a:xfrm>
        </p:spPr>
        <p:txBody>
          <a:bodyPr/>
          <a:lstStyle>
            <a:lvl1pPr algn="l">
              <a:defRPr sz="48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1247040" cy="657556"/>
          </a:xfrm>
        </p:spPr>
        <p:txBody>
          <a:bodyPr/>
          <a:lstStyle>
            <a:lvl1pPr algn="l">
              <a:defRPr sz="4800" b="0">
                <a:solidFill>
                  <a:schemeClr val="tx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2" y="5987092"/>
            <a:ext cx="1045775" cy="3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85987"/>
            <a:ext cx="10972800" cy="84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32452"/>
            <a:ext cx="10972800" cy="500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err="1" smtClean="0"/>
              <a:t>Fourth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5331"/>
            <a:ext cx="12192000" cy="452669"/>
          </a:xfrm>
          <a:prstGeom prst="rect">
            <a:avLst/>
          </a:prstGeom>
          <a:solidFill>
            <a:srgbClr val="B9141A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fr-FR" sz="1867" dirty="0" smtClean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#JSS2015</a:t>
            </a:r>
            <a:endParaRPr lang="fr-FR" sz="1867" dirty="0">
              <a:solidFill>
                <a:schemeClr val="bg1"/>
              </a:solidFill>
              <a:latin typeface="+mn-lt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251" y="5752909"/>
            <a:ext cx="2087749" cy="6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2" r:id="rId13"/>
    <p:sldLayoutId id="2147483673" r:id="rId14"/>
    <p:sldLayoutId id="2147483674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800" b="0" kern="1200" cap="none" spc="-133" baseline="0" dirty="0" smtClean="0">
          <a:ln w="3175">
            <a:noFill/>
          </a:ln>
          <a:solidFill>
            <a:schemeClr val="tx1">
              <a:lumMod val="75000"/>
              <a:lumOff val="25000"/>
            </a:schemeClr>
          </a:solidFill>
          <a:effectLst/>
          <a:latin typeface="+mj-lt"/>
          <a:ea typeface="+mn-ea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va.microsoft.com/fr-fr/training-courses/powershell-desired-state-configuration-dsc-avanc--14348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qlsouthwest.files.wordpress.com/2013/09/pass_chapter_black.png?w=960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5" y="5791099"/>
            <a:ext cx="637923" cy="6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670" y="123305"/>
            <a:ext cx="685280" cy="68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95596" y="808585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@GUSS_FRANCE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Fonctionnement en silos</a:t>
            </a:r>
          </a:p>
          <a:p>
            <a:r>
              <a:rPr lang="fr-FR" dirty="0" smtClean="0"/>
              <a:t>Pas de vision globale</a:t>
            </a:r>
          </a:p>
          <a:p>
            <a:r>
              <a:rPr lang="fr-FR" dirty="0" smtClean="0"/>
              <a:t>En attendant…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Service 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5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Démo – Déploiement d’une VM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Service 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96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Ressources groupées</a:t>
            </a:r>
          </a:p>
          <a:p>
            <a:r>
              <a:rPr lang="fr-FR" dirty="0" smtClean="0"/>
              <a:t>Facturation</a:t>
            </a:r>
          </a:p>
          <a:p>
            <a:r>
              <a:rPr lang="fr-FR" dirty="0" smtClean="0"/>
              <a:t>Monitoring</a:t>
            </a:r>
          </a:p>
          <a:p>
            <a:r>
              <a:rPr lang="fr-FR" dirty="0" err="1" smtClean="0"/>
              <a:t>Templates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Resource 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92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Démo – Déploiement d’une VM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Resource Manager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85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3011932"/>
            <a:ext cx="772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Azure Automation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2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Automation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err="1" smtClean="0"/>
              <a:t>Runbooks</a:t>
            </a:r>
            <a:endParaRPr lang="fr-FR" dirty="0" smtClean="0"/>
          </a:p>
          <a:p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Runbooks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Automation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42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3 Types</a:t>
            </a:r>
          </a:p>
          <a:p>
            <a:r>
              <a:rPr lang="fr-FR" dirty="0" err="1" smtClean="0"/>
              <a:t>Webhook</a:t>
            </a:r>
            <a:endParaRPr lang="fr-FR" dirty="0" smtClean="0"/>
          </a:p>
          <a:p>
            <a:r>
              <a:rPr lang="fr-FR" dirty="0" err="1" smtClean="0"/>
              <a:t>Scheduler</a:t>
            </a:r>
            <a:endParaRPr lang="fr-FR" dirty="0" smtClean="0"/>
          </a:p>
          <a:p>
            <a:r>
              <a:rPr lang="fr-FR" dirty="0" err="1" smtClean="0"/>
              <a:t>Hybrid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Runbook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08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Démo – Création d’un </a:t>
            </a:r>
            <a:r>
              <a:rPr lang="fr-FR" dirty="0" err="1" smtClean="0"/>
              <a:t>runbook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Runbook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2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3011932"/>
            <a:ext cx="772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Configuration systèmes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</a:p>
          <a:p>
            <a:r>
              <a:rPr lang="fr-FR" dirty="0" smtClean="0"/>
              <a:t>Azure DSC Extension</a:t>
            </a:r>
          </a:p>
          <a:p>
            <a:r>
              <a:rPr lang="fr-FR" dirty="0" smtClean="0"/>
              <a:t>Azure Automation DSC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Desired</a:t>
            </a:r>
            <a:r>
              <a:rPr lang="fr-FR" dirty="0" smtClean="0"/>
              <a:t> State 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9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3011932"/>
            <a:ext cx="7729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Azure Automation</a:t>
            </a:r>
          </a:p>
          <a:p>
            <a:pPr marL="268288"/>
            <a:r>
              <a:rPr lang="fr-FR" sz="2800" dirty="0" smtClean="0">
                <a:solidFill>
                  <a:schemeClr val="bg1"/>
                </a:solidFill>
              </a:rPr>
              <a:t>Fabien </a:t>
            </a:r>
            <a:r>
              <a:rPr lang="fr-FR" sz="2800" dirty="0" err="1" smtClean="0">
                <a:solidFill>
                  <a:schemeClr val="bg1"/>
                </a:solidFill>
              </a:rPr>
              <a:t>Dibot</a:t>
            </a:r>
            <a:r>
              <a:rPr lang="fr-FR" sz="2800" dirty="0" smtClean="0">
                <a:solidFill>
                  <a:schemeClr val="bg1"/>
                </a:solidFill>
              </a:rPr>
              <a:t>  - @</a:t>
            </a:r>
            <a:r>
              <a:rPr lang="fr-FR" sz="2800" dirty="0" err="1" smtClean="0">
                <a:solidFill>
                  <a:schemeClr val="bg1"/>
                </a:solidFill>
              </a:rPr>
              <a:t>fdibot</a:t>
            </a:r>
            <a:r>
              <a:rPr lang="fr-FR" sz="2800" dirty="0">
                <a:solidFill>
                  <a:schemeClr val="bg1"/>
                </a:solidFill>
              </a:rPr>
              <a:t> - https://pwrshell.net</a:t>
            </a:r>
          </a:p>
          <a:p>
            <a:pPr marL="268288"/>
            <a:r>
              <a:rPr lang="fr-FR" sz="2800" dirty="0" smtClean="0">
                <a:solidFill>
                  <a:schemeClr val="bg1"/>
                </a:solidFill>
              </a:rPr>
              <a:t>Groupe SII </a:t>
            </a:r>
          </a:p>
          <a:p>
            <a:pPr marL="268288"/>
            <a:r>
              <a:rPr lang="fr-FR" sz="2800" dirty="0" smtClean="0">
                <a:solidFill>
                  <a:schemeClr val="bg1"/>
                </a:solidFill>
              </a:rPr>
              <a:t>MVP PowerShell</a:t>
            </a:r>
          </a:p>
        </p:txBody>
      </p:sp>
    </p:spTree>
    <p:extLst>
      <p:ext uri="{BB962C8B-B14F-4D97-AF65-F5344CB8AC3E}">
        <p14:creationId xmlns:p14="http://schemas.microsoft.com/office/powerpoint/2010/main" val="8898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Répétabilité</a:t>
            </a:r>
          </a:p>
          <a:p>
            <a:r>
              <a:rPr lang="fr-FR" dirty="0" smtClean="0"/>
              <a:t>Idempotence</a:t>
            </a:r>
          </a:p>
          <a:p>
            <a:r>
              <a:rPr lang="fr-FR" dirty="0" smtClean="0"/>
              <a:t>Extensible</a:t>
            </a:r>
          </a:p>
          <a:p>
            <a:r>
              <a:rPr lang="fr-FR" dirty="0" smtClean="0"/>
              <a:t>Push vs Pull</a:t>
            </a:r>
          </a:p>
          <a:p>
            <a:r>
              <a:rPr lang="fr-FR" dirty="0" smtClean="0"/>
              <a:t>Local Configuration Manager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0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 Mode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64" y="932723"/>
            <a:ext cx="9266871" cy="5203825"/>
          </a:xfrm>
        </p:spPr>
      </p:pic>
    </p:spTree>
    <p:extLst>
      <p:ext uri="{BB962C8B-B14F-4D97-AF65-F5344CB8AC3E}">
        <p14:creationId xmlns:p14="http://schemas.microsoft.com/office/powerpoint/2010/main" val="330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Mode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25" y="932723"/>
            <a:ext cx="9174150" cy="5203825"/>
          </a:xfrm>
        </p:spPr>
      </p:pic>
    </p:spTree>
    <p:extLst>
      <p:ext uri="{BB962C8B-B14F-4D97-AF65-F5344CB8AC3E}">
        <p14:creationId xmlns:p14="http://schemas.microsoft.com/office/powerpoint/2010/main" val="18604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Démo – Création d’une configuration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Desired</a:t>
            </a:r>
            <a:r>
              <a:rPr lang="fr-FR" dirty="0" smtClean="0"/>
              <a:t> State 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8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Installation d’un agent</a:t>
            </a:r>
          </a:p>
          <a:p>
            <a:r>
              <a:rPr lang="fr-FR" dirty="0" smtClean="0"/>
              <a:t>PowerShell v5</a:t>
            </a:r>
          </a:p>
          <a:p>
            <a:r>
              <a:rPr lang="fr-FR" dirty="0" smtClean="0"/>
              <a:t>Publication des configurations</a:t>
            </a:r>
          </a:p>
          <a:p>
            <a:r>
              <a:rPr lang="fr-FR" dirty="0" smtClean="0"/>
              <a:t>Push mode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DSC extension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1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Démo – Application d’une configuration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DSC extension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7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PowerShell v5</a:t>
            </a:r>
          </a:p>
          <a:p>
            <a:r>
              <a:rPr lang="fr-FR" dirty="0" smtClean="0"/>
              <a:t>Linux</a:t>
            </a:r>
          </a:p>
          <a:p>
            <a:r>
              <a:rPr lang="fr-FR" dirty="0" smtClean="0"/>
              <a:t>Configuration LCM</a:t>
            </a:r>
          </a:p>
          <a:p>
            <a:r>
              <a:rPr lang="fr-FR" dirty="0" err="1" smtClean="0"/>
              <a:t>Hybrid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Automation DSC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Démo – Application d’une configuration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Automation DSC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5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2" y="1925120"/>
            <a:ext cx="6261691" cy="41744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re 2"/>
          <p:cNvSpPr txBox="1">
            <a:spLocks/>
          </p:cNvSpPr>
          <p:nvPr/>
        </p:nvSpPr>
        <p:spPr>
          <a:xfrm>
            <a:off x="441355" y="293543"/>
            <a:ext cx="7301114" cy="1631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Merci à nos volontaires…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9166" y="668784"/>
            <a:ext cx="3611051" cy="33435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2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Cours MVA</a:t>
            </a:r>
          </a:p>
          <a:p>
            <a:pPr lvl="1"/>
            <a:r>
              <a:rPr lang="fr-FR" dirty="0"/>
              <a:t>https://mva.microsoft.com/fr-fr/training-courses/introduction-powershell-desired-state-configuration-dsc--12621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https://mva.microsoft.com/fr-fr/training-courses/powershell-desired-state-configuration-dsc-avanc--</a:t>
            </a:r>
            <a:r>
              <a:rPr lang="fr-FR" dirty="0" smtClean="0">
                <a:hlinkClick r:id="rId2"/>
              </a:rPr>
              <a:t>14348</a:t>
            </a:r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5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4" y="165439"/>
            <a:ext cx="11247040" cy="657556"/>
          </a:xfrm>
        </p:spPr>
        <p:txBody>
          <a:bodyPr/>
          <a:lstStyle/>
          <a:p>
            <a:r>
              <a:rPr lang="fr-FR" b="1" dirty="0" smtClean="0"/>
              <a:t>Merci à nos sponsors</a:t>
            </a:r>
            <a:endParaRPr lang="fr-FR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0131" y="640115"/>
            <a:ext cx="10431326" cy="5471544"/>
            <a:chOff x="0" y="113723"/>
            <a:chExt cx="11783531" cy="6180816"/>
          </a:xfrm>
        </p:grpSpPr>
        <p:pic>
          <p:nvPicPr>
            <p:cNvPr id="5" name="Imag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52513" y="113723"/>
              <a:ext cx="4448003" cy="1713748"/>
            </a:xfrm>
            <a:prstGeom prst="rect">
              <a:avLst/>
            </a:prstGeom>
          </p:spPr>
        </p:pic>
        <p:pic>
          <p:nvPicPr>
            <p:cNvPr id="6" name="Imag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9894" y="2528532"/>
              <a:ext cx="2885263" cy="808280"/>
            </a:xfrm>
            <a:prstGeom prst="rect">
              <a:avLst/>
            </a:prstGeom>
          </p:spPr>
        </p:pic>
        <p:pic>
          <p:nvPicPr>
            <p:cNvPr id="7" name="Image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59721" y="5531497"/>
              <a:ext cx="1788828" cy="715531"/>
            </a:xfrm>
            <a:prstGeom prst="rect">
              <a:avLst/>
            </a:prstGeom>
          </p:spPr>
        </p:pic>
        <p:pic>
          <p:nvPicPr>
            <p:cNvPr id="8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409722"/>
              <a:ext cx="2670812" cy="1068325"/>
            </a:xfrm>
            <a:prstGeom prst="rect">
              <a:avLst/>
            </a:prstGeom>
          </p:spPr>
        </p:pic>
        <p:pic>
          <p:nvPicPr>
            <p:cNvPr id="9" name="Image 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98557" y="2619084"/>
              <a:ext cx="3005334" cy="716281"/>
            </a:xfrm>
            <a:prstGeom prst="rect">
              <a:avLst/>
            </a:prstGeom>
          </p:spPr>
        </p:pic>
        <p:pic>
          <p:nvPicPr>
            <p:cNvPr id="10" name="Image 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43308" y="3835555"/>
              <a:ext cx="3183544" cy="1015577"/>
            </a:xfrm>
            <a:prstGeom prst="rect">
              <a:avLst/>
            </a:prstGeom>
          </p:spPr>
        </p:pic>
        <p:pic>
          <p:nvPicPr>
            <p:cNvPr id="11" name="Image 8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35307" y="2186755"/>
              <a:ext cx="1600139" cy="1580938"/>
            </a:xfrm>
            <a:prstGeom prst="rect">
              <a:avLst/>
            </a:prstGeom>
          </p:spPr>
        </p:pic>
        <p:pic>
          <p:nvPicPr>
            <p:cNvPr id="12" name="Image 9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1308" y="3563651"/>
              <a:ext cx="3284341" cy="1724623"/>
            </a:xfrm>
            <a:prstGeom prst="rect">
              <a:avLst/>
            </a:prstGeom>
          </p:spPr>
        </p:pic>
        <p:pic>
          <p:nvPicPr>
            <p:cNvPr id="13" name="Image 10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34511" y="3835555"/>
              <a:ext cx="3849020" cy="947451"/>
            </a:xfrm>
            <a:prstGeom prst="rect">
              <a:avLst/>
            </a:prstGeom>
          </p:spPr>
        </p:pic>
        <p:pic>
          <p:nvPicPr>
            <p:cNvPr id="14" name="Image 2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610" y="5483987"/>
              <a:ext cx="1912195" cy="8105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99212" y="5483987"/>
              <a:ext cx="1951448" cy="715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92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8435" y="2430017"/>
            <a:ext cx="6195130" cy="19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9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3011932"/>
            <a:ext cx="772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Sommaire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Pourquoi automatiser ?</a:t>
            </a:r>
          </a:p>
          <a:p>
            <a:r>
              <a:rPr lang="fr-FR" dirty="0" smtClean="0"/>
              <a:t>PowerShell SDK</a:t>
            </a:r>
          </a:p>
          <a:p>
            <a:r>
              <a:rPr lang="fr-FR" dirty="0" smtClean="0"/>
              <a:t>Azure Automation</a:t>
            </a:r>
          </a:p>
          <a:p>
            <a:r>
              <a:rPr lang="fr-FR" dirty="0" smtClean="0"/>
              <a:t>Configuration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1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Un bon IT est fainéant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r>
              <a:rPr lang="fr-FR" dirty="0" err="1" smtClean="0"/>
              <a:t>DevOps</a:t>
            </a:r>
            <a:r>
              <a:rPr lang="fr-FR" dirty="0" smtClean="0"/>
              <a:t> </a:t>
            </a:r>
          </a:p>
          <a:p>
            <a:r>
              <a:rPr lang="fr-FR" dirty="0" smtClean="0"/>
              <a:t>Fiabilité</a:t>
            </a:r>
          </a:p>
          <a:p>
            <a:r>
              <a:rPr lang="fr-FR" dirty="0" smtClean="0"/>
              <a:t>Hybride</a:t>
            </a:r>
          </a:p>
          <a:p>
            <a:r>
              <a:rPr lang="fr-FR" dirty="0" smtClean="0"/>
              <a:t>Gains multiples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automatiser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3011932"/>
            <a:ext cx="772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Azure PowerShell SDK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Dispo sur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Release toutes les 3 semaines</a:t>
            </a:r>
          </a:p>
          <a:p>
            <a:r>
              <a:rPr lang="fr-FR" dirty="0" smtClean="0"/>
              <a:t>Deux modules</a:t>
            </a:r>
          </a:p>
          <a:p>
            <a:pPr lvl="1"/>
            <a:r>
              <a:rPr lang="fr-FR" dirty="0" smtClean="0"/>
              <a:t>ASM – Azure Service Manager</a:t>
            </a:r>
          </a:p>
          <a:p>
            <a:pPr lvl="1"/>
            <a:r>
              <a:rPr lang="fr-FR" dirty="0" smtClean="0"/>
              <a:t>ARM – Azure Resource Manager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PowerShell SDK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4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fr-FR" dirty="0" smtClean="0"/>
              <a:t>Démo: Installation du SDK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PowerShell SDK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C0504D"/>
      </a:folHlink>
    </a:clrScheme>
    <a:fontScheme name="TechDays 201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230</Words>
  <Application>Microsoft Office PowerPoint</Application>
  <PresentationFormat>Widescreen</PresentationFormat>
  <Paragraphs>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</vt:lpstr>
      <vt:lpstr>Segoe UI Light</vt:lpstr>
      <vt:lpstr>Wingdings</vt:lpstr>
      <vt:lpstr>1_Office Theme</vt:lpstr>
      <vt:lpstr>PowerPoint Presentation</vt:lpstr>
      <vt:lpstr>PowerPoint Presentation</vt:lpstr>
      <vt:lpstr>Merci à nos sponsors</vt:lpstr>
      <vt:lpstr>PowerPoint Presentation</vt:lpstr>
      <vt:lpstr>Sommaire</vt:lpstr>
      <vt:lpstr>Pourquoi automatiser ?</vt:lpstr>
      <vt:lpstr>PowerPoint Presentation</vt:lpstr>
      <vt:lpstr>Azure PowerShell SDK</vt:lpstr>
      <vt:lpstr>Azure PowerShell SDK</vt:lpstr>
      <vt:lpstr>Azure Service Manager</vt:lpstr>
      <vt:lpstr>Azure Service Manager</vt:lpstr>
      <vt:lpstr>Azure Resource Manager</vt:lpstr>
      <vt:lpstr>Azure Resource Manager</vt:lpstr>
      <vt:lpstr>PowerPoint Presentation</vt:lpstr>
      <vt:lpstr>Azure Automation</vt:lpstr>
      <vt:lpstr>Runbook</vt:lpstr>
      <vt:lpstr>Runbook</vt:lpstr>
      <vt:lpstr>PowerPoint Presentation</vt:lpstr>
      <vt:lpstr>Desired State Configuration</vt:lpstr>
      <vt:lpstr>Fonctionnement</vt:lpstr>
      <vt:lpstr>Push Mode</vt:lpstr>
      <vt:lpstr>Pull Mode</vt:lpstr>
      <vt:lpstr>Desired State Configuration</vt:lpstr>
      <vt:lpstr>Azure DSC extension</vt:lpstr>
      <vt:lpstr>Azure DSC extension</vt:lpstr>
      <vt:lpstr>Azure Automation DSC</vt:lpstr>
      <vt:lpstr>Azure Automation DSC</vt:lpstr>
      <vt:lpstr>PowerPoint Presentation</vt:lpstr>
      <vt:lpstr>Pour aller plus loin</vt:lpstr>
      <vt:lpstr>PowerPoint Presentation</vt:lpstr>
    </vt:vector>
  </TitlesOfParts>
  <Company>AZEO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romain.casteres@microsoft.com</dc:creator>
  <cp:lastModifiedBy>Fabien DIBOT</cp:lastModifiedBy>
  <cp:revision>48</cp:revision>
  <dcterms:created xsi:type="dcterms:W3CDTF">2013-09-20T15:52:21Z</dcterms:created>
  <dcterms:modified xsi:type="dcterms:W3CDTF">2015-12-01T17:30:03Z</dcterms:modified>
</cp:coreProperties>
</file>