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60" r:id="rId3"/>
    <p:sldId id="257" r:id="rId4"/>
    <p:sldId id="258" r:id="rId5"/>
    <p:sldId id="259" r:id="rId6"/>
    <p:sldId id="274" r:id="rId7"/>
    <p:sldId id="261" r:id="rId8"/>
    <p:sldId id="275" r:id="rId9"/>
    <p:sldId id="262" r:id="rId10"/>
    <p:sldId id="276" r:id="rId11"/>
    <p:sldId id="286" r:id="rId12"/>
    <p:sldId id="263" r:id="rId13"/>
    <p:sldId id="278" r:id="rId14"/>
    <p:sldId id="264" r:id="rId15"/>
    <p:sldId id="279" r:id="rId16"/>
    <p:sldId id="265" r:id="rId17"/>
    <p:sldId id="280" r:id="rId18"/>
    <p:sldId id="266" r:id="rId19"/>
    <p:sldId id="277" r:id="rId20"/>
    <p:sldId id="267" r:id="rId21"/>
    <p:sldId id="281" r:id="rId22"/>
    <p:sldId id="268" r:id="rId23"/>
    <p:sldId id="282" r:id="rId24"/>
    <p:sldId id="283" r:id="rId25"/>
    <p:sldId id="270" r:id="rId26"/>
    <p:sldId id="284" r:id="rId27"/>
    <p:sldId id="272" r:id="rId28"/>
    <p:sldId id="285" r:id="rId29"/>
    <p:sldId id="273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796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CE2827-9E9A-4437-9595-ACDACF5D1E2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B167737-6308-4C3E-A3F7-1388BCBE054B}">
      <dgm:prSet phldrT="[Texte]"/>
      <dgm:spPr/>
      <dgm:t>
        <a:bodyPr/>
        <a:lstStyle/>
        <a:p>
          <a:r>
            <a:rPr lang="fr-FR" dirty="0"/>
            <a:t>User Story</a:t>
          </a:r>
        </a:p>
      </dgm:t>
    </dgm:pt>
    <dgm:pt modelId="{9F110B4C-CE0D-488E-8480-B7C07459F74B}" type="parTrans" cxnId="{97AD8A49-CFE4-49E4-8E84-DF700A270775}">
      <dgm:prSet/>
      <dgm:spPr/>
      <dgm:t>
        <a:bodyPr/>
        <a:lstStyle/>
        <a:p>
          <a:endParaRPr lang="fr-FR"/>
        </a:p>
      </dgm:t>
    </dgm:pt>
    <dgm:pt modelId="{B3505E62-3C6D-4E6D-B309-7D6B9DBE559D}" type="sibTrans" cxnId="{97AD8A49-CFE4-49E4-8E84-DF700A270775}">
      <dgm:prSet/>
      <dgm:spPr/>
      <dgm:t>
        <a:bodyPr/>
        <a:lstStyle/>
        <a:p>
          <a:endParaRPr lang="fr-FR"/>
        </a:p>
      </dgm:t>
    </dgm:pt>
    <dgm:pt modelId="{7A250CEB-CDA1-4500-995B-426AFD2ABD43}">
      <dgm:prSet phldrT="[Texte]"/>
      <dgm:spPr/>
      <dgm:t>
        <a:bodyPr/>
        <a:lstStyle/>
        <a:p>
          <a:r>
            <a:rPr lang="fr-FR" dirty="0" err="1"/>
            <a:t>Develop</a:t>
          </a:r>
          <a:r>
            <a:rPr lang="fr-FR" dirty="0"/>
            <a:t> content</a:t>
          </a:r>
        </a:p>
      </dgm:t>
    </dgm:pt>
    <dgm:pt modelId="{1E8BC814-AA96-48BE-A1D5-3A19674EEA2F}" type="parTrans" cxnId="{0470921F-391E-46AD-9900-9A6D25494DAF}">
      <dgm:prSet/>
      <dgm:spPr/>
      <dgm:t>
        <a:bodyPr/>
        <a:lstStyle/>
        <a:p>
          <a:endParaRPr lang="fr-FR"/>
        </a:p>
      </dgm:t>
    </dgm:pt>
    <dgm:pt modelId="{FAA63CFA-20D5-4DD2-BCF1-2E87969FF5CD}" type="sibTrans" cxnId="{0470921F-391E-46AD-9900-9A6D25494DAF}">
      <dgm:prSet/>
      <dgm:spPr/>
      <dgm:t>
        <a:bodyPr/>
        <a:lstStyle/>
        <a:p>
          <a:endParaRPr lang="fr-FR"/>
        </a:p>
      </dgm:t>
    </dgm:pt>
    <dgm:pt modelId="{AB69FD3F-8684-4A08-BC2A-DC17E4DA671A}">
      <dgm:prSet phldrT="[Texte]"/>
      <dgm:spPr/>
      <dgm:t>
        <a:bodyPr/>
        <a:lstStyle/>
        <a:p>
          <a:r>
            <a:rPr lang="fr-FR" dirty="0"/>
            <a:t>Release</a:t>
          </a:r>
        </a:p>
      </dgm:t>
    </dgm:pt>
    <dgm:pt modelId="{843C455D-513A-4DC1-B288-6113F55BBE10}" type="parTrans" cxnId="{670488DA-1AD6-421D-B14F-9510BDD037A0}">
      <dgm:prSet/>
      <dgm:spPr/>
      <dgm:t>
        <a:bodyPr/>
        <a:lstStyle/>
        <a:p>
          <a:endParaRPr lang="fr-FR"/>
        </a:p>
      </dgm:t>
    </dgm:pt>
    <dgm:pt modelId="{3A121C1D-E971-45C9-AF64-3176EE166349}" type="sibTrans" cxnId="{670488DA-1AD6-421D-B14F-9510BDD037A0}">
      <dgm:prSet/>
      <dgm:spPr/>
      <dgm:t>
        <a:bodyPr/>
        <a:lstStyle/>
        <a:p>
          <a:endParaRPr lang="fr-FR"/>
        </a:p>
      </dgm:t>
    </dgm:pt>
    <dgm:pt modelId="{192CC9B3-52E1-4F85-9E43-F3A8CD209BBC}">
      <dgm:prSet phldrT="[Texte]"/>
      <dgm:spPr/>
      <dgm:t>
        <a:bodyPr/>
        <a:lstStyle/>
        <a:p>
          <a:r>
            <a:rPr lang="fr-FR" dirty="0"/>
            <a:t>Test</a:t>
          </a:r>
        </a:p>
      </dgm:t>
    </dgm:pt>
    <dgm:pt modelId="{2A4B542E-3335-434B-BB49-D2F1C8B4EA01}" type="parTrans" cxnId="{55622E40-D2FB-4289-9730-045185C3785B}">
      <dgm:prSet/>
      <dgm:spPr/>
      <dgm:t>
        <a:bodyPr/>
        <a:lstStyle/>
        <a:p>
          <a:endParaRPr lang="fr-FR"/>
        </a:p>
      </dgm:t>
    </dgm:pt>
    <dgm:pt modelId="{BF9DE697-79A8-4996-8A22-B166196EFCAB}" type="sibTrans" cxnId="{55622E40-D2FB-4289-9730-045185C3785B}">
      <dgm:prSet/>
      <dgm:spPr/>
      <dgm:t>
        <a:bodyPr/>
        <a:lstStyle/>
        <a:p>
          <a:endParaRPr lang="fr-FR"/>
        </a:p>
      </dgm:t>
    </dgm:pt>
    <dgm:pt modelId="{7395D43D-C119-49A1-A970-D01FF863286B}">
      <dgm:prSet phldrT="[Texte]"/>
      <dgm:spPr/>
      <dgm:t>
        <a:bodyPr/>
        <a:lstStyle/>
        <a:p>
          <a:r>
            <a:rPr lang="fr-FR" dirty="0" err="1"/>
            <a:t>Usability</a:t>
          </a:r>
          <a:r>
            <a:rPr lang="fr-FR" dirty="0"/>
            <a:t> Test</a:t>
          </a:r>
        </a:p>
      </dgm:t>
    </dgm:pt>
    <dgm:pt modelId="{5C13828E-0055-48EB-927C-452D7D5097C2}" type="parTrans" cxnId="{E6B364D5-B62D-44F0-94FF-382EEE759598}">
      <dgm:prSet/>
      <dgm:spPr/>
      <dgm:t>
        <a:bodyPr/>
        <a:lstStyle/>
        <a:p>
          <a:endParaRPr lang="fr-FR"/>
        </a:p>
      </dgm:t>
    </dgm:pt>
    <dgm:pt modelId="{B1D39C9A-6566-4ED1-9ECA-C74C151FB664}" type="sibTrans" cxnId="{E6B364D5-B62D-44F0-94FF-382EEE759598}">
      <dgm:prSet/>
      <dgm:spPr/>
      <dgm:t>
        <a:bodyPr/>
        <a:lstStyle/>
        <a:p>
          <a:endParaRPr lang="fr-FR"/>
        </a:p>
      </dgm:t>
    </dgm:pt>
    <dgm:pt modelId="{24768F4B-DEC2-4073-88EF-44E083598DB6}">
      <dgm:prSet phldrT="[Texte]"/>
      <dgm:spPr/>
      <dgm:t>
        <a:bodyPr/>
        <a:lstStyle/>
        <a:p>
          <a:r>
            <a:rPr lang="fr-FR" dirty="0" err="1"/>
            <a:t>Redev</a:t>
          </a:r>
          <a:r>
            <a:rPr lang="fr-FR" dirty="0"/>
            <a:t> </a:t>
          </a:r>
          <a:r>
            <a:rPr lang="fr-FR" dirty="0" err="1"/>
            <a:t>from</a:t>
          </a:r>
          <a:r>
            <a:rPr lang="fr-FR" dirty="0"/>
            <a:t> test </a:t>
          </a:r>
          <a:r>
            <a:rPr lang="fr-FR" dirty="0" err="1"/>
            <a:t>results</a:t>
          </a:r>
          <a:endParaRPr lang="fr-FR" dirty="0"/>
        </a:p>
      </dgm:t>
    </dgm:pt>
    <dgm:pt modelId="{FA7E0E0A-44D0-4010-A2DA-60540E163D46}" type="parTrans" cxnId="{5C734C06-4F5A-4E09-B566-7509ECD2B522}">
      <dgm:prSet/>
      <dgm:spPr/>
      <dgm:t>
        <a:bodyPr/>
        <a:lstStyle/>
        <a:p>
          <a:endParaRPr lang="fr-FR"/>
        </a:p>
      </dgm:t>
    </dgm:pt>
    <dgm:pt modelId="{9C762A42-4960-45B0-A9ED-141BAA322151}" type="sibTrans" cxnId="{5C734C06-4F5A-4E09-B566-7509ECD2B522}">
      <dgm:prSet/>
      <dgm:spPr/>
      <dgm:t>
        <a:bodyPr/>
        <a:lstStyle/>
        <a:p>
          <a:endParaRPr lang="fr-FR"/>
        </a:p>
      </dgm:t>
    </dgm:pt>
    <dgm:pt modelId="{8A46BD39-3A38-420E-9D9D-9CB10FA1E7D8}" type="pres">
      <dgm:prSet presAssocID="{FBCE2827-9E9A-4437-9595-ACDACF5D1E22}" presName="cycle" presStyleCnt="0">
        <dgm:presLayoutVars>
          <dgm:dir/>
          <dgm:resizeHandles val="exact"/>
        </dgm:presLayoutVars>
      </dgm:prSet>
      <dgm:spPr/>
    </dgm:pt>
    <dgm:pt modelId="{D3C39FF1-9C49-406E-971A-CE301BE1DD92}" type="pres">
      <dgm:prSet presAssocID="{2B167737-6308-4C3E-A3F7-1388BCBE054B}" presName="node" presStyleLbl="node1" presStyleIdx="0" presStyleCnt="6">
        <dgm:presLayoutVars>
          <dgm:bulletEnabled val="1"/>
        </dgm:presLayoutVars>
      </dgm:prSet>
      <dgm:spPr/>
    </dgm:pt>
    <dgm:pt modelId="{FBDAB98C-CB34-40F7-8347-C1C43089C672}" type="pres">
      <dgm:prSet presAssocID="{B3505E62-3C6D-4E6D-B309-7D6B9DBE559D}" presName="sibTrans" presStyleLbl="sibTrans2D1" presStyleIdx="0" presStyleCnt="6"/>
      <dgm:spPr/>
    </dgm:pt>
    <dgm:pt modelId="{24CE382B-57A3-4FBF-839A-DADA0FAEC25C}" type="pres">
      <dgm:prSet presAssocID="{B3505E62-3C6D-4E6D-B309-7D6B9DBE559D}" presName="connectorText" presStyleLbl="sibTrans2D1" presStyleIdx="0" presStyleCnt="6"/>
      <dgm:spPr/>
    </dgm:pt>
    <dgm:pt modelId="{4FE3B836-BF56-4DD3-A0F3-1BA188768859}" type="pres">
      <dgm:prSet presAssocID="{7A250CEB-CDA1-4500-995B-426AFD2ABD43}" presName="node" presStyleLbl="node1" presStyleIdx="1" presStyleCnt="6">
        <dgm:presLayoutVars>
          <dgm:bulletEnabled val="1"/>
        </dgm:presLayoutVars>
      </dgm:prSet>
      <dgm:spPr/>
    </dgm:pt>
    <dgm:pt modelId="{DCC9EB46-23AB-4545-A70E-42B88F753C43}" type="pres">
      <dgm:prSet presAssocID="{FAA63CFA-20D5-4DD2-BCF1-2E87969FF5CD}" presName="sibTrans" presStyleLbl="sibTrans2D1" presStyleIdx="1" presStyleCnt="6"/>
      <dgm:spPr/>
    </dgm:pt>
    <dgm:pt modelId="{9DF452F6-F3A9-4B20-ADE9-B61BA0D251F4}" type="pres">
      <dgm:prSet presAssocID="{FAA63CFA-20D5-4DD2-BCF1-2E87969FF5CD}" presName="connectorText" presStyleLbl="sibTrans2D1" presStyleIdx="1" presStyleCnt="6"/>
      <dgm:spPr/>
    </dgm:pt>
    <dgm:pt modelId="{99BB42B2-79D7-4739-A219-7A76C8C7012D}" type="pres">
      <dgm:prSet presAssocID="{AB69FD3F-8684-4A08-BC2A-DC17E4DA671A}" presName="node" presStyleLbl="node1" presStyleIdx="2" presStyleCnt="6">
        <dgm:presLayoutVars>
          <dgm:bulletEnabled val="1"/>
        </dgm:presLayoutVars>
      </dgm:prSet>
      <dgm:spPr/>
    </dgm:pt>
    <dgm:pt modelId="{79CE3F16-948C-42F7-82A8-923024A57812}" type="pres">
      <dgm:prSet presAssocID="{3A121C1D-E971-45C9-AF64-3176EE166349}" presName="sibTrans" presStyleLbl="sibTrans2D1" presStyleIdx="2" presStyleCnt="6"/>
      <dgm:spPr/>
    </dgm:pt>
    <dgm:pt modelId="{F5F10C10-77EF-41A5-AB51-FB7434A9ECB4}" type="pres">
      <dgm:prSet presAssocID="{3A121C1D-E971-45C9-AF64-3176EE166349}" presName="connectorText" presStyleLbl="sibTrans2D1" presStyleIdx="2" presStyleCnt="6"/>
      <dgm:spPr/>
    </dgm:pt>
    <dgm:pt modelId="{5733ED9F-8EDC-4CF3-885E-DB774FCF22E0}" type="pres">
      <dgm:prSet presAssocID="{192CC9B3-52E1-4F85-9E43-F3A8CD209BBC}" presName="node" presStyleLbl="node1" presStyleIdx="3" presStyleCnt="6">
        <dgm:presLayoutVars>
          <dgm:bulletEnabled val="1"/>
        </dgm:presLayoutVars>
      </dgm:prSet>
      <dgm:spPr/>
    </dgm:pt>
    <dgm:pt modelId="{FEE59D3F-ACE2-497A-8B76-10A2D2F6D7B1}" type="pres">
      <dgm:prSet presAssocID="{BF9DE697-79A8-4996-8A22-B166196EFCAB}" presName="sibTrans" presStyleLbl="sibTrans2D1" presStyleIdx="3" presStyleCnt="6"/>
      <dgm:spPr/>
    </dgm:pt>
    <dgm:pt modelId="{79144696-DB75-474C-A3AF-9EC28A8214C1}" type="pres">
      <dgm:prSet presAssocID="{BF9DE697-79A8-4996-8A22-B166196EFCAB}" presName="connectorText" presStyleLbl="sibTrans2D1" presStyleIdx="3" presStyleCnt="6"/>
      <dgm:spPr/>
    </dgm:pt>
    <dgm:pt modelId="{863E6A2E-082E-4439-B0CA-5637EB4A122F}" type="pres">
      <dgm:prSet presAssocID="{7395D43D-C119-49A1-A970-D01FF863286B}" presName="node" presStyleLbl="node1" presStyleIdx="4" presStyleCnt="6">
        <dgm:presLayoutVars>
          <dgm:bulletEnabled val="1"/>
        </dgm:presLayoutVars>
      </dgm:prSet>
      <dgm:spPr/>
    </dgm:pt>
    <dgm:pt modelId="{312090AE-4184-4385-ACD8-64E82AD9F35C}" type="pres">
      <dgm:prSet presAssocID="{B1D39C9A-6566-4ED1-9ECA-C74C151FB664}" presName="sibTrans" presStyleLbl="sibTrans2D1" presStyleIdx="4" presStyleCnt="6"/>
      <dgm:spPr/>
    </dgm:pt>
    <dgm:pt modelId="{F67F1B13-0562-465D-B11D-4A8350345636}" type="pres">
      <dgm:prSet presAssocID="{B1D39C9A-6566-4ED1-9ECA-C74C151FB664}" presName="connectorText" presStyleLbl="sibTrans2D1" presStyleIdx="4" presStyleCnt="6"/>
      <dgm:spPr/>
    </dgm:pt>
    <dgm:pt modelId="{1BDAAE36-887D-4D15-9846-2ED868B6F6E7}" type="pres">
      <dgm:prSet presAssocID="{24768F4B-DEC2-4073-88EF-44E083598DB6}" presName="node" presStyleLbl="node1" presStyleIdx="5" presStyleCnt="6">
        <dgm:presLayoutVars>
          <dgm:bulletEnabled val="1"/>
        </dgm:presLayoutVars>
      </dgm:prSet>
      <dgm:spPr/>
    </dgm:pt>
    <dgm:pt modelId="{232D5EEC-527A-4EDC-BF2C-27C179A1A95A}" type="pres">
      <dgm:prSet presAssocID="{9C762A42-4960-45B0-A9ED-141BAA322151}" presName="sibTrans" presStyleLbl="sibTrans2D1" presStyleIdx="5" presStyleCnt="6"/>
      <dgm:spPr/>
    </dgm:pt>
    <dgm:pt modelId="{B592FA97-B937-4C88-81E9-DCFA93DF9E1B}" type="pres">
      <dgm:prSet presAssocID="{9C762A42-4960-45B0-A9ED-141BAA322151}" presName="connectorText" presStyleLbl="sibTrans2D1" presStyleIdx="5" presStyleCnt="6"/>
      <dgm:spPr/>
    </dgm:pt>
  </dgm:ptLst>
  <dgm:cxnLst>
    <dgm:cxn modelId="{E178AF05-04E4-4CE8-B87E-FC066FD513AE}" type="presOf" srcId="{AB69FD3F-8684-4A08-BC2A-DC17E4DA671A}" destId="{99BB42B2-79D7-4739-A219-7A76C8C7012D}" srcOrd="0" destOrd="0" presId="urn:microsoft.com/office/officeart/2005/8/layout/cycle2"/>
    <dgm:cxn modelId="{5C734C06-4F5A-4E09-B566-7509ECD2B522}" srcId="{FBCE2827-9E9A-4437-9595-ACDACF5D1E22}" destId="{24768F4B-DEC2-4073-88EF-44E083598DB6}" srcOrd="5" destOrd="0" parTransId="{FA7E0E0A-44D0-4010-A2DA-60540E163D46}" sibTransId="{9C762A42-4960-45B0-A9ED-141BAA322151}"/>
    <dgm:cxn modelId="{021A6409-47CA-4FC7-B496-99D9644AC9B3}" type="presOf" srcId="{FBCE2827-9E9A-4437-9595-ACDACF5D1E22}" destId="{8A46BD39-3A38-420E-9D9D-9CB10FA1E7D8}" srcOrd="0" destOrd="0" presId="urn:microsoft.com/office/officeart/2005/8/layout/cycle2"/>
    <dgm:cxn modelId="{0470921F-391E-46AD-9900-9A6D25494DAF}" srcId="{FBCE2827-9E9A-4437-9595-ACDACF5D1E22}" destId="{7A250CEB-CDA1-4500-995B-426AFD2ABD43}" srcOrd="1" destOrd="0" parTransId="{1E8BC814-AA96-48BE-A1D5-3A19674EEA2F}" sibTransId="{FAA63CFA-20D5-4DD2-BCF1-2E87969FF5CD}"/>
    <dgm:cxn modelId="{8CF5C93A-D80B-4884-BDE8-31987F39BD5C}" type="presOf" srcId="{9C762A42-4960-45B0-A9ED-141BAA322151}" destId="{B592FA97-B937-4C88-81E9-DCFA93DF9E1B}" srcOrd="1" destOrd="0" presId="urn:microsoft.com/office/officeart/2005/8/layout/cycle2"/>
    <dgm:cxn modelId="{7DF21340-A161-4DA8-8561-60843B7FC483}" type="presOf" srcId="{B1D39C9A-6566-4ED1-9ECA-C74C151FB664}" destId="{312090AE-4184-4385-ACD8-64E82AD9F35C}" srcOrd="0" destOrd="0" presId="urn:microsoft.com/office/officeart/2005/8/layout/cycle2"/>
    <dgm:cxn modelId="{55622E40-D2FB-4289-9730-045185C3785B}" srcId="{FBCE2827-9E9A-4437-9595-ACDACF5D1E22}" destId="{192CC9B3-52E1-4F85-9E43-F3A8CD209BBC}" srcOrd="3" destOrd="0" parTransId="{2A4B542E-3335-434B-BB49-D2F1C8B4EA01}" sibTransId="{BF9DE697-79A8-4996-8A22-B166196EFCAB}"/>
    <dgm:cxn modelId="{6CB19065-B7F8-4021-A049-E2660B77F999}" type="presOf" srcId="{B1D39C9A-6566-4ED1-9ECA-C74C151FB664}" destId="{F67F1B13-0562-465D-B11D-4A8350345636}" srcOrd="1" destOrd="0" presId="urn:microsoft.com/office/officeart/2005/8/layout/cycle2"/>
    <dgm:cxn modelId="{97AD8A49-CFE4-49E4-8E84-DF700A270775}" srcId="{FBCE2827-9E9A-4437-9595-ACDACF5D1E22}" destId="{2B167737-6308-4C3E-A3F7-1388BCBE054B}" srcOrd="0" destOrd="0" parTransId="{9F110B4C-CE0D-488E-8480-B7C07459F74B}" sibTransId="{B3505E62-3C6D-4E6D-B309-7D6B9DBE559D}"/>
    <dgm:cxn modelId="{488F3D4C-1140-4608-A578-4A91A56C957D}" type="presOf" srcId="{3A121C1D-E971-45C9-AF64-3176EE166349}" destId="{79CE3F16-948C-42F7-82A8-923024A57812}" srcOrd="0" destOrd="0" presId="urn:microsoft.com/office/officeart/2005/8/layout/cycle2"/>
    <dgm:cxn modelId="{8CA33281-D976-4021-9621-0C9742A358A5}" type="presOf" srcId="{FAA63CFA-20D5-4DD2-BCF1-2E87969FF5CD}" destId="{DCC9EB46-23AB-4545-A70E-42B88F753C43}" srcOrd="0" destOrd="0" presId="urn:microsoft.com/office/officeart/2005/8/layout/cycle2"/>
    <dgm:cxn modelId="{D5DF9A8C-764C-4F75-BD6E-E712D119D20F}" type="presOf" srcId="{3A121C1D-E971-45C9-AF64-3176EE166349}" destId="{F5F10C10-77EF-41A5-AB51-FB7434A9ECB4}" srcOrd="1" destOrd="0" presId="urn:microsoft.com/office/officeart/2005/8/layout/cycle2"/>
    <dgm:cxn modelId="{EDEBD4A0-95D2-4B1D-8E81-1663F8E22967}" type="presOf" srcId="{BF9DE697-79A8-4996-8A22-B166196EFCAB}" destId="{79144696-DB75-474C-A3AF-9EC28A8214C1}" srcOrd="1" destOrd="0" presId="urn:microsoft.com/office/officeart/2005/8/layout/cycle2"/>
    <dgm:cxn modelId="{B77B2EB2-C500-4CCB-81D7-9FE5666CF87F}" type="presOf" srcId="{B3505E62-3C6D-4E6D-B309-7D6B9DBE559D}" destId="{FBDAB98C-CB34-40F7-8347-C1C43089C672}" srcOrd="0" destOrd="0" presId="urn:microsoft.com/office/officeart/2005/8/layout/cycle2"/>
    <dgm:cxn modelId="{14456DB4-7CCD-4C20-94A0-F4A018EDD449}" type="presOf" srcId="{2B167737-6308-4C3E-A3F7-1388BCBE054B}" destId="{D3C39FF1-9C49-406E-971A-CE301BE1DD92}" srcOrd="0" destOrd="0" presId="urn:microsoft.com/office/officeart/2005/8/layout/cycle2"/>
    <dgm:cxn modelId="{C76633B8-2F99-4CDE-AB23-F1D16504280B}" type="presOf" srcId="{7A250CEB-CDA1-4500-995B-426AFD2ABD43}" destId="{4FE3B836-BF56-4DD3-A0F3-1BA188768859}" srcOrd="0" destOrd="0" presId="urn:microsoft.com/office/officeart/2005/8/layout/cycle2"/>
    <dgm:cxn modelId="{1061A3C6-652D-4725-A4D2-82E9C51D1323}" type="presOf" srcId="{BF9DE697-79A8-4996-8A22-B166196EFCAB}" destId="{FEE59D3F-ACE2-497A-8B76-10A2D2F6D7B1}" srcOrd="0" destOrd="0" presId="urn:microsoft.com/office/officeart/2005/8/layout/cycle2"/>
    <dgm:cxn modelId="{7D601CC8-8BBA-4223-AFDB-5D7EB547F704}" type="presOf" srcId="{24768F4B-DEC2-4073-88EF-44E083598DB6}" destId="{1BDAAE36-887D-4D15-9846-2ED868B6F6E7}" srcOrd="0" destOrd="0" presId="urn:microsoft.com/office/officeart/2005/8/layout/cycle2"/>
    <dgm:cxn modelId="{8E352BD0-DAA7-4EF4-B4DC-73FFFF98A77E}" type="presOf" srcId="{FAA63CFA-20D5-4DD2-BCF1-2E87969FF5CD}" destId="{9DF452F6-F3A9-4B20-ADE9-B61BA0D251F4}" srcOrd="1" destOrd="0" presId="urn:microsoft.com/office/officeart/2005/8/layout/cycle2"/>
    <dgm:cxn modelId="{5C4CCAD2-5AC0-4B75-9894-810E5EA4CE83}" type="presOf" srcId="{B3505E62-3C6D-4E6D-B309-7D6B9DBE559D}" destId="{24CE382B-57A3-4FBF-839A-DADA0FAEC25C}" srcOrd="1" destOrd="0" presId="urn:microsoft.com/office/officeart/2005/8/layout/cycle2"/>
    <dgm:cxn modelId="{E6B364D5-B62D-44F0-94FF-382EEE759598}" srcId="{FBCE2827-9E9A-4437-9595-ACDACF5D1E22}" destId="{7395D43D-C119-49A1-A970-D01FF863286B}" srcOrd="4" destOrd="0" parTransId="{5C13828E-0055-48EB-927C-452D7D5097C2}" sibTransId="{B1D39C9A-6566-4ED1-9ECA-C74C151FB664}"/>
    <dgm:cxn modelId="{670488DA-1AD6-421D-B14F-9510BDD037A0}" srcId="{FBCE2827-9E9A-4437-9595-ACDACF5D1E22}" destId="{AB69FD3F-8684-4A08-BC2A-DC17E4DA671A}" srcOrd="2" destOrd="0" parTransId="{843C455D-513A-4DC1-B288-6113F55BBE10}" sibTransId="{3A121C1D-E971-45C9-AF64-3176EE166349}"/>
    <dgm:cxn modelId="{85C748EC-14A8-48A7-9342-A76F06734265}" type="presOf" srcId="{192CC9B3-52E1-4F85-9E43-F3A8CD209BBC}" destId="{5733ED9F-8EDC-4CF3-885E-DB774FCF22E0}" srcOrd="0" destOrd="0" presId="urn:microsoft.com/office/officeart/2005/8/layout/cycle2"/>
    <dgm:cxn modelId="{D64AFFF0-733F-48B2-8951-9DD5D235362C}" type="presOf" srcId="{7395D43D-C119-49A1-A970-D01FF863286B}" destId="{863E6A2E-082E-4439-B0CA-5637EB4A122F}" srcOrd="0" destOrd="0" presId="urn:microsoft.com/office/officeart/2005/8/layout/cycle2"/>
    <dgm:cxn modelId="{BE4F2CF6-4DAE-4F56-A08D-C7772462AA92}" type="presOf" srcId="{9C762A42-4960-45B0-A9ED-141BAA322151}" destId="{232D5EEC-527A-4EDC-BF2C-27C179A1A95A}" srcOrd="0" destOrd="0" presId="urn:microsoft.com/office/officeart/2005/8/layout/cycle2"/>
    <dgm:cxn modelId="{4E0E8000-2FFA-4BE1-938F-5667FD6FAF7E}" type="presParOf" srcId="{8A46BD39-3A38-420E-9D9D-9CB10FA1E7D8}" destId="{D3C39FF1-9C49-406E-971A-CE301BE1DD92}" srcOrd="0" destOrd="0" presId="urn:microsoft.com/office/officeart/2005/8/layout/cycle2"/>
    <dgm:cxn modelId="{70CC5823-4D9D-4782-86F9-F1EC32EA1A73}" type="presParOf" srcId="{8A46BD39-3A38-420E-9D9D-9CB10FA1E7D8}" destId="{FBDAB98C-CB34-40F7-8347-C1C43089C672}" srcOrd="1" destOrd="0" presId="urn:microsoft.com/office/officeart/2005/8/layout/cycle2"/>
    <dgm:cxn modelId="{99FE23F6-118A-42FF-BE8D-6ED5E34EE5EC}" type="presParOf" srcId="{FBDAB98C-CB34-40F7-8347-C1C43089C672}" destId="{24CE382B-57A3-4FBF-839A-DADA0FAEC25C}" srcOrd="0" destOrd="0" presId="urn:microsoft.com/office/officeart/2005/8/layout/cycle2"/>
    <dgm:cxn modelId="{59E49B34-A554-475C-94FC-446398A8ECD0}" type="presParOf" srcId="{8A46BD39-3A38-420E-9D9D-9CB10FA1E7D8}" destId="{4FE3B836-BF56-4DD3-A0F3-1BA188768859}" srcOrd="2" destOrd="0" presId="urn:microsoft.com/office/officeart/2005/8/layout/cycle2"/>
    <dgm:cxn modelId="{91E1D448-0BCE-4A98-9283-10F15E44DCAE}" type="presParOf" srcId="{8A46BD39-3A38-420E-9D9D-9CB10FA1E7D8}" destId="{DCC9EB46-23AB-4545-A70E-42B88F753C43}" srcOrd="3" destOrd="0" presId="urn:microsoft.com/office/officeart/2005/8/layout/cycle2"/>
    <dgm:cxn modelId="{EB95DACC-8BC8-4AD5-9A1A-FABDE27DC05C}" type="presParOf" srcId="{DCC9EB46-23AB-4545-A70E-42B88F753C43}" destId="{9DF452F6-F3A9-4B20-ADE9-B61BA0D251F4}" srcOrd="0" destOrd="0" presId="urn:microsoft.com/office/officeart/2005/8/layout/cycle2"/>
    <dgm:cxn modelId="{9492A169-6173-41D9-BCEF-F86C62DDCD16}" type="presParOf" srcId="{8A46BD39-3A38-420E-9D9D-9CB10FA1E7D8}" destId="{99BB42B2-79D7-4739-A219-7A76C8C7012D}" srcOrd="4" destOrd="0" presId="urn:microsoft.com/office/officeart/2005/8/layout/cycle2"/>
    <dgm:cxn modelId="{01B61D94-4962-49B5-B7E6-1772FB405E32}" type="presParOf" srcId="{8A46BD39-3A38-420E-9D9D-9CB10FA1E7D8}" destId="{79CE3F16-948C-42F7-82A8-923024A57812}" srcOrd="5" destOrd="0" presId="urn:microsoft.com/office/officeart/2005/8/layout/cycle2"/>
    <dgm:cxn modelId="{743E8175-AFD0-44CA-A180-B5C764E4B364}" type="presParOf" srcId="{79CE3F16-948C-42F7-82A8-923024A57812}" destId="{F5F10C10-77EF-41A5-AB51-FB7434A9ECB4}" srcOrd="0" destOrd="0" presId="urn:microsoft.com/office/officeart/2005/8/layout/cycle2"/>
    <dgm:cxn modelId="{0AAF662E-E57C-4045-8843-B25D09FCCA47}" type="presParOf" srcId="{8A46BD39-3A38-420E-9D9D-9CB10FA1E7D8}" destId="{5733ED9F-8EDC-4CF3-885E-DB774FCF22E0}" srcOrd="6" destOrd="0" presId="urn:microsoft.com/office/officeart/2005/8/layout/cycle2"/>
    <dgm:cxn modelId="{9715092B-CE5C-49F9-BE03-F71F66518BF8}" type="presParOf" srcId="{8A46BD39-3A38-420E-9D9D-9CB10FA1E7D8}" destId="{FEE59D3F-ACE2-497A-8B76-10A2D2F6D7B1}" srcOrd="7" destOrd="0" presId="urn:microsoft.com/office/officeart/2005/8/layout/cycle2"/>
    <dgm:cxn modelId="{E5DFC3B1-FB63-4E8D-9184-844AE1EB0E2A}" type="presParOf" srcId="{FEE59D3F-ACE2-497A-8B76-10A2D2F6D7B1}" destId="{79144696-DB75-474C-A3AF-9EC28A8214C1}" srcOrd="0" destOrd="0" presId="urn:microsoft.com/office/officeart/2005/8/layout/cycle2"/>
    <dgm:cxn modelId="{2B1CA314-E13C-4D7B-BE5F-34D229907AE9}" type="presParOf" srcId="{8A46BD39-3A38-420E-9D9D-9CB10FA1E7D8}" destId="{863E6A2E-082E-4439-B0CA-5637EB4A122F}" srcOrd="8" destOrd="0" presId="urn:microsoft.com/office/officeart/2005/8/layout/cycle2"/>
    <dgm:cxn modelId="{85972E47-8A23-437D-9ED0-EF0A7EFDAA92}" type="presParOf" srcId="{8A46BD39-3A38-420E-9D9D-9CB10FA1E7D8}" destId="{312090AE-4184-4385-ACD8-64E82AD9F35C}" srcOrd="9" destOrd="0" presId="urn:microsoft.com/office/officeart/2005/8/layout/cycle2"/>
    <dgm:cxn modelId="{82BDE746-32B6-465C-86E3-79E8B0D9FCE9}" type="presParOf" srcId="{312090AE-4184-4385-ACD8-64E82AD9F35C}" destId="{F67F1B13-0562-465D-B11D-4A8350345636}" srcOrd="0" destOrd="0" presId="urn:microsoft.com/office/officeart/2005/8/layout/cycle2"/>
    <dgm:cxn modelId="{6670FFF7-4DC3-4E84-B58E-3C3893D0C036}" type="presParOf" srcId="{8A46BD39-3A38-420E-9D9D-9CB10FA1E7D8}" destId="{1BDAAE36-887D-4D15-9846-2ED868B6F6E7}" srcOrd="10" destOrd="0" presId="urn:microsoft.com/office/officeart/2005/8/layout/cycle2"/>
    <dgm:cxn modelId="{D24740E8-4CA1-4BCD-B645-7CE6B1B16A2E}" type="presParOf" srcId="{8A46BD39-3A38-420E-9D9D-9CB10FA1E7D8}" destId="{232D5EEC-527A-4EDC-BF2C-27C179A1A95A}" srcOrd="11" destOrd="0" presId="urn:microsoft.com/office/officeart/2005/8/layout/cycle2"/>
    <dgm:cxn modelId="{F0AF9E49-0AD8-4A78-9557-AF46EF84D8D7}" type="presParOf" srcId="{232D5EEC-527A-4EDC-BF2C-27C179A1A95A}" destId="{B592FA97-B937-4C88-81E9-DCFA93DF9E1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39FF1-9C49-406E-971A-CE301BE1DD92}">
      <dsp:nvSpPr>
        <dsp:cNvPr id="0" name=""/>
        <dsp:cNvSpPr/>
      </dsp:nvSpPr>
      <dsp:spPr>
        <a:xfrm>
          <a:off x="2780944" y="511"/>
          <a:ext cx="1354169" cy="13541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User Story</a:t>
          </a:r>
        </a:p>
      </dsp:txBody>
      <dsp:txXfrm>
        <a:off x="2979257" y="198824"/>
        <a:ext cx="957543" cy="957543"/>
      </dsp:txXfrm>
    </dsp:sp>
    <dsp:sp modelId="{FBDAB98C-CB34-40F7-8347-C1C43089C672}">
      <dsp:nvSpPr>
        <dsp:cNvPr id="0" name=""/>
        <dsp:cNvSpPr/>
      </dsp:nvSpPr>
      <dsp:spPr>
        <a:xfrm rot="1800000">
          <a:off x="4149439" y="951932"/>
          <a:ext cx="359111" cy="4570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>
        <a:off x="4156656" y="1016405"/>
        <a:ext cx="251378" cy="274220"/>
      </dsp:txXfrm>
    </dsp:sp>
    <dsp:sp modelId="{4FE3B836-BF56-4DD3-A0F3-1BA188768859}">
      <dsp:nvSpPr>
        <dsp:cNvPr id="0" name=""/>
        <dsp:cNvSpPr/>
      </dsp:nvSpPr>
      <dsp:spPr>
        <a:xfrm>
          <a:off x="4540480" y="1016379"/>
          <a:ext cx="1354169" cy="13541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 err="1"/>
            <a:t>Develop</a:t>
          </a:r>
          <a:r>
            <a:rPr lang="fr-FR" sz="1700" kern="1200" dirty="0"/>
            <a:t> content</a:t>
          </a:r>
        </a:p>
      </dsp:txBody>
      <dsp:txXfrm>
        <a:off x="4738793" y="1214692"/>
        <a:ext cx="957543" cy="957543"/>
      </dsp:txXfrm>
    </dsp:sp>
    <dsp:sp modelId="{DCC9EB46-23AB-4545-A70E-42B88F753C43}">
      <dsp:nvSpPr>
        <dsp:cNvPr id="0" name=""/>
        <dsp:cNvSpPr/>
      </dsp:nvSpPr>
      <dsp:spPr>
        <a:xfrm rot="5400000">
          <a:off x="5038009" y="2470653"/>
          <a:ext cx="359111" cy="4570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>
        <a:off x="5091876" y="2508193"/>
        <a:ext cx="251378" cy="274220"/>
      </dsp:txXfrm>
    </dsp:sp>
    <dsp:sp modelId="{99BB42B2-79D7-4739-A219-7A76C8C7012D}">
      <dsp:nvSpPr>
        <dsp:cNvPr id="0" name=""/>
        <dsp:cNvSpPr/>
      </dsp:nvSpPr>
      <dsp:spPr>
        <a:xfrm>
          <a:off x="4540480" y="3048117"/>
          <a:ext cx="1354169" cy="13541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Release</a:t>
          </a:r>
        </a:p>
      </dsp:txBody>
      <dsp:txXfrm>
        <a:off x="4738793" y="3246430"/>
        <a:ext cx="957543" cy="957543"/>
      </dsp:txXfrm>
    </dsp:sp>
    <dsp:sp modelId="{79CE3F16-948C-42F7-82A8-923024A57812}">
      <dsp:nvSpPr>
        <dsp:cNvPr id="0" name=""/>
        <dsp:cNvSpPr/>
      </dsp:nvSpPr>
      <dsp:spPr>
        <a:xfrm rot="9000000">
          <a:off x="4167043" y="3999538"/>
          <a:ext cx="359111" cy="4570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 rot="10800000">
        <a:off x="4267559" y="4064011"/>
        <a:ext cx="251378" cy="274220"/>
      </dsp:txXfrm>
    </dsp:sp>
    <dsp:sp modelId="{5733ED9F-8EDC-4CF3-885E-DB774FCF22E0}">
      <dsp:nvSpPr>
        <dsp:cNvPr id="0" name=""/>
        <dsp:cNvSpPr/>
      </dsp:nvSpPr>
      <dsp:spPr>
        <a:xfrm>
          <a:off x="2780944" y="4063986"/>
          <a:ext cx="1354169" cy="13541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Test</a:t>
          </a:r>
        </a:p>
      </dsp:txBody>
      <dsp:txXfrm>
        <a:off x="2979257" y="4262299"/>
        <a:ext cx="957543" cy="957543"/>
      </dsp:txXfrm>
    </dsp:sp>
    <dsp:sp modelId="{FEE59D3F-ACE2-497A-8B76-10A2D2F6D7B1}">
      <dsp:nvSpPr>
        <dsp:cNvPr id="0" name=""/>
        <dsp:cNvSpPr/>
      </dsp:nvSpPr>
      <dsp:spPr>
        <a:xfrm rot="12600000">
          <a:off x="2407507" y="4009702"/>
          <a:ext cx="359111" cy="4570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 rot="10800000">
        <a:off x="2508023" y="4128041"/>
        <a:ext cx="251378" cy="274220"/>
      </dsp:txXfrm>
    </dsp:sp>
    <dsp:sp modelId="{863E6A2E-082E-4439-B0CA-5637EB4A122F}">
      <dsp:nvSpPr>
        <dsp:cNvPr id="0" name=""/>
        <dsp:cNvSpPr/>
      </dsp:nvSpPr>
      <dsp:spPr>
        <a:xfrm>
          <a:off x="1021407" y="3048117"/>
          <a:ext cx="1354169" cy="13541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 err="1"/>
            <a:t>Usability</a:t>
          </a:r>
          <a:r>
            <a:rPr lang="fr-FR" sz="1700" kern="1200" dirty="0"/>
            <a:t> Test</a:t>
          </a:r>
        </a:p>
      </dsp:txBody>
      <dsp:txXfrm>
        <a:off x="1219720" y="3246430"/>
        <a:ext cx="957543" cy="957543"/>
      </dsp:txXfrm>
    </dsp:sp>
    <dsp:sp modelId="{312090AE-4184-4385-ACD8-64E82AD9F35C}">
      <dsp:nvSpPr>
        <dsp:cNvPr id="0" name=""/>
        <dsp:cNvSpPr/>
      </dsp:nvSpPr>
      <dsp:spPr>
        <a:xfrm rot="16200000">
          <a:off x="1518937" y="2490980"/>
          <a:ext cx="359111" cy="4570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>
        <a:off x="1572804" y="2636253"/>
        <a:ext cx="251378" cy="274220"/>
      </dsp:txXfrm>
    </dsp:sp>
    <dsp:sp modelId="{1BDAAE36-887D-4D15-9846-2ED868B6F6E7}">
      <dsp:nvSpPr>
        <dsp:cNvPr id="0" name=""/>
        <dsp:cNvSpPr/>
      </dsp:nvSpPr>
      <dsp:spPr>
        <a:xfrm>
          <a:off x="1021407" y="1016379"/>
          <a:ext cx="1354169" cy="13541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 err="1"/>
            <a:t>Redev</a:t>
          </a:r>
          <a:r>
            <a:rPr lang="fr-FR" sz="1700" kern="1200" dirty="0"/>
            <a:t> </a:t>
          </a:r>
          <a:r>
            <a:rPr lang="fr-FR" sz="1700" kern="1200" dirty="0" err="1"/>
            <a:t>from</a:t>
          </a:r>
          <a:r>
            <a:rPr lang="fr-FR" sz="1700" kern="1200" dirty="0"/>
            <a:t> test </a:t>
          </a:r>
          <a:r>
            <a:rPr lang="fr-FR" sz="1700" kern="1200" dirty="0" err="1"/>
            <a:t>results</a:t>
          </a:r>
          <a:endParaRPr lang="fr-FR" sz="1700" kern="1200" dirty="0"/>
        </a:p>
      </dsp:txBody>
      <dsp:txXfrm>
        <a:off x="1219720" y="1214692"/>
        <a:ext cx="957543" cy="957543"/>
      </dsp:txXfrm>
    </dsp:sp>
    <dsp:sp modelId="{232D5EEC-527A-4EDC-BF2C-27C179A1A95A}">
      <dsp:nvSpPr>
        <dsp:cNvPr id="0" name=""/>
        <dsp:cNvSpPr/>
      </dsp:nvSpPr>
      <dsp:spPr>
        <a:xfrm rot="19800000">
          <a:off x="2389903" y="962095"/>
          <a:ext cx="359111" cy="4570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>
        <a:off x="2397120" y="1080434"/>
        <a:ext cx="251378" cy="2742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E504B-E7F5-4E2F-9733-08053983D340}" type="datetimeFigureOut">
              <a:rPr lang="fr-FR" smtClean="0"/>
              <a:t>19/03/2018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6AA6B-CEBE-4DCE-BDA0-A5B95B8CA0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570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6AA6B-CEBE-4DCE-BDA0-A5B95B8CA07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3149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6AA6B-CEBE-4DCE-BDA0-A5B95B8CA07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9401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6AA6B-CEBE-4DCE-BDA0-A5B95B8CA07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89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86B9FA-5677-4A7A-BC86-79025EE3A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247C98A-1773-4956-94F8-BED3C84B5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8423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53D25D-7AFC-40C9-AE5D-16C23B5DF4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4608513"/>
            <a:ext cx="2743200" cy="365125"/>
          </a:xfrm>
        </p:spPr>
        <p:txBody>
          <a:bodyPr/>
          <a:lstStyle>
            <a:lvl1pPr algn="ctr">
              <a:defRPr sz="4000"/>
            </a:lvl1pPr>
          </a:lstStyle>
          <a:p>
            <a:fld id="{0E31F045-66EF-4E87-A516-7C804E1CF220}" type="datetime1">
              <a:rPr lang="fr-FR" smtClean="0"/>
              <a:t>19/03/2018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A5112E-3F35-4EF7-9C8E-1A084E8E1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7100" y="5405437"/>
            <a:ext cx="5257800" cy="660399"/>
          </a:xfrm>
        </p:spPr>
        <p:txBody>
          <a:bodyPr/>
          <a:lstStyle>
            <a:lvl1pPr>
              <a:defRPr sz="240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1584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DED1D3-FFA5-4F77-9C3E-EC84E9CF8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E2A2EC3-10CF-4218-8409-38FB7BEF4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F0B81C-9843-4A3A-9E34-B26AD2CC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F00D-9733-4F9B-9947-55E7B0E01B49}" type="datetime1">
              <a:rPr lang="fr-FR" smtClean="0"/>
              <a:t>19/03/2018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697DBB-C372-4E77-9B3E-E3F0C346B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616C54-EF55-45DE-A1B3-5A227B28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D042-E3D3-415F-A461-01B487A08EAC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5E19C90-DCF5-4596-B210-CBC8C90052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0109" y="230188"/>
            <a:ext cx="566738" cy="56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811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02E1174-46DD-4EB6-AFFF-E7561FF94C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27E2B25-D772-4C24-B145-D5E78196F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7A9809-9A3E-49FA-AF1C-815B92154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8D9B-CAD9-417A-AD00-156EF524707A}" type="datetime1">
              <a:rPr lang="fr-FR" smtClean="0"/>
              <a:t>19/03/2018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661F2D-58DD-4DD5-9B1E-C21EF2B5A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116DAD-7257-4CFA-9B45-08737678E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D042-E3D3-415F-A461-01B487A08EAC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6E1ECE3-54C4-4B05-9518-07F1A254A0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0109" y="230188"/>
            <a:ext cx="566738" cy="56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446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54FD82-70AC-4B77-AB09-BA9AE1DE5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A5BB87-1378-4A59-8207-D8D25B060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7443FE-BD7E-4392-842B-0095A2377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BD74-01FA-42A6-81FC-F6C8F2D4C2B9}" type="datetime1">
              <a:rPr lang="fr-FR" smtClean="0"/>
              <a:t>19/03/2018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8E116D-9F6F-47FC-B923-FE1B8A478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AABE0D-C6C7-4F9E-9102-DD25A3A9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D042-E3D3-415F-A461-01B487A08EAC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1372A27-DC4A-4AAC-9CE2-2017DA4FB0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0109" y="230188"/>
            <a:ext cx="566738" cy="56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849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C36DFE-2304-459D-A977-5E6924E57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DD0C49-0E84-44FE-AE4F-34AD39E2C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DA0115-DB39-44A0-93F7-6A903431A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D7F8-21D9-4BFB-BC9C-3EF963339118}" type="datetime1">
              <a:rPr lang="fr-FR" smtClean="0"/>
              <a:t>19/03/2018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AC6F38-128F-41FB-A82F-59A1573A6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986D51-824F-4215-AF06-6D5666069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D042-E3D3-415F-A461-01B487A08EAC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CFEC3FB-462D-42DE-9328-7FF8246E2A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0109" y="230188"/>
            <a:ext cx="566738" cy="56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744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A83266-46F6-49A6-8E48-9EE01E4A2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B7AFA6-53B1-4918-A851-1EC9EAD92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8B8C9C-781D-4ADB-8243-185169A20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B155266-04B1-43EA-B9D9-2B7B2A23A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A0A5-36B6-4D64-993B-6E45B0B7727A}" type="datetime1">
              <a:rPr lang="fr-FR" smtClean="0"/>
              <a:t>19/03/2018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3DED0E-720B-48DD-85F6-40AAAAA62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1CC682-91A9-41F1-A99B-02B691299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D042-E3D3-415F-A461-01B487A08EAC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2B16B36-75CA-4F9E-9153-A607602104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0109" y="230188"/>
            <a:ext cx="566738" cy="56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89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3D3D57-629C-4E5E-B042-AA6FB4613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72EE581-2A4B-4960-A396-533ECA67D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E0B5109-BB7E-4F90-9B7D-8BFA76918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1B237B5-1ACB-479F-A2FD-03181747DE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1E30E9D-E176-40DB-BFE4-48A3DC3A7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55206CE-145D-4858-AF85-830FFE5EC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6A79-2C1A-40F1-9E25-4E3E56AA9E04}" type="datetime1">
              <a:rPr lang="fr-FR" smtClean="0"/>
              <a:t>19/03/2018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3432504-6E4B-41DD-A350-EE3363E2F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DFDB126-7B4C-468D-92AD-B3E5B0960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D042-E3D3-415F-A461-01B487A08EAC}" type="slidenum">
              <a:rPr lang="fr-FR" smtClean="0"/>
              <a:t>‹N°›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219E735-8DA7-4C03-A1B3-4770CBE286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0109" y="230188"/>
            <a:ext cx="566738" cy="56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809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169AAF-D4F9-4A5D-BCA1-FC351631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853E18F-540B-4DD6-A431-9EC2502EA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E9EB1-DE8C-4453-9E35-DD911E61691B}" type="datetime1">
              <a:rPr lang="fr-FR" smtClean="0"/>
              <a:t>19/03/2018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EFC7D10-9572-4A3F-8528-CA9ED3F7D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C1F9223-D56E-43D7-BD8F-2DF45B2B8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D042-E3D3-415F-A461-01B487A08EAC}" type="slidenum">
              <a:rPr lang="fr-FR" smtClean="0"/>
              <a:t>‹N°›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ABC14B9-2505-4885-A8A7-DABCAAFE51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0109" y="230188"/>
            <a:ext cx="566738" cy="56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080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E92C66D-AD5A-4A8B-8678-BBB681359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573C6-ADC2-4034-A1D0-1FE81901EE5B}" type="datetime1">
              <a:rPr lang="fr-FR" smtClean="0"/>
              <a:t>19/03/2018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8E43F38-5C62-425B-8FE6-90E93C5AE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C7C2B3A-FD4F-47A7-9EB9-CA9CB1952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D042-E3D3-415F-A461-01B487A08EAC}" type="slidenum">
              <a:rPr lang="fr-FR" smtClean="0"/>
              <a:t>‹N°›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1492110-BA04-48E3-AE08-DA80B83512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0109" y="230188"/>
            <a:ext cx="566738" cy="56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591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28978A-EDD7-437A-982F-C453D34AB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4D2CEC-0514-4C46-8B1C-6C031AA36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2ADC200-1C8C-44BC-8133-34FBD6AD6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43D950-0D06-4457-8688-EA45F4B6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D35AD-9141-4EB0-919B-95C604741C04}" type="datetime1">
              <a:rPr lang="fr-FR" smtClean="0"/>
              <a:t>19/03/2018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80E0631-1466-4DF5-B842-E52645EF0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9F68CD-E952-41EC-8EDA-0B61B1602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D042-E3D3-415F-A461-01B487A08EAC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99BAB2C-F33C-4735-95BE-25BD10120A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0109" y="230188"/>
            <a:ext cx="566738" cy="56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41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D67877-CC04-4A9E-91AC-3C8DF3CA2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59F40A5-1F27-48BA-810A-53707703A3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C823CA0-0ACF-4833-B5D0-606101F01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B66ECC7-8932-4F76-8086-DE3C7036D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6BEC0-9F8C-4937-8515-1F9389621BA3}" type="datetime1">
              <a:rPr lang="fr-FR" smtClean="0"/>
              <a:t>19/03/2018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D6C454C-317F-4FC7-9D1D-C82DB9C6E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EC6CFC-42BF-44F9-B862-03A83361A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D042-E3D3-415F-A461-01B487A08EAC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6B46791-B666-4389-B892-45D56B9EF8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0109" y="230188"/>
            <a:ext cx="566738" cy="56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15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82E06E2-3524-4E1C-91C6-9253D3600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E25761-3428-440B-98BD-636B93C2A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3DD167-1532-428E-A64A-91B632DD46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B7A2D-B874-4B2A-BFB8-482A5F80683B}" type="datetime1">
              <a:rPr lang="fr-FR" smtClean="0"/>
              <a:t>19/03/2018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E8BEA3-EA2B-4B15-BFDD-E03E6981B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5C633A-BB65-4453-85DC-81D7B1000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4D042-E3D3-415F-A461-01B487A08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852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2.0/fr/" TargetMode="External"/><Relationship Id="rId7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fabienleite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ozilla.github.io/server-side-tls/ssl-config-generator/" TargetMode="External"/><Relationship Id="rId2" Type="http://schemas.openxmlformats.org/officeDocument/2006/relationships/hyperlink" Target="https://password-hashing.net/submissions/specs/Argon-v3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dropbox/zxcvbn" TargetMode="External"/><Relationship Id="rId4" Type="http://schemas.openxmlformats.org/officeDocument/2006/relationships/hyperlink" Target="https://www.ssllabs.com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ssi.gouv.fr/uploads/2015/10/NP_Linux_Configuration.pd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rrrDog/Java-Deserialization-Cheat-Sheet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avid-dm.org/bower/bower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remylong/DependencyCheck" TargetMode="External"/><Relationship Id="rId2" Type="http://schemas.openxmlformats.org/officeDocument/2006/relationships/hyperlink" Target="https://david-dm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emnasium.com/" TargetMode="External"/><Relationship Id="rId4" Type="http://schemas.openxmlformats.org/officeDocument/2006/relationships/hyperlink" Target="https://github.com/RetireJS/retire.js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fr/2.0/ref/csrf/" TargetMode="External"/><Relationship Id="rId7" Type="http://schemas.openxmlformats.org/officeDocument/2006/relationships/image" Target="../media/image21.png"/><Relationship Id="rId2" Type="http://schemas.openxmlformats.org/officeDocument/2006/relationships/hyperlink" Target="http://symfony.com/doc/current/security/csrf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uides.rubyonrails.org/security.html#csrf-countermeasures" TargetMode="External"/><Relationship Id="rId5" Type="http://schemas.openxmlformats.org/officeDocument/2006/relationships/hyperlink" Target="https://docs.spring.io/spring-security/site/docs/current/reference/html/csrf.html#csrf-using" TargetMode="External"/><Relationship Id="rId4" Type="http://schemas.openxmlformats.org/officeDocument/2006/relationships/hyperlink" Target="https://laravel.com/docs/5.6/csrf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splaining.com/" TargetMode="External"/><Relationship Id="rId2" Type="http://schemas.openxmlformats.org/officeDocument/2006/relationships/hyperlink" Target="https://www.owasp.org/images/7/72/OWASP_Top_10-2017_(en).pdf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ert.ssi.gouv.fr/information/" TargetMode="External"/><Relationship Id="rId4" Type="http://schemas.openxmlformats.org/officeDocument/2006/relationships/hyperlink" Target="https://cwe.mitre.org/data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hyperlink" Target="https://http.cat/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medium.com/@JoshCGrossman/behind-the-the-owasp-top-10-2017-rc1-df43236f79f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hp.net/manual/en/pdo.prepared-statements.php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65D93C-7EAB-4BE7-A3CB-373D37E21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0829"/>
            <a:ext cx="9144000" cy="2387600"/>
          </a:xfrm>
        </p:spPr>
        <p:txBody>
          <a:bodyPr/>
          <a:lstStyle/>
          <a:p>
            <a:r>
              <a:rPr lang="fr-FR" dirty="0"/>
              <a:t>Hack2g2 -</a:t>
            </a:r>
            <a:br>
              <a:rPr lang="fr-FR" dirty="0"/>
            </a:br>
            <a:r>
              <a:rPr lang="fr-FR" dirty="0"/>
              <a:t>OWASP Top 10 2017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F34E355-F5C4-4E1E-AFF2-A51922A9D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88742"/>
            <a:ext cx="9144000" cy="884237"/>
          </a:xfrm>
        </p:spPr>
        <p:txBody>
          <a:bodyPr>
            <a:normAutofit fontScale="92500" lnSpcReduction="10000"/>
          </a:bodyPr>
          <a:lstStyle/>
          <a:p>
            <a:r>
              <a:rPr lang="fr-FR" sz="2800" dirty="0"/>
              <a:t>Web application </a:t>
            </a:r>
            <a:r>
              <a:rPr lang="fr-FR" sz="2800" dirty="0" err="1"/>
              <a:t>security</a:t>
            </a:r>
            <a:r>
              <a:rPr lang="fr-FR" sz="2800" dirty="0"/>
              <a:t>,</a:t>
            </a:r>
          </a:p>
          <a:p>
            <a:r>
              <a:rPr lang="fr-FR" sz="2800" dirty="0" err="1"/>
              <a:t>make</a:t>
            </a:r>
            <a:r>
              <a:rPr lang="fr-FR" sz="2800" dirty="0"/>
              <a:t> web </a:t>
            </a:r>
            <a:r>
              <a:rPr lang="fr-FR" sz="2800" dirty="0" err="1"/>
              <a:t>development</a:t>
            </a:r>
            <a:r>
              <a:rPr lang="fr-FR" sz="2800" dirty="0"/>
              <a:t> </a:t>
            </a:r>
            <a:r>
              <a:rPr lang="fr-FR" sz="2800" dirty="0" err="1"/>
              <a:t>great</a:t>
            </a:r>
            <a:r>
              <a:rPr lang="fr-FR" sz="2800" dirty="0"/>
              <a:t> </a:t>
            </a:r>
            <a:r>
              <a:rPr lang="fr-FR" sz="2800" dirty="0" err="1"/>
              <a:t>again</a:t>
            </a:r>
            <a:r>
              <a:rPr lang="fr-FR" sz="2800" dirty="0"/>
              <a:t>.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9DB388E-574A-4E6F-8FDA-D0AE343DE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295" y="1585458"/>
            <a:ext cx="1461410" cy="1461410"/>
          </a:xfrm>
          <a:prstGeom prst="rect">
            <a:avLst/>
          </a:prstGeom>
        </p:spPr>
      </p:pic>
      <p:pic>
        <p:nvPicPr>
          <p:cNvPr id="13" name="Image 12">
            <a:hlinkClick r:id="rId3"/>
            <a:extLst>
              <a:ext uri="{FF2B5EF4-FFF2-40B4-BE49-F238E27FC236}">
                <a16:creationId xmlns:a16="http://schemas.microsoft.com/office/drawing/2014/main" id="{5B9F4A85-100E-4BFA-8743-BFAFFADB2B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6153200"/>
            <a:ext cx="485671" cy="485671"/>
          </a:xfrm>
          <a:prstGeom prst="rect">
            <a:avLst/>
          </a:prstGeom>
        </p:spPr>
      </p:pic>
      <p:pic>
        <p:nvPicPr>
          <p:cNvPr id="15" name="Image 14">
            <a:hlinkClick r:id="rId3"/>
            <a:extLst>
              <a:ext uri="{FF2B5EF4-FFF2-40B4-BE49-F238E27FC236}">
                <a16:creationId xmlns:a16="http://schemas.microsoft.com/office/drawing/2014/main" id="{B1EAB9FC-B4DB-4BB7-A7D6-B1EC207CE7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424" y="6153200"/>
            <a:ext cx="485672" cy="485672"/>
          </a:xfrm>
          <a:prstGeom prst="rect">
            <a:avLst/>
          </a:prstGeom>
        </p:spPr>
      </p:pic>
      <p:sp>
        <p:nvSpPr>
          <p:cNvPr id="18" name="Espace réservé du pied de page 17">
            <a:extLst>
              <a:ext uri="{FF2B5EF4-FFF2-40B4-BE49-F238E27FC236}">
                <a16:creationId xmlns:a16="http://schemas.microsoft.com/office/drawing/2014/main" id="{FB5A4A9D-1C40-4030-83B5-DA2F01F46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91627" y="5422950"/>
            <a:ext cx="6208745" cy="660399"/>
          </a:xfrm>
        </p:spPr>
        <p:txBody>
          <a:bodyPr/>
          <a:lstStyle/>
          <a:p>
            <a:r>
              <a:rPr lang="fr-FR" sz="2000" dirty="0"/>
              <a:t>Fabien </a:t>
            </a:r>
            <a:r>
              <a:rPr lang="fr-FR" sz="2000" dirty="0" err="1"/>
              <a:t>Leite</a:t>
            </a:r>
            <a:br>
              <a:rPr lang="fr-FR" sz="2000" dirty="0"/>
            </a:br>
            <a:r>
              <a:rPr lang="fr-FR" sz="2000" dirty="0">
                <a:hlinkClick r:id="rId6"/>
              </a:rPr>
              <a:t>https://github.com/fabienleite</a:t>
            </a:r>
            <a:endParaRPr lang="fr-FR" sz="2000" dirty="0"/>
          </a:p>
        </p:txBody>
      </p:sp>
      <p:sp>
        <p:nvSpPr>
          <p:cNvPr id="19" name="Espace réservé de la date 18">
            <a:extLst>
              <a:ext uri="{FF2B5EF4-FFF2-40B4-BE49-F238E27FC236}">
                <a16:creationId xmlns:a16="http://schemas.microsoft.com/office/drawing/2014/main" id="{067768FB-02D3-4947-9FC1-1EB2E7C684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75535" y="4731581"/>
            <a:ext cx="4840930" cy="385851"/>
          </a:xfrm>
        </p:spPr>
        <p:txBody>
          <a:bodyPr/>
          <a:lstStyle/>
          <a:p>
            <a:r>
              <a:rPr lang="fr-FR" sz="28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Vannes - 21</a:t>
            </a:r>
            <a:r>
              <a:rPr lang="fr-FR" sz="2800" baseline="30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st</a:t>
            </a:r>
            <a:r>
              <a:rPr lang="fr-FR" sz="28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of </a:t>
            </a:r>
            <a:r>
              <a:rPr lang="fr-FR" sz="28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march</a:t>
            </a:r>
            <a:r>
              <a:rPr lang="fr-FR" sz="28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2018</a:t>
            </a:r>
            <a:endParaRPr lang="fr-FR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BE100A3-C3A1-498A-9592-4F14F1FD5C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" y="5505396"/>
            <a:ext cx="113347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36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D7F637-AD10-4D50-B652-3E7E79FE5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Top 10 2017 – A3 : Sensitive Data </a:t>
            </a:r>
            <a:r>
              <a:rPr lang="fr-FR" dirty="0" err="1"/>
              <a:t>Exposure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C4A62F-967F-4C97-A700-386DC906B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Use </a:t>
            </a:r>
            <a:r>
              <a:rPr lang="fr-FR" sz="2000" dirty="0" err="1"/>
              <a:t>strong</a:t>
            </a:r>
            <a:r>
              <a:rPr lang="fr-FR" sz="2000" dirty="0"/>
              <a:t> </a:t>
            </a:r>
            <a:r>
              <a:rPr lang="fr-FR" sz="2000" i="1" dirty="0" err="1">
                <a:solidFill>
                  <a:schemeClr val="accent2"/>
                </a:solidFill>
              </a:rPr>
              <a:t>password</a:t>
            </a:r>
            <a:r>
              <a:rPr lang="fr-FR" sz="2000" i="1" dirty="0">
                <a:solidFill>
                  <a:schemeClr val="accent2"/>
                </a:solidFill>
              </a:rPr>
              <a:t> </a:t>
            </a:r>
            <a:r>
              <a:rPr lang="fr-FR" sz="2000" i="1" dirty="0" err="1">
                <a:solidFill>
                  <a:schemeClr val="accent2"/>
                </a:solidFill>
              </a:rPr>
              <a:t>specialized</a:t>
            </a:r>
            <a:r>
              <a:rPr lang="fr-FR" sz="2000" i="1" dirty="0"/>
              <a:t> </a:t>
            </a:r>
            <a:r>
              <a:rPr lang="fr-FR" sz="2000" dirty="0" err="1"/>
              <a:t>hashing</a:t>
            </a:r>
            <a:r>
              <a:rPr lang="fr-FR" sz="2000" dirty="0"/>
              <a:t> </a:t>
            </a:r>
            <a:r>
              <a:rPr lang="fr-FR" sz="2000" dirty="0" err="1"/>
              <a:t>functions</a:t>
            </a:r>
            <a:r>
              <a:rPr lang="fr-FR" sz="2000" dirty="0"/>
              <a:t> (</a:t>
            </a:r>
            <a:r>
              <a:rPr lang="fr-FR" sz="2000" dirty="0">
                <a:hlinkClick r:id="rId2"/>
              </a:rPr>
              <a:t>Argon2</a:t>
            </a:r>
            <a:r>
              <a:rPr lang="fr-FR" sz="2000" dirty="0"/>
              <a:t> &gt; </a:t>
            </a:r>
            <a:r>
              <a:rPr lang="fr-FR" sz="2000" dirty="0" err="1"/>
              <a:t>Scrypt</a:t>
            </a:r>
            <a:r>
              <a:rPr lang="fr-FR" sz="2000" dirty="0"/>
              <a:t> &gt; </a:t>
            </a:r>
            <a:r>
              <a:rPr lang="fr-FR" sz="2000" dirty="0" err="1"/>
              <a:t>Bcrypt</a:t>
            </a:r>
            <a:r>
              <a:rPr lang="fr-FR" sz="2000" dirty="0"/>
              <a:t> &gt; PBKDF2)</a:t>
            </a:r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Use TLS </a:t>
            </a:r>
            <a:r>
              <a:rPr lang="fr-FR" sz="2000" dirty="0" err="1"/>
              <a:t>with</a:t>
            </a:r>
            <a:r>
              <a:rPr lang="fr-FR" sz="2000" dirty="0"/>
              <a:t> a </a:t>
            </a:r>
            <a:r>
              <a:rPr lang="fr-FR" sz="2000" dirty="0">
                <a:hlinkClick r:id="rId3"/>
              </a:rPr>
              <a:t>good configuration</a:t>
            </a:r>
            <a:r>
              <a:rPr lang="fr-FR" sz="2000" dirty="0"/>
              <a:t> and </a:t>
            </a:r>
            <a:r>
              <a:rPr lang="fr-FR" sz="2000" dirty="0">
                <a:hlinkClick r:id="rId4"/>
              </a:rPr>
              <a:t>test </a:t>
            </a:r>
            <a:r>
              <a:rPr lang="fr-FR" sz="2000" dirty="0" err="1">
                <a:hlinkClick r:id="rId4"/>
              </a:rPr>
              <a:t>it</a:t>
            </a:r>
            <a:r>
              <a:rPr lang="fr-FR" sz="2000" dirty="0"/>
              <a:t>.</a:t>
            </a:r>
          </a:p>
          <a:p>
            <a:r>
              <a:rPr lang="fr-FR" sz="2000" dirty="0"/>
              <a:t>Don’t let </a:t>
            </a:r>
            <a:r>
              <a:rPr lang="fr-FR" sz="2000" dirty="0" err="1"/>
              <a:t>users</a:t>
            </a:r>
            <a:r>
              <a:rPr lang="fr-FR" sz="2000" dirty="0"/>
              <a:t> </a:t>
            </a:r>
            <a:r>
              <a:rPr lang="fr-FR" sz="2000" dirty="0" err="1"/>
              <a:t>choose</a:t>
            </a:r>
            <a:r>
              <a:rPr lang="fr-FR" sz="2000" dirty="0"/>
              <a:t> </a:t>
            </a:r>
            <a:r>
              <a:rPr lang="fr-FR" sz="2000" dirty="0" err="1"/>
              <a:t>bad</a:t>
            </a:r>
            <a:r>
              <a:rPr lang="fr-FR" sz="2000" dirty="0"/>
              <a:t> </a:t>
            </a:r>
            <a:r>
              <a:rPr lang="fr-FR" sz="2000" dirty="0" err="1"/>
              <a:t>password</a:t>
            </a:r>
            <a:r>
              <a:rPr lang="fr-FR" sz="2000" dirty="0"/>
              <a:t> by </a:t>
            </a:r>
            <a:r>
              <a:rPr lang="fr-FR" sz="2000" dirty="0" err="1">
                <a:hlinkClick r:id="rId5"/>
              </a:rPr>
              <a:t>testing</a:t>
            </a:r>
            <a:r>
              <a:rPr lang="fr-FR" sz="2000" dirty="0">
                <a:hlinkClick r:id="rId5"/>
              </a:rPr>
              <a:t> </a:t>
            </a:r>
            <a:r>
              <a:rPr lang="fr-FR" sz="2000" dirty="0" err="1">
                <a:hlinkClick r:id="rId5"/>
              </a:rPr>
              <a:t>it</a:t>
            </a:r>
            <a:r>
              <a:rPr lang="fr-FR" sz="2000" dirty="0">
                <a:hlinkClick r:id="rId5"/>
              </a:rPr>
              <a:t> </a:t>
            </a:r>
            <a:r>
              <a:rPr lang="fr-FR" sz="2000" dirty="0" err="1">
                <a:hlinkClick r:id="rId5"/>
              </a:rPr>
              <a:t>strength</a:t>
            </a:r>
            <a:r>
              <a:rPr lang="fr-FR" sz="2000" dirty="0"/>
              <a:t>.</a:t>
            </a:r>
          </a:p>
          <a:p>
            <a:r>
              <a:rPr lang="fr-FR" sz="2000" dirty="0"/>
              <a:t>Don’t show user the stack trace (</a:t>
            </a:r>
            <a:r>
              <a:rPr lang="fr-FR" sz="2000" dirty="0" err="1"/>
              <a:t>printStackTrace</a:t>
            </a:r>
            <a:r>
              <a:rPr lang="fr-FR" sz="2000" dirty="0"/>
              <a:t> in Java)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777845-4474-451F-9DD8-A48469C12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D042-E3D3-415F-A461-01B487A08EAC}" type="slidenum">
              <a:rPr lang="fr-FR" smtClean="0"/>
              <a:t>10</a:t>
            </a:fld>
            <a:endParaRPr lang="fr-FR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5E25B58-2F2D-4FA2-A01D-D1752815DE01}"/>
              </a:ext>
            </a:extLst>
          </p:cNvPr>
          <p:cNvSpPr txBox="1">
            <a:spLocks/>
          </p:cNvSpPr>
          <p:nvPr/>
        </p:nvSpPr>
        <p:spPr>
          <a:xfrm>
            <a:off x="2155371" y="2374592"/>
            <a:ext cx="2623459" cy="56455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br>
              <a:rPr lang="fr-FR" sz="1100" dirty="0">
                <a:latin typeface="Lucida Console" panose="020B0609040504020204" pitchFamily="49" charset="0"/>
              </a:rPr>
            </a:br>
            <a:r>
              <a:rPr lang="fr-FR" sz="1100" dirty="0">
                <a:latin typeface="Lucida Console" panose="020B0609040504020204" pitchFamily="49" charset="0"/>
              </a:rPr>
              <a:t>hash("sha256",$userPassword);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0D37EF9E-279E-43F2-AFFE-42AF819C7A6D}"/>
              </a:ext>
            </a:extLst>
          </p:cNvPr>
          <p:cNvSpPr txBox="1">
            <a:spLocks/>
          </p:cNvSpPr>
          <p:nvPr/>
        </p:nvSpPr>
        <p:spPr>
          <a:xfrm>
            <a:off x="6096000" y="2374592"/>
            <a:ext cx="4377612" cy="550506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fr-FR" sz="1100" dirty="0">
                <a:latin typeface="Lucida Console" panose="020B0609040504020204" pitchFamily="49" charset="0"/>
              </a:rPr>
            </a:br>
            <a:r>
              <a:rPr lang="fr-FR" sz="1100" dirty="0" err="1">
                <a:latin typeface="Lucida Console" panose="020B0609040504020204" pitchFamily="49" charset="0"/>
              </a:rPr>
              <a:t>password_hash</a:t>
            </a:r>
            <a:r>
              <a:rPr lang="fr-FR" sz="1100" dirty="0">
                <a:latin typeface="Lucida Console" panose="020B0609040504020204" pitchFamily="49" charset="0"/>
              </a:rPr>
              <a:t>($</a:t>
            </a:r>
            <a:r>
              <a:rPr lang="fr-FR" sz="1100" dirty="0" err="1">
                <a:latin typeface="Lucida Console" panose="020B0609040504020204" pitchFamily="49" charset="0"/>
              </a:rPr>
              <a:t>userPassword</a:t>
            </a:r>
            <a:r>
              <a:rPr lang="fr-FR" sz="1100" dirty="0">
                <a:latin typeface="Lucida Console" panose="020B0609040504020204" pitchFamily="49" charset="0"/>
              </a:rPr>
              <a:t>, 'PASSWORD_ARGON2I');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A2BEA804-D71F-4182-AA7D-FE8CA213E64F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4778830" y="2649844"/>
            <a:ext cx="131717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98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7FE8527-04B0-4BF2-97B1-BA1916CD0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A14D042-E3D3-415F-A461-01B487A08EAC}" type="slidenum">
              <a:rPr lang="fr-FR" smtClean="0"/>
              <a:t>11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42249BB-AFF6-4C07-BB21-2247F77F1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042" y="98777"/>
            <a:ext cx="8200883" cy="666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76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D7F637-AD10-4D50-B652-3E7E79FE5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Top 10 2017 – A4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777845-4474-451F-9DD8-A48469C12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D042-E3D3-415F-A461-01B487A08EAC}" type="slidenum">
              <a:rPr lang="fr-FR" smtClean="0"/>
              <a:t>12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0A56450-5F2D-49CA-B766-4D26889D2766}"/>
              </a:ext>
            </a:extLst>
          </p:cNvPr>
          <p:cNvSpPr txBox="1"/>
          <p:nvPr/>
        </p:nvSpPr>
        <p:spPr>
          <a:xfrm>
            <a:off x="2726871" y="1610082"/>
            <a:ext cx="6738257" cy="251607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050" dirty="0">
                <a:latin typeface="Lucida Console" panose="020B0609040504020204" pitchFamily="49" charset="0"/>
              </a:rPr>
              <a:t>&lt;?xml version="1.0"?&gt;</a:t>
            </a:r>
          </a:p>
          <a:p>
            <a:r>
              <a:rPr lang="fr-FR" sz="1050" dirty="0">
                <a:latin typeface="Lucida Console" panose="020B0609040504020204" pitchFamily="49" charset="0"/>
              </a:rPr>
              <a:t>&lt;!DOCTYPE </a:t>
            </a:r>
            <a:r>
              <a:rPr lang="fr-FR" sz="1050" dirty="0" err="1">
                <a:latin typeface="Lucida Console" panose="020B0609040504020204" pitchFamily="49" charset="0"/>
              </a:rPr>
              <a:t>lolz</a:t>
            </a:r>
            <a:r>
              <a:rPr lang="fr-FR" sz="1050" dirty="0">
                <a:latin typeface="Lucida Console" panose="020B0609040504020204" pitchFamily="49" charset="0"/>
              </a:rPr>
              <a:t> [</a:t>
            </a:r>
          </a:p>
          <a:p>
            <a:r>
              <a:rPr lang="fr-FR" sz="1050" dirty="0">
                <a:latin typeface="Lucida Console" panose="020B0609040504020204" pitchFamily="49" charset="0"/>
              </a:rPr>
              <a:t> &lt;!ENTITY </a:t>
            </a:r>
            <a:r>
              <a:rPr lang="fr-FR" sz="1050" dirty="0" err="1">
                <a:latin typeface="Lucida Console" panose="020B0609040504020204" pitchFamily="49" charset="0"/>
              </a:rPr>
              <a:t>lol</a:t>
            </a:r>
            <a:r>
              <a:rPr lang="fr-FR" sz="1050" dirty="0">
                <a:latin typeface="Lucida Console" panose="020B0609040504020204" pitchFamily="49" charset="0"/>
              </a:rPr>
              <a:t> "</a:t>
            </a:r>
            <a:r>
              <a:rPr lang="fr-FR" sz="1050" dirty="0" err="1">
                <a:latin typeface="Lucida Console" panose="020B0609040504020204" pitchFamily="49" charset="0"/>
              </a:rPr>
              <a:t>lol</a:t>
            </a:r>
            <a:r>
              <a:rPr lang="fr-FR" sz="1050" dirty="0">
                <a:latin typeface="Lucida Console" panose="020B0609040504020204" pitchFamily="49" charset="0"/>
              </a:rPr>
              <a:t>"&gt;</a:t>
            </a:r>
          </a:p>
          <a:p>
            <a:r>
              <a:rPr lang="fr-FR" sz="1050" dirty="0">
                <a:latin typeface="Lucida Console" panose="020B0609040504020204" pitchFamily="49" charset="0"/>
              </a:rPr>
              <a:t> &lt;!ELEMENT </a:t>
            </a:r>
            <a:r>
              <a:rPr lang="fr-FR" sz="1050" dirty="0" err="1">
                <a:latin typeface="Lucida Console" panose="020B0609040504020204" pitchFamily="49" charset="0"/>
              </a:rPr>
              <a:t>lolz</a:t>
            </a:r>
            <a:r>
              <a:rPr lang="fr-FR" sz="1050" dirty="0">
                <a:latin typeface="Lucida Console" panose="020B0609040504020204" pitchFamily="49" charset="0"/>
              </a:rPr>
              <a:t> (#PCDATA)&gt;</a:t>
            </a:r>
          </a:p>
          <a:p>
            <a:r>
              <a:rPr lang="fr-FR" sz="1050" dirty="0">
                <a:latin typeface="Lucida Console" panose="020B0609040504020204" pitchFamily="49" charset="0"/>
              </a:rPr>
              <a:t> &lt;!ENTITY lol1 "&amp;</a:t>
            </a:r>
            <a:r>
              <a:rPr lang="fr-FR" sz="1050" dirty="0" err="1">
                <a:latin typeface="Lucida Console" panose="020B0609040504020204" pitchFamily="49" charset="0"/>
              </a:rPr>
              <a:t>lol</a:t>
            </a:r>
            <a:r>
              <a:rPr lang="fr-FR" sz="1050" dirty="0">
                <a:latin typeface="Lucida Console" panose="020B0609040504020204" pitchFamily="49" charset="0"/>
              </a:rPr>
              <a:t>;&amp;</a:t>
            </a:r>
            <a:r>
              <a:rPr lang="fr-FR" sz="1050" dirty="0" err="1">
                <a:latin typeface="Lucida Console" panose="020B0609040504020204" pitchFamily="49" charset="0"/>
              </a:rPr>
              <a:t>lol</a:t>
            </a:r>
            <a:r>
              <a:rPr lang="fr-FR" sz="1050" dirty="0">
                <a:latin typeface="Lucida Console" panose="020B0609040504020204" pitchFamily="49" charset="0"/>
              </a:rPr>
              <a:t>;&amp;</a:t>
            </a:r>
            <a:r>
              <a:rPr lang="fr-FR" sz="1050" dirty="0" err="1">
                <a:latin typeface="Lucida Console" panose="020B0609040504020204" pitchFamily="49" charset="0"/>
              </a:rPr>
              <a:t>lol</a:t>
            </a:r>
            <a:r>
              <a:rPr lang="fr-FR" sz="1050" dirty="0">
                <a:latin typeface="Lucida Console" panose="020B0609040504020204" pitchFamily="49" charset="0"/>
              </a:rPr>
              <a:t>;&amp;</a:t>
            </a:r>
            <a:r>
              <a:rPr lang="fr-FR" sz="1050" dirty="0" err="1">
                <a:latin typeface="Lucida Console" panose="020B0609040504020204" pitchFamily="49" charset="0"/>
              </a:rPr>
              <a:t>lol</a:t>
            </a:r>
            <a:r>
              <a:rPr lang="fr-FR" sz="1050" dirty="0">
                <a:latin typeface="Lucida Console" panose="020B0609040504020204" pitchFamily="49" charset="0"/>
              </a:rPr>
              <a:t>;&amp;</a:t>
            </a:r>
            <a:r>
              <a:rPr lang="fr-FR" sz="1050" dirty="0" err="1">
                <a:latin typeface="Lucida Console" panose="020B0609040504020204" pitchFamily="49" charset="0"/>
              </a:rPr>
              <a:t>lol</a:t>
            </a:r>
            <a:r>
              <a:rPr lang="fr-FR" sz="1050" dirty="0">
                <a:latin typeface="Lucida Console" panose="020B0609040504020204" pitchFamily="49" charset="0"/>
              </a:rPr>
              <a:t>;&amp;</a:t>
            </a:r>
            <a:r>
              <a:rPr lang="fr-FR" sz="1050" dirty="0" err="1">
                <a:latin typeface="Lucida Console" panose="020B0609040504020204" pitchFamily="49" charset="0"/>
              </a:rPr>
              <a:t>lol</a:t>
            </a:r>
            <a:r>
              <a:rPr lang="fr-FR" sz="1050" dirty="0">
                <a:latin typeface="Lucida Console" panose="020B0609040504020204" pitchFamily="49" charset="0"/>
              </a:rPr>
              <a:t>;&amp;</a:t>
            </a:r>
            <a:r>
              <a:rPr lang="fr-FR" sz="1050" dirty="0" err="1">
                <a:latin typeface="Lucida Console" panose="020B0609040504020204" pitchFamily="49" charset="0"/>
              </a:rPr>
              <a:t>lol</a:t>
            </a:r>
            <a:r>
              <a:rPr lang="fr-FR" sz="1050" dirty="0">
                <a:latin typeface="Lucida Console" panose="020B0609040504020204" pitchFamily="49" charset="0"/>
              </a:rPr>
              <a:t>;&amp;</a:t>
            </a:r>
            <a:r>
              <a:rPr lang="fr-FR" sz="1050" dirty="0" err="1">
                <a:latin typeface="Lucida Console" panose="020B0609040504020204" pitchFamily="49" charset="0"/>
              </a:rPr>
              <a:t>lol</a:t>
            </a:r>
            <a:r>
              <a:rPr lang="fr-FR" sz="1050" dirty="0">
                <a:latin typeface="Lucida Console" panose="020B0609040504020204" pitchFamily="49" charset="0"/>
              </a:rPr>
              <a:t>;&amp;</a:t>
            </a:r>
            <a:r>
              <a:rPr lang="fr-FR" sz="1050" dirty="0" err="1">
                <a:latin typeface="Lucida Console" panose="020B0609040504020204" pitchFamily="49" charset="0"/>
              </a:rPr>
              <a:t>lol</a:t>
            </a:r>
            <a:r>
              <a:rPr lang="fr-FR" sz="1050" dirty="0">
                <a:latin typeface="Lucida Console" panose="020B0609040504020204" pitchFamily="49" charset="0"/>
              </a:rPr>
              <a:t>;&amp;</a:t>
            </a:r>
            <a:r>
              <a:rPr lang="fr-FR" sz="1050" dirty="0" err="1">
                <a:latin typeface="Lucida Console" panose="020B0609040504020204" pitchFamily="49" charset="0"/>
              </a:rPr>
              <a:t>lol</a:t>
            </a:r>
            <a:r>
              <a:rPr lang="fr-FR" sz="1050" dirty="0">
                <a:latin typeface="Lucida Console" panose="020B0609040504020204" pitchFamily="49" charset="0"/>
              </a:rPr>
              <a:t>;"&gt;</a:t>
            </a:r>
          </a:p>
          <a:p>
            <a:r>
              <a:rPr lang="fr-FR" sz="1050" dirty="0">
                <a:latin typeface="Lucida Console" panose="020B0609040504020204" pitchFamily="49" charset="0"/>
              </a:rPr>
              <a:t> &lt;!ENTITY lol2 "&amp;lol1;&amp;lol1;&amp;lol1;&amp;lol1;&amp;lol1;&amp;lol1;&amp;lol1;&amp;lol1;&amp;lol1;&amp;lol1;"&gt;</a:t>
            </a:r>
          </a:p>
          <a:p>
            <a:r>
              <a:rPr lang="fr-FR" sz="1050" dirty="0">
                <a:latin typeface="Lucida Console" panose="020B0609040504020204" pitchFamily="49" charset="0"/>
              </a:rPr>
              <a:t> &lt;!ENTITY lol3 "&amp;lol2;&amp;lol2;&amp;lol2;&amp;lol2;&amp;lol2;&amp;lol2;&amp;lol2;&amp;lol2;&amp;lol2;&amp;lol2;"&gt;</a:t>
            </a:r>
          </a:p>
          <a:p>
            <a:r>
              <a:rPr lang="fr-FR" sz="1050" dirty="0">
                <a:latin typeface="Lucida Console" panose="020B0609040504020204" pitchFamily="49" charset="0"/>
              </a:rPr>
              <a:t> &lt;!ENTITY lol4 "&amp;lol3;&amp;lol3;&amp;lol3;&amp;lol3;&amp;lol3;&amp;lol3;&amp;lol3;&amp;lol3;&amp;lol3;&amp;lol3;"&gt;</a:t>
            </a:r>
          </a:p>
          <a:p>
            <a:r>
              <a:rPr lang="fr-FR" sz="1050" dirty="0">
                <a:latin typeface="Lucida Console" panose="020B0609040504020204" pitchFamily="49" charset="0"/>
              </a:rPr>
              <a:t> &lt;!ENTITY lol5 "&amp;lol4;&amp;lol4;&amp;lol4;&amp;lol4;&amp;lol4;&amp;lol4;&amp;lol4;&amp;lol4;&amp;lol4;&amp;lol4;"&gt;</a:t>
            </a:r>
          </a:p>
          <a:p>
            <a:r>
              <a:rPr lang="fr-FR" sz="1050" dirty="0">
                <a:latin typeface="Lucida Console" panose="020B0609040504020204" pitchFamily="49" charset="0"/>
              </a:rPr>
              <a:t> &lt;!ENTITY lol6 "&amp;lol5;&amp;lol5;&amp;lol5;&amp;lol5;&amp;lol5;&amp;lol5;&amp;lol5;&amp;lol5;&amp;lol5;&amp;lol5;"&gt;</a:t>
            </a:r>
          </a:p>
          <a:p>
            <a:r>
              <a:rPr lang="fr-FR" sz="1050" dirty="0">
                <a:latin typeface="Lucida Console" panose="020B0609040504020204" pitchFamily="49" charset="0"/>
              </a:rPr>
              <a:t> &lt;!ENTITY lol7 "&amp;lol6;&amp;lol6;&amp;lol6;&amp;lol6;&amp;lol6;&amp;lol6;&amp;lol6;&amp;lol6;&amp;lol6;&amp;lol6;"&gt;</a:t>
            </a:r>
          </a:p>
          <a:p>
            <a:r>
              <a:rPr lang="fr-FR" sz="1050" dirty="0">
                <a:latin typeface="Lucida Console" panose="020B0609040504020204" pitchFamily="49" charset="0"/>
              </a:rPr>
              <a:t> &lt;!ENTITY lol8 "&amp;lol7;&amp;lol7;&amp;lol7;&amp;lol7;&amp;lol7;&amp;lol7;&amp;lol7;&amp;lol7;&amp;lol7;&amp;lol7;"&gt;</a:t>
            </a:r>
          </a:p>
          <a:p>
            <a:r>
              <a:rPr lang="fr-FR" sz="1050" dirty="0">
                <a:latin typeface="Lucida Console" panose="020B0609040504020204" pitchFamily="49" charset="0"/>
              </a:rPr>
              <a:t> &lt;!ENTITY lol9 "&amp;lol8;&amp;lol8;&amp;lol8;&amp;lol8;&amp;lol8;&amp;lol8;&amp;lol8;&amp;lol8;&amp;lol8;&amp;lol8;"&gt;</a:t>
            </a:r>
          </a:p>
          <a:p>
            <a:r>
              <a:rPr lang="fr-FR" sz="1050" dirty="0">
                <a:latin typeface="Lucida Console" panose="020B0609040504020204" pitchFamily="49" charset="0"/>
              </a:rPr>
              <a:t>]&gt;</a:t>
            </a:r>
          </a:p>
          <a:p>
            <a:r>
              <a:rPr lang="fr-FR" sz="1050" dirty="0">
                <a:latin typeface="Lucida Console" panose="020B0609040504020204" pitchFamily="49" charset="0"/>
              </a:rPr>
              <a:t>&lt;</a:t>
            </a:r>
            <a:r>
              <a:rPr lang="fr-FR" sz="1050" dirty="0" err="1">
                <a:latin typeface="Lucida Console" panose="020B0609040504020204" pitchFamily="49" charset="0"/>
              </a:rPr>
              <a:t>lolz</a:t>
            </a:r>
            <a:r>
              <a:rPr lang="fr-FR" sz="1050" dirty="0">
                <a:latin typeface="Lucida Console" panose="020B0609040504020204" pitchFamily="49" charset="0"/>
              </a:rPr>
              <a:t>&gt;&amp;lol9;&lt;/</a:t>
            </a:r>
            <a:r>
              <a:rPr lang="fr-FR" sz="1050" dirty="0" err="1">
                <a:latin typeface="Lucida Console" panose="020B0609040504020204" pitchFamily="49" charset="0"/>
              </a:rPr>
              <a:t>lolz</a:t>
            </a:r>
            <a:r>
              <a:rPr lang="fr-FR" sz="1050" dirty="0">
                <a:latin typeface="Lucida Console" panose="020B0609040504020204" pitchFamily="49" charset="0"/>
              </a:rPr>
              <a:t>&gt;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9B567BA0-B919-497F-84F9-1463462C9B4A}"/>
              </a:ext>
            </a:extLst>
          </p:cNvPr>
          <p:cNvSpPr txBox="1">
            <a:spLocks/>
          </p:cNvSpPr>
          <p:nvPr/>
        </p:nvSpPr>
        <p:spPr>
          <a:xfrm>
            <a:off x="838199" y="4318746"/>
            <a:ext cx="10515600" cy="527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i="1" dirty="0">
                <a:latin typeface="+mj-lt"/>
              </a:rPr>
              <a:t>XXE :</a:t>
            </a:r>
          </a:p>
          <a:p>
            <a:pPr marL="0" indent="0">
              <a:buNone/>
            </a:pPr>
            <a:endParaRPr lang="fr-FR" sz="4000" i="1" dirty="0"/>
          </a:p>
          <a:p>
            <a:pPr marL="0" indent="0">
              <a:buFont typeface="Arial" panose="020B0604020202020204" pitchFamily="34" charset="0"/>
              <a:buNone/>
            </a:pPr>
            <a:endParaRPr lang="fr-FR" i="1" dirty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2B2D9FC-8C93-41AB-BA6F-4B913918D418}"/>
              </a:ext>
            </a:extLst>
          </p:cNvPr>
          <p:cNvSpPr txBox="1"/>
          <p:nvPr/>
        </p:nvSpPr>
        <p:spPr>
          <a:xfrm>
            <a:off x="838199" y="4846249"/>
            <a:ext cx="106206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Bad </a:t>
            </a:r>
            <a:r>
              <a:rPr lang="fr-FR" dirty="0" err="1"/>
              <a:t>implement</a:t>
            </a:r>
            <a:r>
              <a:rPr lang="fr-FR" dirty="0"/>
              <a:t>	</a:t>
            </a:r>
            <a:r>
              <a:rPr lang="fr-FR" dirty="0" err="1"/>
              <a:t>ation</a:t>
            </a:r>
            <a:r>
              <a:rPr lang="fr-FR" dirty="0"/>
              <a:t> of XML </a:t>
            </a:r>
            <a:r>
              <a:rPr lang="fr-FR" dirty="0" err="1"/>
              <a:t>parsers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Spreading</a:t>
            </a:r>
            <a:r>
              <a:rPr lang="fr-FR" dirty="0"/>
              <a:t> (API </a:t>
            </a:r>
            <a:r>
              <a:rPr lang="fr-FR" dirty="0" err="1"/>
              <a:t>prevalence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to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DoS</a:t>
            </a:r>
            <a:r>
              <a:rPr lang="fr-FR" dirty="0"/>
              <a:t> (as </a:t>
            </a:r>
            <a:r>
              <a:rPr lang="fr-FR" dirty="0" err="1"/>
              <a:t>above</a:t>
            </a:r>
            <a:r>
              <a:rPr lang="fr-F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Read sensitive and </a:t>
            </a:r>
            <a:r>
              <a:rPr lang="fr-FR" dirty="0" err="1"/>
              <a:t>technical</a:t>
            </a:r>
            <a:r>
              <a:rPr lang="fr-FR" dirty="0"/>
              <a:t> datas (/</a:t>
            </a:r>
            <a:r>
              <a:rPr lang="fr-FR" dirty="0" err="1"/>
              <a:t>etc</a:t>
            </a:r>
            <a:r>
              <a:rPr lang="fr-FR" dirty="0"/>
              <a:t>/</a:t>
            </a:r>
            <a:r>
              <a:rPr lang="fr-FR" dirty="0" err="1"/>
              <a:t>passwd</a:t>
            </a:r>
            <a:r>
              <a:rPr lang="fr-FR" dirty="0"/>
              <a:t>, 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4659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D7F637-AD10-4D50-B652-3E7E79FE5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Top 10 2017 – A4 : XXE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777845-4474-451F-9DD8-A48469C12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D042-E3D3-415F-A461-01B487A08EAC}" type="slidenum">
              <a:rPr lang="fr-FR" smtClean="0"/>
              <a:t>13</a:t>
            </a:fld>
            <a:endParaRPr lang="fr-FR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8E1687BB-4D69-46DA-84C9-8DE7E8D24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fr-FR" sz="2000" dirty="0"/>
              <a:t>Use </a:t>
            </a:r>
            <a:r>
              <a:rPr lang="fr-FR" sz="2000" dirty="0" err="1"/>
              <a:t>something</a:t>
            </a:r>
            <a:r>
              <a:rPr lang="fr-FR" sz="2000" dirty="0"/>
              <a:t> </a:t>
            </a:r>
            <a:r>
              <a:rPr lang="fr-FR" sz="2000" dirty="0" err="1"/>
              <a:t>else</a:t>
            </a:r>
            <a:r>
              <a:rPr lang="fr-FR" sz="2000" dirty="0"/>
              <a:t> </a:t>
            </a:r>
            <a:r>
              <a:rPr lang="fr-FR" sz="2000" dirty="0" err="1"/>
              <a:t>than</a:t>
            </a:r>
            <a:r>
              <a:rPr lang="fr-FR" sz="2000" dirty="0"/>
              <a:t> XML (JSON)</a:t>
            </a:r>
          </a:p>
          <a:p>
            <a:r>
              <a:rPr lang="fr-FR" sz="2000" dirty="0" err="1"/>
              <a:t>Disable</a:t>
            </a:r>
            <a:r>
              <a:rPr lang="fr-FR" sz="2000" dirty="0"/>
              <a:t> </a:t>
            </a:r>
            <a:r>
              <a:rPr lang="fr-FR" sz="2000" dirty="0" err="1"/>
              <a:t>inetrnal</a:t>
            </a:r>
            <a:r>
              <a:rPr lang="fr-FR" sz="2000" dirty="0"/>
              <a:t> </a:t>
            </a:r>
            <a:r>
              <a:rPr lang="fr-FR" sz="2000" dirty="0" err="1"/>
              <a:t>definition</a:t>
            </a:r>
            <a:r>
              <a:rPr lang="fr-FR" sz="2000" dirty="0"/>
              <a:t> (</a:t>
            </a:r>
            <a:r>
              <a:rPr lang="fr-FR" sz="2000" dirty="0" err="1"/>
              <a:t>internal</a:t>
            </a:r>
            <a:r>
              <a:rPr lang="fr-FR" sz="2000" dirty="0"/>
              <a:t> DTD) and </a:t>
            </a:r>
            <a:r>
              <a:rPr lang="fr-FR" sz="2000" dirty="0" err="1"/>
              <a:t>define</a:t>
            </a:r>
            <a:r>
              <a:rPr lang="fr-FR" sz="2000" dirty="0"/>
              <a:t> strict </a:t>
            </a:r>
            <a:r>
              <a:rPr lang="fr-FR" sz="2000" dirty="0" err="1"/>
              <a:t>well-defined</a:t>
            </a:r>
            <a:r>
              <a:rPr lang="fr-FR" sz="2000" dirty="0"/>
              <a:t> </a:t>
            </a:r>
            <a:r>
              <a:rPr lang="fr-FR" sz="2000" dirty="0" err="1"/>
              <a:t>external</a:t>
            </a:r>
            <a:r>
              <a:rPr lang="fr-FR" sz="2000" dirty="0"/>
              <a:t> DTD</a:t>
            </a:r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1800" dirty="0"/>
              <a:t>NOT RECOMMENDED</a:t>
            </a:r>
            <a:r>
              <a:rPr lang="fr-FR" sz="2000" dirty="0"/>
              <a:t> : </a:t>
            </a:r>
            <a:r>
              <a:rPr lang="fr-FR" sz="2000" dirty="0" err="1"/>
              <a:t>filter</a:t>
            </a:r>
            <a:r>
              <a:rPr lang="fr-FR" sz="2000" dirty="0"/>
              <a:t> and </a:t>
            </a:r>
            <a:r>
              <a:rPr lang="fr-FR" sz="2000" dirty="0" err="1"/>
              <a:t>sanitize</a:t>
            </a:r>
            <a:r>
              <a:rPr lang="fr-FR" sz="2000" dirty="0"/>
              <a:t> </a:t>
            </a:r>
            <a:r>
              <a:rPr lang="fr-FR" sz="2000" dirty="0" err="1"/>
              <a:t>every</a:t>
            </a:r>
            <a:r>
              <a:rPr lang="fr-FR" sz="2000" dirty="0"/>
              <a:t> XML </a:t>
            </a:r>
            <a:r>
              <a:rPr lang="fr-FR" sz="2000" dirty="0" err="1"/>
              <a:t>you</a:t>
            </a:r>
            <a:r>
              <a:rPr lang="fr-FR" sz="2000" dirty="0"/>
              <a:t> </a:t>
            </a:r>
            <a:r>
              <a:rPr lang="fr-FR" sz="2000" dirty="0" err="1"/>
              <a:t>receive</a:t>
            </a:r>
            <a:r>
              <a:rPr lang="fr-FR" sz="2000" dirty="0"/>
              <a:t>. </a:t>
            </a:r>
            <a:r>
              <a:rPr lang="fr-FR" sz="2000" dirty="0" err="1"/>
              <a:t>It’s</a:t>
            </a:r>
            <a:r>
              <a:rPr lang="fr-FR" sz="2000" dirty="0"/>
              <a:t> </a:t>
            </a:r>
            <a:r>
              <a:rPr lang="fr-FR" sz="2000" dirty="0">
                <a:solidFill>
                  <a:schemeClr val="accent2"/>
                </a:solidFill>
              </a:rPr>
              <a:t>hard</a:t>
            </a:r>
            <a:r>
              <a:rPr lang="fr-FR" sz="2000" dirty="0"/>
              <a:t> to do </a:t>
            </a:r>
            <a:r>
              <a:rPr lang="fr-FR" sz="2000" dirty="0" err="1"/>
              <a:t>well</a:t>
            </a:r>
            <a:r>
              <a:rPr lang="fr-FR" sz="2000" dirty="0"/>
              <a:t>.</a:t>
            </a:r>
          </a:p>
          <a:p>
            <a:endParaRPr lang="fr-FR" sz="2000" dirty="0"/>
          </a:p>
          <a:p>
            <a:endParaRPr lang="fr-FR" sz="2000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D6F407A8-D1AF-4397-BC85-E30E319503FF}"/>
              </a:ext>
            </a:extLst>
          </p:cNvPr>
          <p:cNvSpPr txBox="1">
            <a:spLocks/>
          </p:cNvSpPr>
          <p:nvPr/>
        </p:nvSpPr>
        <p:spPr>
          <a:xfrm>
            <a:off x="1104122" y="2766526"/>
            <a:ext cx="3169298" cy="480527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fr-FR" sz="1100" dirty="0">
                <a:latin typeface="Lucida Console" panose="020B0609040504020204" pitchFamily="49" charset="0"/>
              </a:rPr>
            </a:br>
            <a:r>
              <a:rPr lang="en-US" sz="1100" dirty="0" err="1">
                <a:latin typeface="Lucida Console" panose="020B0609040504020204" pitchFamily="49" charset="0"/>
              </a:rPr>
              <a:t>libxml_disable_entity_loader</a:t>
            </a:r>
            <a:r>
              <a:rPr lang="en-US" sz="1100" dirty="0">
                <a:latin typeface="Lucida Console" panose="020B0609040504020204" pitchFamily="49" charset="0"/>
              </a:rPr>
              <a:t>(true);</a:t>
            </a:r>
            <a:endParaRPr lang="fr-FR" sz="1100" dirty="0">
              <a:latin typeface="Lucida Console" panose="020B0609040504020204" pitchFamily="49" charset="0"/>
            </a:endParaRP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C1FCECDC-7E80-4005-B400-094515B2D137}"/>
              </a:ext>
            </a:extLst>
          </p:cNvPr>
          <p:cNvSpPr txBox="1">
            <a:spLocks/>
          </p:cNvSpPr>
          <p:nvPr/>
        </p:nvSpPr>
        <p:spPr>
          <a:xfrm>
            <a:off x="4539342" y="2755641"/>
            <a:ext cx="6274838" cy="780661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fr-FR" sz="1100" dirty="0">
                <a:latin typeface="Lucida Console" panose="020B0609040504020204" pitchFamily="49" charset="0"/>
              </a:rPr>
            </a:br>
            <a:r>
              <a:rPr lang="en-US" sz="1100" dirty="0" err="1">
                <a:latin typeface="Lucida Console" panose="020B0609040504020204" pitchFamily="49" charset="0"/>
              </a:rPr>
              <a:t>DocumentBuilderFactory</a:t>
            </a:r>
            <a:r>
              <a:rPr lang="en-US" sz="1100" dirty="0"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latin typeface="Lucida Console" panose="020B0609040504020204" pitchFamily="49" charset="0"/>
              </a:rPr>
              <a:t>dbf</a:t>
            </a:r>
            <a:r>
              <a:rPr lang="en-US" sz="1100" dirty="0">
                <a:latin typeface="Lucida Console" panose="020B0609040504020204" pitchFamily="49" charset="0"/>
              </a:rPr>
              <a:t> = </a:t>
            </a:r>
            <a:r>
              <a:rPr lang="en-US" sz="1100" dirty="0" err="1">
                <a:latin typeface="Lucida Console" panose="020B0609040504020204" pitchFamily="49" charset="0"/>
              </a:rPr>
              <a:t>DocumentBuilderFactory.newInstance</a:t>
            </a:r>
            <a:r>
              <a:rPr lang="en-US" sz="1100" dirty="0">
                <a:latin typeface="Lucida Console" panose="020B060904050402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100" dirty="0" err="1">
                <a:latin typeface="Lucida Console" panose="020B0609040504020204" pitchFamily="49" charset="0"/>
              </a:rPr>
              <a:t>dbf.setExpandEntityReferences</a:t>
            </a:r>
            <a:r>
              <a:rPr lang="en-US" sz="1100" dirty="0">
                <a:latin typeface="Lucida Console" panose="020B0609040504020204" pitchFamily="49" charset="0"/>
              </a:rPr>
              <a:t>(false);</a:t>
            </a:r>
            <a:endParaRPr lang="fr-FR" sz="11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12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D7F637-AD10-4D50-B652-3E7E79FE5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Top 10 2017 – A5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777845-4474-451F-9DD8-A48469C12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D042-E3D3-415F-A461-01B487A08EAC}" type="slidenum">
              <a:rPr lang="fr-FR" smtClean="0"/>
              <a:t>14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A5895BF-9A3E-4A21-944B-B818D1BF6304}"/>
              </a:ext>
            </a:extLst>
          </p:cNvPr>
          <p:cNvSpPr txBox="1"/>
          <p:nvPr/>
        </p:nvSpPr>
        <p:spPr>
          <a:xfrm>
            <a:off x="838199" y="1690688"/>
            <a:ext cx="5833189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latin typeface="Lucida Console" panose="020B0609040504020204" pitchFamily="49" charset="0"/>
              </a:rPr>
              <a:t>https://lol.myapp.com/invoices?id=14567</a:t>
            </a:r>
            <a:endParaRPr lang="fr-FR" dirty="0">
              <a:solidFill>
                <a:schemeClr val="accent6">
                  <a:lumMod val="20000"/>
                  <a:lumOff val="80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A7142A7-331A-49BF-938D-76838BA9168B}"/>
              </a:ext>
            </a:extLst>
          </p:cNvPr>
          <p:cNvSpPr txBox="1"/>
          <p:nvPr/>
        </p:nvSpPr>
        <p:spPr>
          <a:xfrm>
            <a:off x="1886337" y="2197651"/>
            <a:ext cx="5833189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latin typeface="Lucida Console" panose="020B0609040504020204" pitchFamily="49" charset="0"/>
              </a:rPr>
              <a:t>https://lol.myapp.com/invoices?id=14569</a:t>
            </a:r>
            <a:endParaRPr lang="fr-FR" dirty="0">
              <a:solidFill>
                <a:schemeClr val="accent6">
                  <a:lumMod val="20000"/>
                  <a:lumOff val="80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5622576F-8A85-489C-9CF3-410DC1F94E17}"/>
              </a:ext>
            </a:extLst>
          </p:cNvPr>
          <p:cNvSpPr txBox="1">
            <a:spLocks/>
          </p:cNvSpPr>
          <p:nvPr/>
        </p:nvSpPr>
        <p:spPr>
          <a:xfrm>
            <a:off x="838199" y="3034282"/>
            <a:ext cx="10515600" cy="527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i="1" dirty="0">
                <a:latin typeface="+mj-lt"/>
              </a:rPr>
              <a:t>Broken Access Control :</a:t>
            </a:r>
          </a:p>
          <a:p>
            <a:pPr marL="0" indent="0">
              <a:buNone/>
            </a:pPr>
            <a:endParaRPr lang="fr-FR" sz="4000" i="1" dirty="0"/>
          </a:p>
          <a:p>
            <a:pPr marL="0" indent="0">
              <a:buFont typeface="Arial" panose="020B0604020202020204" pitchFamily="34" charset="0"/>
              <a:buNone/>
            </a:pPr>
            <a:endParaRPr lang="fr-FR" i="1" dirty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54CBB252-3652-440F-A161-275B5216B52E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6671388" y="1875354"/>
            <a:ext cx="1389484" cy="1117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8319493-871D-41EC-B28D-BB2C88FFFF70}"/>
              </a:ext>
            </a:extLst>
          </p:cNvPr>
          <p:cNvSpPr txBox="1"/>
          <p:nvPr/>
        </p:nvSpPr>
        <p:spPr>
          <a:xfrm>
            <a:off x="8060872" y="1701866"/>
            <a:ext cx="1903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Your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invoice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3231CF9D-3615-4C12-A39C-7582BD96C7C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719526" y="2382317"/>
            <a:ext cx="1293068" cy="2619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998E6FC4-08CF-4192-B048-7E65FC6A4A28}"/>
              </a:ext>
            </a:extLst>
          </p:cNvPr>
          <p:cNvSpPr txBox="1"/>
          <p:nvPr/>
        </p:nvSpPr>
        <p:spPr>
          <a:xfrm>
            <a:off x="9012594" y="2223843"/>
            <a:ext cx="1903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Not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your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invoice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1BADD03-E4EF-478D-AE47-119491739618}"/>
              </a:ext>
            </a:extLst>
          </p:cNvPr>
          <p:cNvSpPr txBox="1"/>
          <p:nvPr/>
        </p:nvSpPr>
        <p:spPr>
          <a:xfrm>
            <a:off x="838199" y="3793819"/>
            <a:ext cx="106206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Poor / no checking of </a:t>
            </a:r>
            <a:r>
              <a:rPr lang="fr-FR" dirty="0" err="1"/>
              <a:t>authorization</a:t>
            </a:r>
            <a:r>
              <a:rPr lang="fr-FR" dirty="0"/>
              <a:t> </a:t>
            </a:r>
            <a:r>
              <a:rPr lang="fr-FR" dirty="0" err="1"/>
              <a:t>while</a:t>
            </a:r>
            <a:r>
              <a:rPr lang="fr-FR" dirty="0"/>
              <a:t> </a:t>
            </a:r>
            <a:r>
              <a:rPr lang="fr-FR" dirty="0" err="1"/>
              <a:t>accessing</a:t>
            </a:r>
            <a:r>
              <a:rPr lang="fr-FR" dirty="0"/>
              <a:t> ressource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Can </a:t>
            </a:r>
            <a:r>
              <a:rPr lang="fr-FR" dirty="0" err="1"/>
              <a:t>be</a:t>
            </a:r>
            <a:r>
              <a:rPr lang="fr-FR" dirty="0"/>
              <a:t>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A document (</a:t>
            </a:r>
            <a:r>
              <a:rPr lang="fr-FR" dirty="0" err="1"/>
              <a:t>see</a:t>
            </a:r>
            <a:r>
              <a:rPr lang="fr-FR" dirty="0"/>
              <a:t> </a:t>
            </a:r>
            <a:r>
              <a:rPr lang="fr-FR" dirty="0" err="1"/>
              <a:t>above</a:t>
            </a:r>
            <a:r>
              <a:rPr lang="fr-F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The administration </a:t>
            </a:r>
            <a:r>
              <a:rPr lang="fr-FR" dirty="0" err="1"/>
              <a:t>functions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Almost</a:t>
            </a:r>
            <a:r>
              <a:rPr lang="fr-FR" dirty="0"/>
              <a:t> </a:t>
            </a:r>
            <a:r>
              <a:rPr lang="fr-FR" dirty="0" err="1"/>
              <a:t>any</a:t>
            </a:r>
            <a:r>
              <a:rPr lang="fr-FR" dirty="0"/>
              <a:t> data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access</a:t>
            </a:r>
            <a:r>
              <a:rPr lang="fr-FR" dirty="0"/>
              <a:t> </a:t>
            </a:r>
            <a:r>
              <a:rPr lang="fr-FR" dirty="0" err="1"/>
              <a:t>directly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972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3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D7F637-AD10-4D50-B652-3E7E79FE5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Top 10 2017 – A5 : Broken Access Control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C4A62F-967F-4C97-A700-386DC906B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980"/>
            <a:ext cx="10515600" cy="54435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dirty="0"/>
              <a:t>Just </a:t>
            </a:r>
            <a:r>
              <a:rPr lang="fr-FR" dirty="0" err="1"/>
              <a:t>ensure</a:t>
            </a:r>
            <a:r>
              <a:rPr lang="fr-FR" dirty="0"/>
              <a:t> </a:t>
            </a:r>
            <a:r>
              <a:rPr lang="fr-FR" dirty="0" err="1"/>
              <a:t>better</a:t>
            </a:r>
            <a:r>
              <a:rPr lang="fr-FR" dirty="0"/>
              <a:t> SERVER SIDE checking </a:t>
            </a:r>
            <a:r>
              <a:rPr lang="fr-FR" dirty="0" err="1"/>
              <a:t>while</a:t>
            </a:r>
            <a:r>
              <a:rPr lang="fr-FR" dirty="0"/>
              <a:t> </a:t>
            </a:r>
            <a:r>
              <a:rPr lang="fr-FR" dirty="0" err="1"/>
              <a:t>accessing</a:t>
            </a:r>
            <a:r>
              <a:rPr lang="fr-FR" dirty="0"/>
              <a:t> ressources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777845-4474-451F-9DD8-A48469C12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D042-E3D3-415F-A461-01B487A08EAC}" type="slidenum">
              <a:rPr lang="fr-FR" smtClean="0"/>
              <a:t>15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15B9C08-420C-492A-B6CE-753D09EF9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890" y="2325865"/>
            <a:ext cx="690562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86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D7F637-AD10-4D50-B652-3E7E79FE5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Top 10 2017 – A6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777845-4474-451F-9DD8-A48469C12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D042-E3D3-415F-A461-01B487A08EAC}" type="slidenum">
              <a:rPr lang="fr-FR" smtClean="0"/>
              <a:t>16</a:t>
            </a:fld>
            <a:endParaRPr lang="fr-FR"/>
          </a:p>
        </p:txBody>
      </p:sp>
      <p:pic>
        <p:nvPicPr>
          <p:cNvPr id="8" name="Espace réservé du contenu 5">
            <a:extLst>
              <a:ext uri="{FF2B5EF4-FFF2-40B4-BE49-F238E27FC236}">
                <a16:creationId xmlns:a16="http://schemas.microsoft.com/office/drawing/2014/main" id="{2D5883D1-AD82-4B78-ACFA-C1CE65B95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251" y="1286418"/>
            <a:ext cx="5980697" cy="346026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BC26C4E-7717-4AD6-B599-233416060162}"/>
              </a:ext>
            </a:extLst>
          </p:cNvPr>
          <p:cNvSpPr txBox="1">
            <a:spLocks/>
          </p:cNvSpPr>
          <p:nvPr/>
        </p:nvSpPr>
        <p:spPr>
          <a:xfrm>
            <a:off x="838200" y="1847166"/>
            <a:ext cx="10515600" cy="527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i="1" dirty="0">
                <a:latin typeface="+mj-lt"/>
              </a:rPr>
              <a:t>Security </a:t>
            </a:r>
            <a:r>
              <a:rPr lang="fr-FR" i="1" dirty="0" err="1">
                <a:latin typeface="+mj-lt"/>
              </a:rPr>
              <a:t>Misconfiguration</a:t>
            </a:r>
            <a:r>
              <a:rPr lang="fr-FR" i="1" dirty="0">
                <a:latin typeface="+mj-lt"/>
              </a:rPr>
              <a:t> :</a:t>
            </a:r>
          </a:p>
          <a:p>
            <a:pPr marL="0" indent="0">
              <a:buNone/>
            </a:pPr>
            <a:endParaRPr lang="fr-FR" sz="4000" i="1" dirty="0"/>
          </a:p>
          <a:p>
            <a:pPr marL="0" indent="0">
              <a:buFont typeface="Arial" panose="020B0604020202020204" pitchFamily="34" charset="0"/>
              <a:buNone/>
            </a:pPr>
            <a:endParaRPr lang="fr-FR" i="1" dirty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46920DC-3A08-46AF-BFAC-328B7167B172}"/>
              </a:ext>
            </a:extLst>
          </p:cNvPr>
          <p:cNvSpPr txBox="1"/>
          <p:nvPr/>
        </p:nvSpPr>
        <p:spPr>
          <a:xfrm>
            <a:off x="785683" y="2822009"/>
            <a:ext cx="46365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Unused</a:t>
            </a:r>
            <a:r>
              <a:rPr lang="fr-FR" dirty="0"/>
              <a:t> /</a:t>
            </a:r>
            <a:r>
              <a:rPr lang="fr-FR" dirty="0" err="1"/>
              <a:t>useless</a:t>
            </a:r>
            <a:r>
              <a:rPr lang="fr-FR" dirty="0"/>
              <a:t>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Bad application </a:t>
            </a:r>
            <a:r>
              <a:rPr lang="fr-FR" dirty="0" err="1"/>
              <a:t>security</a:t>
            </a:r>
            <a:r>
              <a:rPr lang="fr-FR" dirty="0"/>
              <a:t> settings (CSRF </a:t>
            </a:r>
            <a:r>
              <a:rPr lang="fr-FR" dirty="0" err="1"/>
              <a:t>tokens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Vulnerable</a:t>
            </a:r>
            <a:r>
              <a:rPr lang="fr-FR" dirty="0"/>
              <a:t> stack (OS, app server,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4176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D7F637-AD10-4D50-B652-3E7E79FE5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Top 10 2017 – A6 : Security </a:t>
            </a:r>
            <a:r>
              <a:rPr lang="fr-FR" dirty="0" err="1"/>
              <a:t>Misconfiguration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C4A62F-967F-4C97-A700-386DC906B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Make</a:t>
            </a:r>
            <a:r>
              <a:rPr lang="fr-FR" dirty="0"/>
              <a:t> sure </a:t>
            </a:r>
            <a:r>
              <a:rPr lang="fr-FR" dirty="0" err="1"/>
              <a:t>your</a:t>
            </a:r>
            <a:r>
              <a:rPr lang="fr-FR" dirty="0"/>
              <a:t> open ports are </a:t>
            </a:r>
            <a:r>
              <a:rPr lang="fr-FR" dirty="0" err="1"/>
              <a:t>useful</a:t>
            </a:r>
            <a:r>
              <a:rPr lang="fr-FR" dirty="0"/>
              <a:t> (SSH !)</a:t>
            </a:r>
          </a:p>
          <a:p>
            <a:r>
              <a:rPr lang="fr-FR" dirty="0"/>
              <a:t>Have </a:t>
            </a:r>
            <a:r>
              <a:rPr lang="fr-FR" dirty="0" err="1"/>
              <a:t>security</a:t>
            </a:r>
            <a:r>
              <a:rPr lang="fr-FR" dirty="0"/>
              <a:t> configuration </a:t>
            </a:r>
            <a:r>
              <a:rPr lang="fr-FR" dirty="0" err="1"/>
              <a:t>rules</a:t>
            </a:r>
            <a:r>
              <a:rPr lang="fr-FR" dirty="0"/>
              <a:t> (</a:t>
            </a:r>
            <a:r>
              <a:rPr lang="fr-FR" dirty="0">
                <a:hlinkClick r:id="rId2"/>
              </a:rPr>
              <a:t>use </a:t>
            </a:r>
            <a:r>
              <a:rPr lang="fr-FR" dirty="0" err="1">
                <a:hlinkClick r:id="rId2"/>
              </a:rPr>
              <a:t>referencials</a:t>
            </a:r>
            <a:r>
              <a:rPr lang="fr-FR" dirty="0"/>
              <a:t>)</a:t>
            </a:r>
          </a:p>
          <a:p>
            <a:r>
              <a:rPr lang="fr-FR" dirty="0"/>
              <a:t>Run </a:t>
            </a:r>
            <a:r>
              <a:rPr lang="fr-FR" dirty="0" err="1"/>
              <a:t>automated</a:t>
            </a:r>
            <a:r>
              <a:rPr lang="fr-FR" dirty="0"/>
              <a:t> config audit</a:t>
            </a:r>
          </a:p>
          <a:p>
            <a:r>
              <a:rPr lang="fr-FR" dirty="0" err="1"/>
              <a:t>Make</a:t>
            </a:r>
            <a:r>
              <a:rPr lang="fr-FR" dirty="0"/>
              <a:t> sure </a:t>
            </a:r>
            <a:r>
              <a:rPr lang="fr-FR" dirty="0" err="1"/>
              <a:t>during</a:t>
            </a:r>
            <a:r>
              <a:rPr lang="fr-FR" dirty="0"/>
              <a:t> dev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activate</a:t>
            </a:r>
            <a:r>
              <a:rPr lang="fr-FR" dirty="0"/>
              <a:t> </a:t>
            </a:r>
            <a:r>
              <a:rPr lang="fr-FR" dirty="0" err="1"/>
              <a:t>built-in</a:t>
            </a:r>
            <a:r>
              <a:rPr lang="fr-FR" dirty="0"/>
              <a:t> </a:t>
            </a:r>
            <a:r>
              <a:rPr lang="fr-FR" dirty="0" err="1"/>
              <a:t>security</a:t>
            </a:r>
            <a:r>
              <a:rPr lang="fr-FR" dirty="0"/>
              <a:t> </a:t>
            </a:r>
            <a:r>
              <a:rPr lang="fr-FR" dirty="0" err="1"/>
              <a:t>features</a:t>
            </a:r>
            <a:endParaRPr lang="fr-FR" dirty="0"/>
          </a:p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777845-4474-451F-9DD8-A48469C12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D042-E3D3-415F-A461-01B487A08EAC}" type="slidenum">
              <a:rPr lang="fr-FR" smtClean="0"/>
              <a:t>17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14DAE3E-DF0C-41CB-AD22-9339A0023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25" y="4337844"/>
            <a:ext cx="676275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12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D7F637-AD10-4D50-B652-3E7E79FE5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Top 10 2017 – A7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777845-4474-451F-9DD8-A48469C12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D042-E3D3-415F-A461-01B487A08EAC}" type="slidenum">
              <a:rPr lang="fr-FR" smtClean="0"/>
              <a:t>18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6C20BE6-8D16-4A4B-9DF4-E83DAD584556}"/>
              </a:ext>
            </a:extLst>
          </p:cNvPr>
          <p:cNvSpPr txBox="1"/>
          <p:nvPr/>
        </p:nvSpPr>
        <p:spPr>
          <a:xfrm>
            <a:off x="838199" y="1690688"/>
            <a:ext cx="10227907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Lucida Console" panose="020B0609040504020204" pitchFamily="49" charset="0"/>
              </a:rPr>
              <a:t>usr_name</a:t>
            </a:r>
            <a:r>
              <a:rPr lang="fr-FR" dirty="0">
                <a:latin typeface="Lucida Console" panose="020B0609040504020204" pitchFamily="49" charset="0"/>
              </a:rPr>
              <a:t>=</a:t>
            </a:r>
            <a:r>
              <a:rPr lang="fr-FR" dirty="0" err="1">
                <a:latin typeface="Lucida Console" panose="020B0609040504020204" pitchFamily="49" charset="0"/>
              </a:rPr>
              <a:t>jean-mi&amp;title</a:t>
            </a:r>
            <a:r>
              <a:rPr lang="fr-FR" dirty="0">
                <a:latin typeface="Lucida Console" panose="020B0609040504020204" pitchFamily="49" charset="0"/>
              </a:rPr>
              <a:t>=h4xor&amp;message=&lt;script&gt;</a:t>
            </a:r>
            <a:r>
              <a:rPr lang="fr-FR" dirty="0" err="1">
                <a:latin typeface="Lucida Console" panose="020B0609040504020204" pitchFamily="49" charset="0"/>
              </a:rPr>
              <a:t>stealUserSession</a:t>
            </a:r>
            <a:r>
              <a:rPr lang="fr-FR" dirty="0">
                <a:latin typeface="Lucida Console" panose="020B0609040504020204" pitchFamily="49" charset="0"/>
              </a:rPr>
              <a:t>()&lt;/script&gt;</a:t>
            </a:r>
            <a:endParaRPr lang="fr-FR" dirty="0">
              <a:solidFill>
                <a:schemeClr val="accent6">
                  <a:lumMod val="20000"/>
                  <a:lumOff val="80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596381D5-368E-4124-A0ED-C299B2784FEA}"/>
              </a:ext>
            </a:extLst>
          </p:cNvPr>
          <p:cNvSpPr txBox="1">
            <a:spLocks/>
          </p:cNvSpPr>
          <p:nvPr/>
        </p:nvSpPr>
        <p:spPr>
          <a:xfrm>
            <a:off x="838200" y="3798437"/>
            <a:ext cx="10515600" cy="527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i="1" dirty="0">
                <a:latin typeface="+mj-lt"/>
              </a:rPr>
              <a:t>XSS :</a:t>
            </a:r>
          </a:p>
          <a:p>
            <a:pPr marL="0" indent="0">
              <a:buNone/>
            </a:pPr>
            <a:endParaRPr lang="fr-FR" sz="4000" i="1" dirty="0"/>
          </a:p>
          <a:p>
            <a:pPr marL="0" indent="0">
              <a:buFont typeface="Arial" panose="020B0604020202020204" pitchFamily="34" charset="0"/>
              <a:buNone/>
            </a:pPr>
            <a:endParaRPr lang="fr-FR" i="1" dirty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55577DC-FE69-4AD0-BB07-BB86D286C6DB}"/>
              </a:ext>
            </a:extLst>
          </p:cNvPr>
          <p:cNvSpPr txBox="1"/>
          <p:nvPr/>
        </p:nvSpPr>
        <p:spPr>
          <a:xfrm>
            <a:off x="838200" y="4637774"/>
            <a:ext cx="106206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Insertion of </a:t>
            </a:r>
            <a:r>
              <a:rPr lang="fr-FR" dirty="0" err="1"/>
              <a:t>elements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Usually</a:t>
            </a:r>
            <a:r>
              <a:rPr lang="fr-FR" dirty="0"/>
              <a:t> scripts but </a:t>
            </a:r>
            <a:r>
              <a:rPr lang="fr-FR" dirty="0" err="1"/>
              <a:t>also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html </a:t>
            </a:r>
            <a:r>
              <a:rPr lang="fr-FR" dirty="0" err="1"/>
              <a:t>elements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to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Redirect</a:t>
            </a:r>
            <a:r>
              <a:rPr lang="fr-FR" dirty="0"/>
              <a:t> </a:t>
            </a:r>
            <a:r>
              <a:rPr lang="fr-FR" dirty="0" err="1"/>
              <a:t>users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Steal</a:t>
            </a:r>
            <a:r>
              <a:rPr lang="fr-FR" dirty="0"/>
              <a:t> session IDs (</a:t>
            </a:r>
            <a:r>
              <a:rPr lang="fr-FR" dirty="0" err="1"/>
              <a:t>with</a:t>
            </a:r>
            <a:r>
              <a:rPr lang="fr-FR" dirty="0"/>
              <a:t> Top 10 - A2)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…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C47B800-4D65-4B57-966A-F9E666EB0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552" y="2257258"/>
            <a:ext cx="5791200" cy="218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6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D7F637-AD10-4D50-B652-3E7E79FE5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Top 10 2017 – A7 : XSS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C4A62F-967F-4C97-A700-386DC906B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fr-FR" sz="2400" dirty="0"/>
              <a:t>Automate </a:t>
            </a:r>
            <a:r>
              <a:rPr lang="fr-FR" sz="2400" dirty="0" err="1"/>
              <a:t>secure</a:t>
            </a:r>
            <a:r>
              <a:rPr lang="fr-FR" sz="2400" dirty="0"/>
              <a:t> variable display by :</a:t>
            </a:r>
          </a:p>
          <a:p>
            <a:pPr lvl="1"/>
            <a:r>
              <a:rPr lang="fr-FR" sz="2000" dirty="0" err="1"/>
              <a:t>Using</a:t>
            </a:r>
            <a:r>
              <a:rPr lang="fr-FR" sz="2000" dirty="0"/>
              <a:t> </a:t>
            </a:r>
            <a:r>
              <a:rPr lang="fr-FR" sz="2000" dirty="0" err="1"/>
              <a:t>template</a:t>
            </a:r>
            <a:r>
              <a:rPr lang="fr-FR" sz="2000" dirty="0"/>
              <a:t> engines (</a:t>
            </a:r>
            <a:r>
              <a:rPr lang="fr-FR" sz="2000" dirty="0" err="1"/>
              <a:t>Twig</a:t>
            </a:r>
            <a:r>
              <a:rPr lang="fr-FR" sz="2000" dirty="0"/>
              <a:t>, </a:t>
            </a:r>
            <a:r>
              <a:rPr lang="fr-FR" sz="2000" dirty="0" err="1"/>
              <a:t>Pug</a:t>
            </a:r>
            <a:r>
              <a:rPr lang="fr-FR" sz="2000" dirty="0"/>
              <a:t>, Jinja2, …)</a:t>
            </a:r>
          </a:p>
          <a:p>
            <a:endParaRPr lang="fr-FR" sz="2400" dirty="0"/>
          </a:p>
          <a:p>
            <a:endParaRPr lang="fr-FR" sz="2400" dirty="0"/>
          </a:p>
          <a:p>
            <a:pPr lvl="1"/>
            <a:r>
              <a:rPr lang="fr-FR" sz="2000" dirty="0" err="1"/>
              <a:t>Using</a:t>
            </a:r>
            <a:r>
              <a:rPr lang="fr-FR" sz="2000" dirty="0"/>
              <a:t> XSS protection </a:t>
            </a:r>
            <a:r>
              <a:rPr lang="fr-FR" sz="2000" dirty="0" err="1"/>
              <a:t>systems</a:t>
            </a:r>
            <a:r>
              <a:rPr lang="fr-FR" sz="2000" dirty="0"/>
              <a:t> (OWASP Java Encoder, …)</a:t>
            </a:r>
          </a:p>
          <a:p>
            <a:pPr lvl="1"/>
            <a:r>
              <a:rPr lang="fr-FR" sz="2000" dirty="0" err="1"/>
              <a:t>Using</a:t>
            </a:r>
            <a:r>
              <a:rPr lang="fr-FR" sz="2000" dirty="0"/>
              <a:t> </a:t>
            </a:r>
            <a:r>
              <a:rPr lang="fr-FR" sz="2000" dirty="0" err="1"/>
              <a:t>pre-built</a:t>
            </a:r>
            <a:r>
              <a:rPr lang="fr-FR" sz="2000" dirty="0"/>
              <a:t> protections in client-</a:t>
            </a:r>
            <a:r>
              <a:rPr lang="fr-FR" sz="2000" dirty="0" err="1"/>
              <a:t>side</a:t>
            </a:r>
            <a:r>
              <a:rPr lang="fr-FR" sz="2000" dirty="0"/>
              <a:t> </a:t>
            </a:r>
            <a:r>
              <a:rPr lang="fr-FR" sz="2000" dirty="0" err="1"/>
              <a:t>framework</a:t>
            </a:r>
            <a:r>
              <a:rPr lang="fr-FR" sz="2000" dirty="0"/>
              <a:t> (</a:t>
            </a:r>
            <a:r>
              <a:rPr lang="fr-FR" sz="2000" dirty="0" err="1"/>
              <a:t>Angular</a:t>
            </a:r>
            <a:r>
              <a:rPr lang="fr-FR" sz="2000" dirty="0"/>
              <a:t>, </a:t>
            </a:r>
            <a:r>
              <a:rPr lang="fr-FR" sz="2000" dirty="0" err="1"/>
              <a:t>React</a:t>
            </a:r>
            <a:r>
              <a:rPr lang="fr-FR" sz="2000" dirty="0"/>
              <a:t>, Vue, …)</a:t>
            </a:r>
          </a:p>
          <a:p>
            <a:pPr marL="457200" lvl="1" indent="0">
              <a:buNone/>
            </a:pPr>
            <a:endParaRPr lang="fr-FR" sz="2000" dirty="0"/>
          </a:p>
          <a:p>
            <a:r>
              <a:rPr lang="fr-FR" sz="2000" dirty="0"/>
              <a:t>NOT RECOMMANDED</a:t>
            </a:r>
            <a:r>
              <a:rPr lang="fr-FR" sz="2400" dirty="0"/>
              <a:t> : for </a:t>
            </a:r>
            <a:r>
              <a:rPr lang="fr-FR" sz="2400" dirty="0" err="1"/>
              <a:t>legacy</a:t>
            </a:r>
            <a:r>
              <a:rPr lang="fr-FR" sz="2400" dirty="0"/>
              <a:t> code : </a:t>
            </a:r>
            <a:r>
              <a:rPr lang="fr-FR" sz="2400" dirty="0" err="1"/>
              <a:t>unautomated</a:t>
            </a:r>
            <a:r>
              <a:rPr lang="fr-FR" sz="2400" dirty="0"/>
              <a:t> </a:t>
            </a:r>
            <a:r>
              <a:rPr lang="fr-FR" sz="2400" dirty="0" err="1"/>
              <a:t>secure</a:t>
            </a:r>
            <a:r>
              <a:rPr lang="fr-FR" sz="2400" dirty="0"/>
              <a:t> display :</a:t>
            </a:r>
          </a:p>
          <a:p>
            <a:endParaRPr lang="fr-FR" sz="2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777845-4474-451F-9DD8-A48469C12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D042-E3D3-415F-A461-01B487A08EAC}" type="slidenum">
              <a:rPr lang="fr-FR" smtClean="0"/>
              <a:t>19</a:t>
            </a:fld>
            <a:endParaRPr lang="fr-FR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01C716A9-8248-495D-B4A7-1ED942B14226}"/>
              </a:ext>
            </a:extLst>
          </p:cNvPr>
          <p:cNvSpPr txBox="1">
            <a:spLocks/>
          </p:cNvSpPr>
          <p:nvPr/>
        </p:nvSpPr>
        <p:spPr>
          <a:xfrm>
            <a:off x="1614196" y="2768834"/>
            <a:ext cx="3069772" cy="56455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br>
              <a:rPr lang="fr-FR" sz="1100" dirty="0">
                <a:latin typeface="Lucida Console" panose="020B0609040504020204" pitchFamily="49" charset="0"/>
              </a:rPr>
            </a:br>
            <a:r>
              <a:rPr lang="fr-FR" sz="1100" dirty="0">
                <a:latin typeface="Lucida Console" panose="020B0609040504020204" pitchFamily="49" charset="0"/>
              </a:rPr>
              <a:t>&lt;?</a:t>
            </a:r>
            <a:r>
              <a:rPr lang="fr-FR" sz="1100" dirty="0" err="1">
                <a:latin typeface="Lucida Console" panose="020B0609040504020204" pitchFamily="49" charset="0"/>
              </a:rPr>
              <a:t>php</a:t>
            </a:r>
            <a:r>
              <a:rPr lang="fr-FR" sz="1100" dirty="0">
                <a:latin typeface="Lucida Console" panose="020B0609040504020204" pitchFamily="49" charset="0"/>
              </a:rPr>
              <a:t> </a:t>
            </a:r>
            <a:r>
              <a:rPr lang="fr-FR" sz="1100" dirty="0" err="1">
                <a:latin typeface="Lucida Console" panose="020B0609040504020204" pitchFamily="49" charset="0"/>
              </a:rPr>
              <a:t>echo</a:t>
            </a:r>
            <a:r>
              <a:rPr lang="fr-FR" sz="1100" dirty="0">
                <a:latin typeface="Lucida Console" panose="020B0609040504020204" pitchFamily="49" charset="0"/>
              </a:rPr>
              <a:t> $</a:t>
            </a:r>
            <a:r>
              <a:rPr lang="fr-FR" sz="1100" dirty="0" err="1">
                <a:latin typeface="Lucida Console" panose="020B0609040504020204" pitchFamily="49" charset="0"/>
              </a:rPr>
              <a:t>userInputedVariable</a:t>
            </a:r>
            <a:r>
              <a:rPr lang="fr-FR" sz="1100" dirty="0">
                <a:latin typeface="Lucida Console" panose="020B0609040504020204" pitchFamily="49" charset="0"/>
              </a:rPr>
              <a:t> ?&gt;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FF64550-D482-4EE0-8E8F-0D71A75C2C59}"/>
              </a:ext>
            </a:extLst>
          </p:cNvPr>
          <p:cNvSpPr txBox="1">
            <a:spLocks/>
          </p:cNvSpPr>
          <p:nvPr/>
        </p:nvSpPr>
        <p:spPr>
          <a:xfrm>
            <a:off x="6001138" y="2738485"/>
            <a:ext cx="2357534" cy="550506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fr-FR" sz="1100" dirty="0">
                <a:latin typeface="Lucida Console" panose="020B0609040504020204" pitchFamily="49" charset="0"/>
              </a:rPr>
            </a:br>
            <a:r>
              <a:rPr lang="fr-FR" sz="1100" dirty="0">
                <a:latin typeface="Lucida Console" panose="020B0609040504020204" pitchFamily="49" charset="0"/>
              </a:rPr>
              <a:t>{{ </a:t>
            </a:r>
            <a:r>
              <a:rPr lang="fr-FR" sz="1100" dirty="0" err="1">
                <a:latin typeface="Lucida Console" panose="020B0609040504020204" pitchFamily="49" charset="0"/>
              </a:rPr>
              <a:t>userInputedVariable</a:t>
            </a:r>
            <a:r>
              <a:rPr lang="fr-FR" sz="1100" dirty="0">
                <a:latin typeface="Lucida Console" panose="020B0609040504020204" pitchFamily="49" charset="0"/>
              </a:rPr>
              <a:t> }}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CECAA50B-6CDE-46E1-AB02-FD3E4DBB3138}"/>
              </a:ext>
            </a:extLst>
          </p:cNvPr>
          <p:cNvCxnSpPr/>
          <p:nvPr/>
        </p:nvCxnSpPr>
        <p:spPr>
          <a:xfrm flipV="1">
            <a:off x="4683968" y="3023067"/>
            <a:ext cx="131717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D2791BDA-4261-4DCC-9848-88AB1869B630}"/>
              </a:ext>
            </a:extLst>
          </p:cNvPr>
          <p:cNvSpPr txBox="1">
            <a:spLocks/>
          </p:cNvSpPr>
          <p:nvPr/>
        </p:nvSpPr>
        <p:spPr>
          <a:xfrm>
            <a:off x="1614196" y="5281879"/>
            <a:ext cx="3069772" cy="56455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br>
              <a:rPr lang="fr-FR" sz="1100" dirty="0">
                <a:latin typeface="Lucida Console" panose="020B0609040504020204" pitchFamily="49" charset="0"/>
              </a:rPr>
            </a:br>
            <a:r>
              <a:rPr lang="fr-FR" sz="1100" dirty="0">
                <a:latin typeface="Lucida Console" panose="020B0609040504020204" pitchFamily="49" charset="0"/>
              </a:rPr>
              <a:t>&lt;?</a:t>
            </a:r>
            <a:r>
              <a:rPr lang="fr-FR" sz="1100" dirty="0" err="1">
                <a:latin typeface="Lucida Console" panose="020B0609040504020204" pitchFamily="49" charset="0"/>
              </a:rPr>
              <a:t>php</a:t>
            </a:r>
            <a:r>
              <a:rPr lang="fr-FR" sz="1100" dirty="0">
                <a:latin typeface="Lucida Console" panose="020B0609040504020204" pitchFamily="49" charset="0"/>
              </a:rPr>
              <a:t> </a:t>
            </a:r>
            <a:r>
              <a:rPr lang="fr-FR" sz="1100" dirty="0" err="1">
                <a:latin typeface="Lucida Console" panose="020B0609040504020204" pitchFamily="49" charset="0"/>
              </a:rPr>
              <a:t>echo</a:t>
            </a:r>
            <a:r>
              <a:rPr lang="fr-FR" sz="1100" dirty="0">
                <a:latin typeface="Lucida Console" panose="020B0609040504020204" pitchFamily="49" charset="0"/>
              </a:rPr>
              <a:t> $</a:t>
            </a:r>
            <a:r>
              <a:rPr lang="fr-FR" sz="1100" dirty="0" err="1">
                <a:latin typeface="Lucida Console" panose="020B0609040504020204" pitchFamily="49" charset="0"/>
              </a:rPr>
              <a:t>userInputedVariable</a:t>
            </a:r>
            <a:r>
              <a:rPr lang="fr-FR" sz="1100" dirty="0">
                <a:latin typeface="Lucida Console" panose="020B0609040504020204" pitchFamily="49" charset="0"/>
              </a:rPr>
              <a:t> ?&gt;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61F2238E-7B07-4170-8AA0-063A74033F86}"/>
              </a:ext>
            </a:extLst>
          </p:cNvPr>
          <p:cNvSpPr txBox="1">
            <a:spLocks/>
          </p:cNvSpPr>
          <p:nvPr/>
        </p:nvSpPr>
        <p:spPr>
          <a:xfrm>
            <a:off x="6001137" y="5251530"/>
            <a:ext cx="4654421" cy="550506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dirty="0">
                <a:latin typeface="Lucida Console" panose="020B0609040504020204" pitchFamily="49" charset="0"/>
              </a:rPr>
              <a:t>&lt;?</a:t>
            </a:r>
            <a:r>
              <a:rPr lang="fr-FR" sz="1100" dirty="0" err="1">
                <a:latin typeface="Lucida Console" panose="020B0609040504020204" pitchFamily="49" charset="0"/>
              </a:rPr>
              <a:t>php</a:t>
            </a:r>
            <a:r>
              <a:rPr lang="fr-FR" sz="1100" dirty="0">
                <a:latin typeface="Lucida Console" panose="020B0609040504020204" pitchFamily="49" charset="0"/>
              </a:rPr>
              <a:t> </a:t>
            </a:r>
            <a:r>
              <a:rPr lang="fr-FR" sz="1100" dirty="0" err="1">
                <a:latin typeface="Lucida Console" panose="020B0609040504020204" pitchFamily="49" charset="0"/>
              </a:rPr>
              <a:t>echo</a:t>
            </a:r>
            <a:r>
              <a:rPr lang="fr-FR" sz="1100" dirty="0">
                <a:latin typeface="Lucida Console" panose="020B0609040504020204" pitchFamily="49" charset="0"/>
              </a:rPr>
              <a:t> </a:t>
            </a:r>
            <a:r>
              <a:rPr lang="fr-FR" sz="1100" dirty="0" err="1">
                <a:latin typeface="Lucida Console" panose="020B0609040504020204" pitchFamily="49" charset="0"/>
              </a:rPr>
              <a:t>htmlspecialchars</a:t>
            </a:r>
            <a:r>
              <a:rPr lang="fr-FR" sz="1100" dirty="0">
                <a:latin typeface="Lucida Console" panose="020B0609040504020204" pitchFamily="49" charset="0"/>
              </a:rPr>
              <a:t>($</a:t>
            </a:r>
            <a:r>
              <a:rPr lang="fr-FR" sz="1100" dirty="0" err="1">
                <a:latin typeface="Lucida Console" panose="020B0609040504020204" pitchFamily="49" charset="0"/>
              </a:rPr>
              <a:t>userInputedVariable</a:t>
            </a:r>
            <a:r>
              <a:rPr lang="fr-FR" sz="1100" dirty="0">
                <a:latin typeface="Lucida Console" panose="020B0609040504020204" pitchFamily="49" charset="0"/>
              </a:rPr>
              <a:t>) ?&gt;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BD10FBEC-9DB5-47C1-A554-6905E15A991C}"/>
              </a:ext>
            </a:extLst>
          </p:cNvPr>
          <p:cNvCxnSpPr/>
          <p:nvPr/>
        </p:nvCxnSpPr>
        <p:spPr>
          <a:xfrm flipV="1">
            <a:off x="4683968" y="5536112"/>
            <a:ext cx="131717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88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2E647A-5BA6-4460-863C-3E6B061F8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Summary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CB8BE9-D0E9-4CAA-A782-C81289E52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OWASP</a:t>
            </a:r>
          </a:p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Top 10</a:t>
            </a:r>
          </a:p>
          <a:p>
            <a:r>
              <a:rPr lang="fr-FR" dirty="0"/>
              <a:t>Top 10</a:t>
            </a:r>
          </a:p>
          <a:p>
            <a:pPr lvl="1"/>
            <a:r>
              <a:rPr lang="fr-FR" dirty="0"/>
              <a:t>A1</a:t>
            </a:r>
          </a:p>
          <a:p>
            <a:pPr lvl="1"/>
            <a:r>
              <a:rPr lang="fr-FR" dirty="0"/>
              <a:t>A2</a:t>
            </a:r>
          </a:p>
          <a:p>
            <a:pPr lvl="1"/>
            <a:r>
              <a:rPr lang="fr-FR" dirty="0"/>
              <a:t>…</a:t>
            </a:r>
          </a:p>
          <a:p>
            <a:pPr lvl="1"/>
            <a:r>
              <a:rPr lang="fr-FR" dirty="0"/>
              <a:t>A10</a:t>
            </a:r>
          </a:p>
          <a:p>
            <a:r>
              <a:rPr lang="fr-FR" dirty="0"/>
              <a:t>Wild </a:t>
            </a:r>
            <a:r>
              <a:rPr lang="fr-FR" dirty="0" err="1"/>
              <a:t>card</a:t>
            </a:r>
            <a:endParaRPr lang="fr-FR" dirty="0"/>
          </a:p>
          <a:p>
            <a:r>
              <a:rPr lang="fr-FR" dirty="0"/>
              <a:t>Conclusion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D02824-698B-4C87-AB77-5A6BE1902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D042-E3D3-415F-A461-01B487A08EA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673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D7F637-AD10-4D50-B652-3E7E79FE5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Top 10 2017 – A8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777845-4474-451F-9DD8-A48469C12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D042-E3D3-415F-A461-01B487A08EAC}" type="slidenum">
              <a:rPr lang="fr-FR" smtClean="0"/>
              <a:t>20</a:t>
            </a:fld>
            <a:endParaRPr lang="fr-FR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D607AD76-9C3A-4352-83CB-3F004FECA581}"/>
              </a:ext>
            </a:extLst>
          </p:cNvPr>
          <p:cNvSpPr txBox="1">
            <a:spLocks/>
          </p:cNvSpPr>
          <p:nvPr/>
        </p:nvSpPr>
        <p:spPr>
          <a:xfrm>
            <a:off x="838200" y="3393374"/>
            <a:ext cx="10515600" cy="527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i="1" dirty="0" err="1">
                <a:latin typeface="+mj-lt"/>
              </a:rPr>
              <a:t>Insecure</a:t>
            </a:r>
            <a:r>
              <a:rPr lang="fr-FR" i="1" dirty="0">
                <a:latin typeface="+mj-lt"/>
              </a:rPr>
              <a:t> </a:t>
            </a:r>
            <a:r>
              <a:rPr lang="fr-FR" i="1" dirty="0" err="1">
                <a:latin typeface="+mj-lt"/>
              </a:rPr>
              <a:t>deserialization</a:t>
            </a:r>
            <a:r>
              <a:rPr lang="fr-FR" i="1" dirty="0">
                <a:latin typeface="+mj-lt"/>
              </a:rPr>
              <a:t> :</a:t>
            </a:r>
          </a:p>
          <a:p>
            <a:pPr marL="0" indent="0">
              <a:buNone/>
            </a:pPr>
            <a:endParaRPr lang="fr-FR" sz="4000" i="1" dirty="0"/>
          </a:p>
          <a:p>
            <a:pPr marL="0" indent="0">
              <a:buFont typeface="Arial" panose="020B0604020202020204" pitchFamily="34" charset="0"/>
              <a:buNone/>
            </a:pPr>
            <a:endParaRPr lang="fr-FR" i="1" dirty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EA0338E-24C3-49D1-BC46-6C0BCADA6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892" y="3393374"/>
            <a:ext cx="5521036" cy="289854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4274679-CB4D-4351-BAA5-89661F03C7A9}"/>
              </a:ext>
            </a:extLst>
          </p:cNvPr>
          <p:cNvSpPr txBox="1"/>
          <p:nvPr/>
        </p:nvSpPr>
        <p:spPr>
          <a:xfrm>
            <a:off x="838200" y="1812758"/>
            <a:ext cx="10070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a:4:{i:0;i:132;i:1;s:7:"</a:t>
            </a:r>
            <a:r>
              <a:rPr lang="fr-FR" dirty="0">
                <a:solidFill>
                  <a:srgbClr val="FF0000"/>
                </a:solidFill>
              </a:rPr>
              <a:t>Mallory</a:t>
            </a:r>
            <a:r>
              <a:rPr lang="fr-FR" dirty="0"/>
              <a:t>";i:2;s:4:"</a:t>
            </a:r>
            <a:r>
              <a:rPr lang="fr-FR" dirty="0">
                <a:solidFill>
                  <a:srgbClr val="FF0000"/>
                </a:solidFill>
              </a:rPr>
              <a:t>user</a:t>
            </a:r>
            <a:r>
              <a:rPr lang="fr-FR" dirty="0"/>
              <a:t>";i:3;s:32:"b6a8b3bea87fe0e05022f8f3c88bc960";}</a:t>
            </a:r>
          </a:p>
          <a:p>
            <a:r>
              <a:rPr lang="fr-FR" dirty="0"/>
              <a:t>a:4:{i:0;i:1;i:1;s:5:"</a:t>
            </a:r>
            <a:r>
              <a:rPr lang="fr-FR" dirty="0">
                <a:solidFill>
                  <a:srgbClr val="FF0000"/>
                </a:solidFill>
              </a:rPr>
              <a:t>Alice</a:t>
            </a:r>
            <a:r>
              <a:rPr lang="fr-FR" dirty="0"/>
              <a:t>";i:2;s:5:"</a:t>
            </a:r>
            <a:r>
              <a:rPr lang="fr-FR" dirty="0">
                <a:solidFill>
                  <a:srgbClr val="FF0000"/>
                </a:solidFill>
              </a:rPr>
              <a:t>admin</a:t>
            </a:r>
            <a:r>
              <a:rPr lang="fr-FR" dirty="0"/>
              <a:t>";i:3;s:32:"b6a8b3bea87fe0e05022f8f3c88bc960";}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91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C4A62F-967F-4C97-A700-386DC906B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1" y="4134552"/>
            <a:ext cx="10515600" cy="1603375"/>
          </a:xfrm>
        </p:spPr>
        <p:txBody>
          <a:bodyPr>
            <a:normAutofit/>
          </a:bodyPr>
          <a:lstStyle/>
          <a:p>
            <a:r>
              <a:rPr lang="fr-FR" dirty="0"/>
              <a:t>Do not use </a:t>
            </a:r>
            <a:r>
              <a:rPr lang="fr-FR" dirty="0" err="1"/>
              <a:t>serialization</a:t>
            </a:r>
            <a:r>
              <a:rPr lang="fr-FR" dirty="0"/>
              <a:t> (</a:t>
            </a:r>
            <a:r>
              <a:rPr lang="fr-FR" dirty="0" err="1"/>
              <a:t>often</a:t>
            </a:r>
            <a:r>
              <a:rPr lang="fr-FR" dirty="0"/>
              <a:t> </a:t>
            </a:r>
            <a:r>
              <a:rPr lang="fr-FR" dirty="0" err="1"/>
              <a:t>easy</a:t>
            </a:r>
            <a:r>
              <a:rPr lang="fr-FR" dirty="0"/>
              <a:t>)</a:t>
            </a:r>
          </a:p>
          <a:p>
            <a:r>
              <a:rPr lang="fr-FR" dirty="0" err="1"/>
              <a:t>Filter</a:t>
            </a:r>
            <a:r>
              <a:rPr lang="fr-FR" dirty="0"/>
              <a:t> and </a:t>
            </a:r>
            <a:r>
              <a:rPr lang="fr-FR" dirty="0" err="1"/>
              <a:t>sanitize</a:t>
            </a:r>
            <a:r>
              <a:rPr lang="fr-FR" dirty="0"/>
              <a:t> user datas (not </a:t>
            </a:r>
            <a:r>
              <a:rPr lang="fr-FR" dirty="0" err="1"/>
              <a:t>enough</a:t>
            </a:r>
            <a:r>
              <a:rPr lang="fr-FR" dirty="0"/>
              <a:t>)</a:t>
            </a:r>
            <a:endParaRPr lang="fr-FR" dirty="0">
              <a:solidFill>
                <a:schemeClr val="accent2"/>
              </a:solidFill>
            </a:endParaRPr>
          </a:p>
          <a:p>
            <a:r>
              <a:rPr lang="fr-FR" dirty="0" err="1"/>
              <a:t>Sign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objects</a:t>
            </a:r>
            <a:r>
              <a:rPr lang="fr-FR" dirty="0"/>
              <a:t> to </a:t>
            </a:r>
            <a:r>
              <a:rPr lang="fr-FR" dirty="0" err="1"/>
              <a:t>ensure</a:t>
            </a:r>
            <a:r>
              <a:rPr lang="fr-FR" dirty="0"/>
              <a:t> </a:t>
            </a:r>
            <a:r>
              <a:rPr lang="fr-FR" dirty="0" err="1"/>
              <a:t>integrity</a:t>
            </a:r>
            <a:r>
              <a:rPr lang="fr-FR" dirty="0"/>
              <a:t> (HMAC)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777845-4474-451F-9DD8-A48469C12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D042-E3D3-415F-A461-01B487A08EAC}" type="slidenum">
              <a:rPr lang="fr-FR" smtClean="0"/>
              <a:t>21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60FCBE6-6189-4026-8E40-7025A8333F3E}"/>
              </a:ext>
            </a:extLst>
          </p:cNvPr>
          <p:cNvSpPr txBox="1"/>
          <p:nvPr/>
        </p:nvSpPr>
        <p:spPr>
          <a:xfrm>
            <a:off x="838200" y="6033184"/>
            <a:ext cx="6733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2"/>
              </a:rPr>
              <a:t>https://www.youtube.com/watch?v=nkTBwbnfesQ</a:t>
            </a:r>
            <a:br>
              <a:rPr lang="fr-FR" dirty="0">
                <a:hlinkClick r:id="rId2"/>
              </a:rPr>
            </a:br>
            <a:r>
              <a:rPr lang="fr-FR" dirty="0">
                <a:hlinkClick r:id="rId2"/>
              </a:rPr>
              <a:t>https://github.com/GrrrDog/Java-Deserialization-Cheat-Sheet</a:t>
            </a:r>
            <a:endParaRPr lang="fr-FR" dirty="0"/>
          </a:p>
          <a:p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7EA97B-6086-417F-AF5D-498DCC4959E5}"/>
              </a:ext>
            </a:extLst>
          </p:cNvPr>
          <p:cNvSpPr/>
          <p:nvPr/>
        </p:nvSpPr>
        <p:spPr>
          <a:xfrm>
            <a:off x="838200" y="2128821"/>
            <a:ext cx="165233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 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432201-C95F-4B22-9DD1-788C76368B52}"/>
              </a:ext>
            </a:extLst>
          </p:cNvPr>
          <p:cNvSpPr/>
          <p:nvPr/>
        </p:nvSpPr>
        <p:spPr>
          <a:xfrm>
            <a:off x="9059779" y="2128821"/>
            <a:ext cx="165233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 B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E247C04C-CF4D-4AAE-BB8A-55022A9ADEF8}"/>
              </a:ext>
            </a:extLst>
          </p:cNvPr>
          <p:cNvSpPr/>
          <p:nvPr/>
        </p:nvSpPr>
        <p:spPr>
          <a:xfrm>
            <a:off x="4948989" y="2128821"/>
            <a:ext cx="1652337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 app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E618430-8343-46DA-B15D-A3F524054621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490537" y="2586021"/>
            <a:ext cx="2458452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66B43683-2487-4DE2-A1FB-F51F7742D663}"/>
              </a:ext>
            </a:extLst>
          </p:cNvPr>
          <p:cNvCxnSpPr/>
          <p:nvPr/>
        </p:nvCxnSpPr>
        <p:spPr>
          <a:xfrm>
            <a:off x="6601327" y="2586021"/>
            <a:ext cx="2458452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 : en arc 26">
            <a:extLst>
              <a:ext uri="{FF2B5EF4-FFF2-40B4-BE49-F238E27FC236}">
                <a16:creationId xmlns:a16="http://schemas.microsoft.com/office/drawing/2014/main" id="{1D8E18E5-19C7-4419-8D3E-A92AEE94B113}"/>
              </a:ext>
            </a:extLst>
          </p:cNvPr>
          <p:cNvCxnSpPr>
            <a:cxnSpLocks/>
            <a:stCxn id="6" idx="3"/>
            <a:endCxn id="7" idx="2"/>
          </p:cNvCxnSpPr>
          <p:nvPr/>
        </p:nvCxnSpPr>
        <p:spPr>
          <a:xfrm>
            <a:off x="2490537" y="2586021"/>
            <a:ext cx="7395411" cy="457200"/>
          </a:xfrm>
          <a:prstGeom prst="curvedConnector4">
            <a:avLst>
              <a:gd name="adj1" fmla="val 17516"/>
              <a:gd name="adj2" fmla="val 150000"/>
            </a:avLst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A1052530-E6C2-4157-84FB-F306B49E9363}"/>
              </a:ext>
            </a:extLst>
          </p:cNvPr>
          <p:cNvSpPr txBox="1"/>
          <p:nvPr/>
        </p:nvSpPr>
        <p:spPr>
          <a:xfrm>
            <a:off x="2981826" y="2118447"/>
            <a:ext cx="147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INSECURE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C4A17ED-05A4-4F40-A84F-52500484DF35}"/>
              </a:ext>
            </a:extLst>
          </p:cNvPr>
          <p:cNvSpPr txBox="1"/>
          <p:nvPr/>
        </p:nvSpPr>
        <p:spPr>
          <a:xfrm>
            <a:off x="7293146" y="2032025"/>
            <a:ext cx="147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INSECURE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AE0F79AC-7EE6-4F02-9CE9-49A013EFB360}"/>
              </a:ext>
            </a:extLst>
          </p:cNvPr>
          <p:cNvSpPr txBox="1"/>
          <p:nvPr/>
        </p:nvSpPr>
        <p:spPr>
          <a:xfrm>
            <a:off x="5149520" y="1724491"/>
            <a:ext cx="147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INSECURE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3DC3F443-CA1E-4454-8529-2E320EAE6094}"/>
              </a:ext>
            </a:extLst>
          </p:cNvPr>
          <p:cNvSpPr txBox="1"/>
          <p:nvPr/>
        </p:nvSpPr>
        <p:spPr>
          <a:xfrm>
            <a:off x="5450305" y="3315755"/>
            <a:ext cx="147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INSECURE</a:t>
            </a: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0E7AF1D1-8983-4BAE-BEE1-20124139E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Top 10 2017 – A8 : </a:t>
            </a:r>
            <a:r>
              <a:rPr lang="fr-FR" dirty="0" err="1"/>
              <a:t>Insecure</a:t>
            </a:r>
            <a:r>
              <a:rPr lang="fr-FR" dirty="0"/>
              <a:t> </a:t>
            </a:r>
            <a:r>
              <a:rPr lang="fr-FR" dirty="0" err="1"/>
              <a:t>deserialization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567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">
            <a:extLst>
              <a:ext uri="{FF2B5EF4-FFF2-40B4-BE49-F238E27FC236}">
                <a16:creationId xmlns:a16="http://schemas.microsoft.com/office/drawing/2014/main" id="{3C644732-85A9-4DF8-B82D-F07320F0BFA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Top 10 2017 – A9</a:t>
            </a:r>
          </a:p>
        </p:txBody>
      </p:sp>
      <p:pic>
        <p:nvPicPr>
          <p:cNvPr id="14" name="Espace réservé du contenu 4">
            <a:extLst>
              <a:ext uri="{FF2B5EF4-FFF2-40B4-BE49-F238E27FC236}">
                <a16:creationId xmlns:a16="http://schemas.microsoft.com/office/drawing/2014/main" id="{7BD86FE6-4F29-4A85-B7C9-665E18C1F6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9048" y="1380164"/>
            <a:ext cx="5644752" cy="4097672"/>
          </a:xfrm>
          <a:prstGeom prst="rect">
            <a:avLst/>
          </a:prstGeom>
        </p:spPr>
      </p:pic>
      <p:sp>
        <p:nvSpPr>
          <p:cNvPr id="15" name="Espace réservé du numéro de diapositive 3">
            <a:extLst>
              <a:ext uri="{FF2B5EF4-FFF2-40B4-BE49-F238E27FC236}">
                <a16:creationId xmlns:a16="http://schemas.microsoft.com/office/drawing/2014/main" id="{F57A0847-BCC3-4202-BBF3-8F13FB4AA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A14D042-E3D3-415F-A461-01B487A08EAC}" type="slidenum">
              <a:rPr lang="fr-FR" smtClean="0"/>
              <a:t>22</a:t>
            </a:fld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60AADB2-E3EF-45B3-A86C-1EC550FFE36C}"/>
              </a:ext>
            </a:extLst>
          </p:cNvPr>
          <p:cNvSpPr txBox="1"/>
          <p:nvPr/>
        </p:nvSpPr>
        <p:spPr>
          <a:xfrm>
            <a:off x="6701589" y="5677861"/>
            <a:ext cx="381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3"/>
              </a:rPr>
              <a:t>https://david-dm.org/bower/bower</a:t>
            </a:r>
            <a:endParaRPr lang="fr-FR" dirty="0"/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53E01A9C-E660-4656-A66B-6FF90E008364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527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i="1" dirty="0" err="1">
                <a:latin typeface="+mj-lt"/>
              </a:rPr>
              <a:t>Vulnerable</a:t>
            </a:r>
            <a:r>
              <a:rPr lang="fr-FR" i="1" dirty="0">
                <a:latin typeface="+mj-lt"/>
              </a:rPr>
              <a:t> components :</a:t>
            </a:r>
          </a:p>
          <a:p>
            <a:pPr marL="0" indent="0">
              <a:buNone/>
            </a:pPr>
            <a:endParaRPr lang="fr-FR" sz="4000" i="1" dirty="0"/>
          </a:p>
          <a:p>
            <a:pPr marL="0" indent="0">
              <a:buFont typeface="Arial" panose="020B0604020202020204" pitchFamily="34" charset="0"/>
              <a:buNone/>
            </a:pPr>
            <a:endParaRPr lang="fr-FR" i="1" dirty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9E99DB6-4E50-4281-BB63-02764CFF601C}"/>
              </a:ext>
            </a:extLst>
          </p:cNvPr>
          <p:cNvSpPr txBox="1"/>
          <p:nvPr/>
        </p:nvSpPr>
        <p:spPr>
          <a:xfrm>
            <a:off x="324852" y="2660253"/>
            <a:ext cx="53841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err="1"/>
              <a:t>Using</a:t>
            </a:r>
            <a:r>
              <a:rPr lang="fr-FR" sz="2000" dirty="0"/>
              <a:t> « fake » component / lib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err="1"/>
              <a:t>Using</a:t>
            </a:r>
            <a:r>
              <a:rPr lang="fr-FR" sz="2000" dirty="0"/>
              <a:t> </a:t>
            </a:r>
            <a:r>
              <a:rPr lang="fr-FR" sz="2000" dirty="0" err="1"/>
              <a:t>old</a:t>
            </a:r>
            <a:r>
              <a:rPr lang="fr-FR" sz="2000" dirty="0"/>
              <a:t> versions of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Librairies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Tools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Components (packages, bundles …)</a:t>
            </a:r>
          </a:p>
          <a:p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Can lead to </a:t>
            </a:r>
            <a:r>
              <a:rPr lang="fr-FR" sz="2000" dirty="0" err="1"/>
              <a:t>any</a:t>
            </a:r>
            <a:r>
              <a:rPr lang="fr-FR" sz="2000" dirty="0"/>
              <a:t> </a:t>
            </a:r>
            <a:r>
              <a:rPr lang="fr-FR" sz="2000" dirty="0" err="1"/>
              <a:t>other</a:t>
            </a:r>
            <a:r>
              <a:rPr lang="fr-FR" sz="2000" dirty="0"/>
              <a:t> </a:t>
            </a:r>
            <a:r>
              <a:rPr lang="fr-FR" sz="2000" dirty="0" err="1"/>
              <a:t>security</a:t>
            </a:r>
            <a:r>
              <a:rPr lang="fr-FR" sz="2000" dirty="0"/>
              <a:t> </a:t>
            </a:r>
            <a:r>
              <a:rPr lang="fr-FR" sz="2000" dirty="0" err="1"/>
              <a:t>flaw</a:t>
            </a:r>
            <a:r>
              <a:rPr lang="fr-FR" sz="2000" dirty="0"/>
              <a:t> by </a:t>
            </a:r>
            <a:r>
              <a:rPr lang="fr-FR" sz="2000" dirty="0" err="1"/>
              <a:t>exploiting</a:t>
            </a:r>
            <a:r>
              <a:rPr lang="fr-FR" sz="2000" dirty="0"/>
              <a:t> </a:t>
            </a:r>
            <a:r>
              <a:rPr lang="fr-FR" sz="2000" dirty="0" err="1"/>
              <a:t>insecure</a:t>
            </a:r>
            <a:r>
              <a:rPr lang="fr-FR" sz="2000" dirty="0"/>
              <a:t> </a:t>
            </a:r>
            <a:r>
              <a:rPr lang="fr-FR" sz="2000" dirty="0" err="1"/>
              <a:t>dependency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60224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D7F637-AD10-4D50-B652-3E7E79FE5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Top 10 2017 – A9 : </a:t>
            </a:r>
            <a:r>
              <a:rPr lang="fr-FR" dirty="0" err="1"/>
              <a:t>Vulnerable</a:t>
            </a:r>
            <a:r>
              <a:rPr lang="fr-FR" dirty="0"/>
              <a:t> components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C4A62F-967F-4C97-A700-386DC906B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8821"/>
          </a:xfrm>
        </p:spPr>
        <p:txBody>
          <a:bodyPr/>
          <a:lstStyle/>
          <a:p>
            <a:r>
              <a:rPr lang="fr-FR" dirty="0" err="1"/>
              <a:t>Remove</a:t>
            </a:r>
            <a:r>
              <a:rPr lang="fr-FR" dirty="0"/>
              <a:t> </a:t>
            </a:r>
            <a:r>
              <a:rPr lang="fr-FR" dirty="0" err="1"/>
              <a:t>useless</a:t>
            </a:r>
            <a:r>
              <a:rPr lang="fr-FR" dirty="0"/>
              <a:t> </a:t>
            </a:r>
            <a:r>
              <a:rPr lang="fr-FR" dirty="0" err="1"/>
              <a:t>dependencies</a:t>
            </a:r>
            <a:endParaRPr lang="fr-FR" dirty="0"/>
          </a:p>
          <a:p>
            <a:r>
              <a:rPr lang="fr-FR" dirty="0"/>
              <a:t>Set </a:t>
            </a:r>
            <a:r>
              <a:rPr lang="fr-FR" dirty="0" err="1"/>
              <a:t>dependencies</a:t>
            </a:r>
            <a:r>
              <a:rPr lang="fr-FR" dirty="0"/>
              <a:t> as relatives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777845-4474-451F-9DD8-A48469C12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D042-E3D3-415F-A461-01B487A08EAC}" type="slidenum">
              <a:rPr lang="fr-FR" smtClean="0"/>
              <a:t>23</a:t>
            </a:fld>
            <a:endParaRPr lang="fr-FR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6378C537-67DC-433B-AB26-04B1AF74CC4E}"/>
              </a:ext>
            </a:extLst>
          </p:cNvPr>
          <p:cNvSpPr txBox="1">
            <a:spLocks/>
          </p:cNvSpPr>
          <p:nvPr/>
        </p:nvSpPr>
        <p:spPr>
          <a:xfrm>
            <a:off x="1369308" y="3153747"/>
            <a:ext cx="2623459" cy="10388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dirty="0">
                <a:latin typeface="Lucida Console" panose="020B0609040504020204" pitchFamily="49" charset="0"/>
              </a:rPr>
              <a:t>"</a:t>
            </a:r>
            <a:r>
              <a:rPr lang="fr-FR" sz="1100" dirty="0" err="1">
                <a:latin typeface="Lucida Console" panose="020B0609040504020204" pitchFamily="49" charset="0"/>
              </a:rPr>
              <a:t>dependencies</a:t>
            </a:r>
            <a:r>
              <a:rPr lang="fr-FR" sz="1100" dirty="0">
                <a:latin typeface="Lucida Console" panose="020B0609040504020204" pitchFamily="49" charset="0"/>
              </a:rPr>
              <a:t>": {</a:t>
            </a:r>
          </a:p>
          <a:p>
            <a:pPr marL="0" indent="0">
              <a:buNone/>
            </a:pPr>
            <a:r>
              <a:rPr lang="fr-FR" sz="1100" dirty="0">
                <a:latin typeface="Lucida Console" panose="020B0609040504020204" pitchFamily="49" charset="0"/>
              </a:rPr>
              <a:t>    "</a:t>
            </a:r>
            <a:r>
              <a:rPr lang="fr-FR" sz="1100" dirty="0" err="1">
                <a:latin typeface="Lucida Console" panose="020B0609040504020204" pitchFamily="49" charset="0"/>
              </a:rPr>
              <a:t>abbrev</a:t>
            </a:r>
            <a:r>
              <a:rPr lang="fr-FR" sz="1100" dirty="0">
                <a:latin typeface="Lucida Console" panose="020B0609040504020204" pitchFamily="49" charset="0"/>
              </a:rPr>
              <a:t>": "1.0.5",</a:t>
            </a:r>
          </a:p>
          <a:p>
            <a:pPr marL="0" indent="0">
              <a:buNone/>
            </a:pPr>
            <a:r>
              <a:rPr lang="fr-FR" sz="1100" dirty="0">
                <a:latin typeface="Lucida Console" panose="020B0609040504020204" pitchFamily="49" charset="0"/>
              </a:rPr>
              <a:t>    "</a:t>
            </a:r>
            <a:r>
              <a:rPr lang="fr-FR" sz="1100" dirty="0" err="1">
                <a:latin typeface="Lucida Console" panose="020B0609040504020204" pitchFamily="49" charset="0"/>
              </a:rPr>
              <a:t>archy</a:t>
            </a:r>
            <a:r>
              <a:rPr lang="fr-FR" sz="1100" dirty="0">
                <a:latin typeface="Lucida Console" panose="020B0609040504020204" pitchFamily="49" charset="0"/>
              </a:rPr>
              <a:t>": "1.0.0",</a:t>
            </a:r>
          </a:p>
          <a:p>
            <a:pPr marL="0" indent="0">
              <a:buNone/>
            </a:pPr>
            <a:r>
              <a:rPr lang="fr-FR" sz="11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C6F4D15B-28C5-40F4-BB1D-19C9BACECB67}"/>
              </a:ext>
            </a:extLst>
          </p:cNvPr>
          <p:cNvSpPr txBox="1">
            <a:spLocks/>
          </p:cNvSpPr>
          <p:nvPr/>
        </p:nvSpPr>
        <p:spPr>
          <a:xfrm>
            <a:off x="5309937" y="3153747"/>
            <a:ext cx="2623459" cy="1038820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dirty="0">
                <a:latin typeface="Lucida Console" panose="020B0609040504020204" pitchFamily="49" charset="0"/>
              </a:rPr>
              <a:t>"</a:t>
            </a:r>
            <a:r>
              <a:rPr lang="fr-FR" sz="1100" dirty="0" err="1">
                <a:latin typeface="Lucida Console" panose="020B0609040504020204" pitchFamily="49" charset="0"/>
              </a:rPr>
              <a:t>dependencies</a:t>
            </a:r>
            <a:r>
              <a:rPr lang="fr-FR" sz="1100" dirty="0">
                <a:latin typeface="Lucida Console" panose="020B0609040504020204" pitchFamily="49" charset="0"/>
              </a:rPr>
              <a:t>": {</a:t>
            </a:r>
          </a:p>
          <a:p>
            <a:pPr marL="0" indent="0">
              <a:buNone/>
            </a:pPr>
            <a:r>
              <a:rPr lang="fr-FR" sz="1100" dirty="0">
                <a:latin typeface="Lucida Console" panose="020B0609040504020204" pitchFamily="49" charset="0"/>
              </a:rPr>
              <a:t>    "</a:t>
            </a:r>
            <a:r>
              <a:rPr lang="fr-FR" sz="1100" dirty="0" err="1">
                <a:latin typeface="Lucida Console" panose="020B0609040504020204" pitchFamily="49" charset="0"/>
              </a:rPr>
              <a:t>abbrev</a:t>
            </a:r>
            <a:r>
              <a:rPr lang="fr-FR" sz="1100" dirty="0">
                <a:latin typeface="Lucida Console" panose="020B0609040504020204" pitchFamily="49" charset="0"/>
              </a:rPr>
              <a:t>": "^1.0.5",</a:t>
            </a:r>
          </a:p>
          <a:p>
            <a:pPr marL="0" indent="0">
              <a:buNone/>
            </a:pPr>
            <a:r>
              <a:rPr lang="fr-FR" sz="1100" dirty="0">
                <a:latin typeface="Lucida Console" panose="020B0609040504020204" pitchFamily="49" charset="0"/>
              </a:rPr>
              <a:t>    "</a:t>
            </a:r>
            <a:r>
              <a:rPr lang="fr-FR" sz="1100" dirty="0" err="1">
                <a:latin typeface="Lucida Console" panose="020B0609040504020204" pitchFamily="49" charset="0"/>
              </a:rPr>
              <a:t>archy</a:t>
            </a:r>
            <a:r>
              <a:rPr lang="fr-FR" sz="1100" dirty="0">
                <a:latin typeface="Lucida Console" panose="020B0609040504020204" pitchFamily="49" charset="0"/>
              </a:rPr>
              <a:t>": "^1.0.0",</a:t>
            </a:r>
          </a:p>
          <a:p>
            <a:pPr marL="0" indent="0">
              <a:buNone/>
            </a:pPr>
            <a:r>
              <a:rPr lang="fr-FR" sz="1100" dirty="0">
                <a:latin typeface="Lucida Console" panose="020B0609040504020204" pitchFamily="49" charset="0"/>
              </a:rPr>
              <a:t>}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629FD1A2-D8D8-4239-971C-16701C026EAC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992767" y="3673157"/>
            <a:ext cx="131717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CFD94248-F962-4FC5-93E0-13BECB34CB85}"/>
              </a:ext>
            </a:extLst>
          </p:cNvPr>
          <p:cNvSpPr txBox="1">
            <a:spLocks/>
          </p:cNvSpPr>
          <p:nvPr/>
        </p:nvSpPr>
        <p:spPr>
          <a:xfrm>
            <a:off x="838200" y="4663182"/>
            <a:ext cx="10515600" cy="678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>
                <a:hlinkClick r:id="rId2"/>
              </a:rPr>
              <a:t>Automatically</a:t>
            </a:r>
            <a:r>
              <a:rPr lang="fr-FR" dirty="0"/>
              <a:t> </a:t>
            </a:r>
            <a:r>
              <a:rPr lang="fr-FR" dirty="0">
                <a:hlinkClick r:id="rId3"/>
              </a:rPr>
              <a:t>check</a:t>
            </a:r>
            <a:r>
              <a:rPr lang="fr-FR" dirty="0"/>
              <a:t> </a:t>
            </a:r>
            <a:r>
              <a:rPr lang="fr-FR" dirty="0" err="1">
                <a:hlinkClick r:id="rId4"/>
              </a:rPr>
              <a:t>your</a:t>
            </a:r>
            <a:r>
              <a:rPr lang="fr-FR" dirty="0"/>
              <a:t> </a:t>
            </a:r>
            <a:r>
              <a:rPr lang="fr-FR" dirty="0" err="1">
                <a:hlinkClick r:id="rId5"/>
              </a:rPr>
              <a:t>dependencies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716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D7F637-AD10-4D50-B652-3E7E79FE5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Top 10 2017 – A10 : </a:t>
            </a:r>
            <a:r>
              <a:rPr lang="fr-FR" dirty="0" err="1"/>
              <a:t>Insufficient</a:t>
            </a:r>
            <a:r>
              <a:rPr lang="fr-FR" dirty="0"/>
              <a:t> monitoring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C4A62F-967F-4C97-A700-386DC906B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29134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Log </a:t>
            </a:r>
            <a:r>
              <a:rPr lang="fr-FR" dirty="0" err="1"/>
              <a:t>pretty</a:t>
            </a:r>
            <a:r>
              <a:rPr lang="fr-FR" dirty="0"/>
              <a:t>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everything</a:t>
            </a:r>
            <a:r>
              <a:rPr lang="fr-FR" dirty="0"/>
              <a:t> in </a:t>
            </a:r>
            <a:r>
              <a:rPr lang="fr-FR" dirty="0" err="1"/>
              <a:t>your</a:t>
            </a:r>
            <a:r>
              <a:rPr lang="fr-FR" dirty="0"/>
              <a:t> app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Export </a:t>
            </a:r>
            <a:r>
              <a:rPr lang="fr-FR" dirty="0" err="1"/>
              <a:t>your</a:t>
            </a:r>
            <a:r>
              <a:rPr lang="fr-FR" dirty="0"/>
              <a:t> log </a:t>
            </a:r>
            <a:r>
              <a:rPr lang="fr-FR" dirty="0" err="1"/>
              <a:t>into</a:t>
            </a:r>
            <a:r>
              <a:rPr lang="fr-FR" dirty="0"/>
              <a:t> an </a:t>
            </a:r>
            <a:r>
              <a:rPr lang="fr-FR" dirty="0" err="1"/>
              <a:t>other</a:t>
            </a:r>
            <a:r>
              <a:rPr lang="fr-FR" dirty="0"/>
              <a:t> server (</a:t>
            </a:r>
            <a:r>
              <a:rPr lang="fr-FR" dirty="0" err="1"/>
              <a:t>protect</a:t>
            </a:r>
            <a:r>
              <a:rPr lang="fr-FR" dirty="0"/>
              <a:t> </a:t>
            </a:r>
            <a:r>
              <a:rPr lang="fr-FR" dirty="0" err="1"/>
              <a:t>integrity</a:t>
            </a:r>
            <a:r>
              <a:rPr lang="fr-FR" dirty="0"/>
              <a:t>)</a:t>
            </a:r>
          </a:p>
          <a:p>
            <a:endParaRPr lang="fr-FR" dirty="0"/>
          </a:p>
          <a:p>
            <a:pPr>
              <a:lnSpc>
                <a:spcPct val="120000"/>
              </a:lnSpc>
            </a:pPr>
            <a:r>
              <a:rPr lang="fr-FR" dirty="0"/>
              <a:t>Use </a:t>
            </a:r>
            <a:r>
              <a:rPr lang="fr-FR" dirty="0" err="1"/>
              <a:t>your</a:t>
            </a:r>
            <a:r>
              <a:rPr lang="fr-FR" dirty="0"/>
              <a:t> logs for monitoring – </a:t>
            </a:r>
            <a:r>
              <a:rPr lang="fr-FR" dirty="0" err="1"/>
              <a:t>make</a:t>
            </a:r>
            <a:r>
              <a:rPr lang="fr-FR" dirty="0"/>
              <a:t> a SOC analyse </a:t>
            </a:r>
            <a:r>
              <a:rPr lang="fr-FR" dirty="0" err="1"/>
              <a:t>them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SIEM solution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777845-4474-451F-9DD8-A48469C12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D042-E3D3-415F-A461-01B487A08EAC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63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D7F637-AD10-4D50-B652-3E7E79FE5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Wild </a:t>
            </a:r>
            <a:r>
              <a:rPr lang="fr-FR" dirty="0" err="1"/>
              <a:t>card</a:t>
            </a:r>
            <a:r>
              <a:rPr lang="fr-FR" dirty="0"/>
              <a:t> – Top 10 </a:t>
            </a:r>
            <a:r>
              <a:rPr lang="fr-FR" dirty="0">
                <a:solidFill>
                  <a:schemeClr val="accent2"/>
                </a:solidFill>
              </a:rPr>
              <a:t>2013</a:t>
            </a:r>
            <a:r>
              <a:rPr lang="fr-FR" dirty="0"/>
              <a:t> : A8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777845-4474-451F-9DD8-A48469C12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D042-E3D3-415F-A461-01B487A08EAC}" type="slidenum">
              <a:rPr lang="fr-FR" smtClean="0"/>
              <a:t>25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D220A13-B50B-4B30-9F9A-9401AF5850B0}"/>
              </a:ext>
            </a:extLst>
          </p:cNvPr>
          <p:cNvSpPr txBox="1"/>
          <p:nvPr/>
        </p:nvSpPr>
        <p:spPr>
          <a:xfrm>
            <a:off x="2726871" y="1690688"/>
            <a:ext cx="6738257" cy="138499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 err="1">
                <a:latin typeface="Lucida Console" panose="020B0609040504020204" pitchFamily="49" charset="0"/>
              </a:rPr>
              <a:t>axios</a:t>
            </a:r>
            <a:r>
              <a:rPr lang="en-US" sz="1050" dirty="0">
                <a:latin typeface="Lucida Console" panose="020B0609040504020204" pitchFamily="49" charset="0"/>
              </a:rPr>
              <a:t>({</a:t>
            </a:r>
          </a:p>
          <a:p>
            <a:r>
              <a:rPr lang="en-US" sz="1050" dirty="0">
                <a:latin typeface="Lucida Console" panose="020B0609040504020204" pitchFamily="49" charset="0"/>
              </a:rPr>
              <a:t>  method: 'post',</a:t>
            </a:r>
          </a:p>
          <a:p>
            <a:r>
              <a:rPr lang="en-US" sz="1050" dirty="0">
                <a:latin typeface="Lucida Console" panose="020B0609040504020204" pitchFamily="49" charset="0"/>
              </a:rPr>
              <a:t>  url: 'https://mybank.com/transfer-funds',</a:t>
            </a:r>
          </a:p>
          <a:p>
            <a:r>
              <a:rPr lang="en-US" sz="1050" dirty="0">
                <a:latin typeface="Lucida Console" panose="020B0609040504020204" pitchFamily="49" charset="0"/>
              </a:rPr>
              <a:t>  data: {</a:t>
            </a:r>
          </a:p>
          <a:p>
            <a:r>
              <a:rPr lang="en-US" sz="1050" dirty="0">
                <a:latin typeface="Lucida Console" panose="020B0609040504020204" pitchFamily="49" charset="0"/>
              </a:rPr>
              <a:t>    amount: 1500,</a:t>
            </a:r>
          </a:p>
          <a:p>
            <a:r>
              <a:rPr lang="en-US" sz="1050" dirty="0">
                <a:latin typeface="Lucida Console" panose="020B0609040504020204" pitchFamily="49" charset="0"/>
              </a:rPr>
              <a:t>    </a:t>
            </a:r>
            <a:r>
              <a:rPr lang="en-US" sz="1050" dirty="0" err="1">
                <a:latin typeface="Lucida Console" panose="020B0609040504020204" pitchFamily="49" charset="0"/>
              </a:rPr>
              <a:t>destinationAccount</a:t>
            </a:r>
            <a:r>
              <a:rPr lang="en-US" sz="1050" dirty="0">
                <a:latin typeface="Lucida Console" panose="020B0609040504020204" pitchFamily="49" charset="0"/>
              </a:rPr>
              <a:t>: </a:t>
            </a:r>
            <a:r>
              <a:rPr lang="en-US" sz="1050" dirty="0" err="1">
                <a:latin typeface="Lucida Console" panose="020B0609040504020204" pitchFamily="49" charset="0"/>
              </a:rPr>
              <a:t>this.attackerAccountId</a:t>
            </a:r>
            <a:endParaRPr lang="en-US" sz="1050" dirty="0">
              <a:latin typeface="Lucida Console" panose="020B0609040504020204" pitchFamily="49" charset="0"/>
            </a:endParaRPr>
          </a:p>
          <a:p>
            <a:r>
              <a:rPr lang="en-US" sz="1050" dirty="0">
                <a:latin typeface="Lucida Console" panose="020B0609040504020204" pitchFamily="49" charset="0"/>
              </a:rPr>
              <a:t>  }</a:t>
            </a:r>
          </a:p>
          <a:p>
            <a:r>
              <a:rPr lang="en-US" sz="1050" dirty="0">
                <a:latin typeface="Lucida Console" panose="020B0609040504020204" pitchFamily="49" charset="0"/>
              </a:rPr>
              <a:t>});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49ECBC6-1E85-4159-9A08-56DEFF788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654" y="3317832"/>
            <a:ext cx="4386689" cy="303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3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D7F637-AD10-4D50-B652-3E7E79FE5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Wild </a:t>
            </a:r>
            <a:r>
              <a:rPr lang="fr-FR" dirty="0" err="1"/>
              <a:t>card</a:t>
            </a:r>
            <a:r>
              <a:rPr lang="fr-FR" dirty="0"/>
              <a:t> – CSRF (Top 10 </a:t>
            </a:r>
            <a:r>
              <a:rPr lang="fr-FR" dirty="0">
                <a:solidFill>
                  <a:schemeClr val="accent2"/>
                </a:solidFill>
              </a:rPr>
              <a:t>2013</a:t>
            </a:r>
            <a:r>
              <a:rPr lang="fr-FR" dirty="0"/>
              <a:t> : A8)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C4A62F-967F-4C97-A700-386DC906B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374"/>
            <a:ext cx="10515600" cy="5623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Best </a:t>
            </a:r>
            <a:r>
              <a:rPr lang="fr-FR" sz="2400" dirty="0" err="1"/>
              <a:t>defense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synchronizer</a:t>
            </a:r>
            <a:r>
              <a:rPr lang="fr-FR" sz="2400" dirty="0"/>
              <a:t> pattern. </a:t>
            </a:r>
            <a:r>
              <a:rPr lang="fr-FR" sz="2400" dirty="0" err="1">
                <a:hlinkClick r:id="rId2"/>
              </a:rPr>
              <a:t>Included</a:t>
            </a:r>
            <a:r>
              <a:rPr lang="fr-FR" sz="2400" dirty="0"/>
              <a:t> </a:t>
            </a:r>
            <a:r>
              <a:rPr lang="fr-FR" sz="2400" dirty="0">
                <a:hlinkClick r:id="rId3"/>
              </a:rPr>
              <a:t>in</a:t>
            </a:r>
            <a:r>
              <a:rPr lang="fr-FR" sz="2400" dirty="0"/>
              <a:t> </a:t>
            </a:r>
            <a:r>
              <a:rPr lang="fr-FR" sz="2400" dirty="0">
                <a:hlinkClick r:id="rId4"/>
              </a:rPr>
              <a:t>all</a:t>
            </a:r>
            <a:r>
              <a:rPr lang="fr-FR" sz="2400" dirty="0"/>
              <a:t> </a:t>
            </a:r>
            <a:r>
              <a:rPr lang="fr-FR" sz="2400" dirty="0">
                <a:hlinkClick r:id="rId5"/>
              </a:rPr>
              <a:t>modern</a:t>
            </a:r>
            <a:r>
              <a:rPr lang="fr-FR" sz="2400" dirty="0"/>
              <a:t> </a:t>
            </a:r>
            <a:r>
              <a:rPr lang="fr-FR" sz="2400" dirty="0" err="1">
                <a:hlinkClick r:id="rId6"/>
              </a:rPr>
              <a:t>frameworks</a:t>
            </a:r>
            <a:endParaRPr lang="fr-FR" sz="2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777845-4474-451F-9DD8-A48469C12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D042-E3D3-415F-A461-01B487A08EAC}" type="slidenum">
              <a:rPr lang="fr-FR" smtClean="0"/>
              <a:t>26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F134B73-A683-455E-B858-2366F71E1B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8725" y="2192846"/>
            <a:ext cx="9496425" cy="443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28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210A74-9FD3-48E1-A489-37015F092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6028BF-A79D-494C-9488-7A72190B8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46576" cy="3035624"/>
          </a:xfrm>
        </p:spPr>
        <p:txBody>
          <a:bodyPr>
            <a:normAutofit/>
          </a:bodyPr>
          <a:lstStyle/>
          <a:p>
            <a:r>
              <a:rPr lang="fr-FR" sz="2400" dirty="0" err="1"/>
              <a:t>Technical</a:t>
            </a:r>
            <a:r>
              <a:rPr lang="fr-FR" sz="2400" dirty="0"/>
              <a:t> and non-</a:t>
            </a:r>
            <a:r>
              <a:rPr lang="fr-FR" sz="2400" dirty="0" err="1"/>
              <a:t>technical</a:t>
            </a:r>
            <a:endParaRPr lang="fr-FR" sz="2400" dirty="0"/>
          </a:p>
          <a:p>
            <a:r>
              <a:rPr lang="fr-FR" sz="2400" dirty="0"/>
              <a:t>Security must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present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 the </a:t>
            </a:r>
            <a:r>
              <a:rPr lang="fr-FR" sz="2400" dirty="0" err="1"/>
              <a:t>beginning</a:t>
            </a:r>
            <a:r>
              <a:rPr lang="fr-FR" sz="2400" dirty="0"/>
              <a:t> to the end</a:t>
            </a:r>
          </a:p>
          <a:p>
            <a:r>
              <a:rPr lang="fr-FR" sz="2400" dirty="0"/>
              <a:t>Devs must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concerned</a:t>
            </a:r>
            <a:r>
              <a:rPr lang="fr-FR" sz="2400" dirty="0"/>
              <a:t> about code </a:t>
            </a:r>
            <a:r>
              <a:rPr lang="fr-FR" sz="2400" dirty="0" err="1"/>
              <a:t>security</a:t>
            </a:r>
            <a:endParaRPr lang="fr-FR" sz="2400" dirty="0"/>
          </a:p>
          <a:p>
            <a:r>
              <a:rPr lang="fr-FR" sz="2400" dirty="0"/>
              <a:t>Basic </a:t>
            </a:r>
            <a:r>
              <a:rPr lang="fr-FR" sz="2400" dirty="0" err="1"/>
              <a:t>defense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often</a:t>
            </a:r>
            <a:r>
              <a:rPr lang="fr-FR" sz="2400" dirty="0"/>
              <a:t> </a:t>
            </a:r>
            <a:r>
              <a:rPr lang="fr-FR" sz="2400" dirty="0" err="1"/>
              <a:t>easier</a:t>
            </a:r>
            <a:r>
              <a:rPr lang="fr-FR" sz="2400" dirty="0"/>
              <a:t> </a:t>
            </a:r>
            <a:r>
              <a:rPr lang="fr-FR" sz="2400" dirty="0" err="1"/>
              <a:t>than</a:t>
            </a:r>
            <a:r>
              <a:rPr lang="fr-FR" sz="2400" dirty="0"/>
              <a:t> </a:t>
            </a:r>
            <a:r>
              <a:rPr lang="fr-FR" sz="2400" dirty="0" err="1"/>
              <a:t>expected</a:t>
            </a:r>
            <a:endParaRPr lang="fr-FR" sz="2400" dirty="0"/>
          </a:p>
          <a:p>
            <a:endParaRPr lang="fr-FR" sz="2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EFCEEF4-165A-4458-8C38-31D1223A5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D042-E3D3-415F-A461-01B487A08EAC}" type="slidenum">
              <a:rPr lang="fr-FR" smtClean="0"/>
              <a:t>27</a:t>
            </a:fld>
            <a:endParaRPr lang="fr-FR"/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6473BBB8-8DA4-49E8-93C5-44B068729A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3429437"/>
              </p:ext>
            </p:extLst>
          </p:nvPr>
        </p:nvGraphicFramePr>
        <p:xfrm>
          <a:off x="5152571" y="937683"/>
          <a:ext cx="691605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7AEC28B-8385-4036-8F31-3EA59593D363}"/>
              </a:ext>
            </a:extLst>
          </p:cNvPr>
          <p:cNvSpPr/>
          <p:nvPr/>
        </p:nvSpPr>
        <p:spPr>
          <a:xfrm>
            <a:off x="5374434" y="434167"/>
            <a:ext cx="2537926" cy="84195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security</a:t>
            </a:r>
            <a:r>
              <a:rPr lang="fr-FR" dirty="0"/>
              <a:t> if </a:t>
            </a:r>
            <a:r>
              <a:rPr lang="fr-FR" dirty="0" err="1"/>
              <a:t>there’s</a:t>
            </a:r>
            <a:r>
              <a:rPr lang="fr-FR" dirty="0"/>
              <a:t> time </a:t>
            </a:r>
            <a:r>
              <a:rPr lang="fr-FR" dirty="0" err="1"/>
              <a:t>left</a:t>
            </a:r>
            <a:endParaRPr lang="fr-FR" dirty="0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3A409B12-31DB-4195-A544-9408636D2E7F}"/>
              </a:ext>
            </a:extLst>
          </p:cNvPr>
          <p:cNvCxnSpPr>
            <a:stCxn id="6" idx="2"/>
          </p:cNvCxnSpPr>
          <p:nvPr/>
        </p:nvCxnSpPr>
        <p:spPr>
          <a:xfrm>
            <a:off x="6643397" y="1276125"/>
            <a:ext cx="849085" cy="6273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5D9B0A60-2A8C-405D-A8F0-F42F37F4B145}"/>
              </a:ext>
            </a:extLst>
          </p:cNvPr>
          <p:cNvSpPr txBox="1"/>
          <p:nvPr/>
        </p:nvSpPr>
        <p:spPr>
          <a:xfrm>
            <a:off x="7714083" y="3429000"/>
            <a:ext cx="183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DON’T DO THIS</a:t>
            </a:r>
          </a:p>
        </p:txBody>
      </p:sp>
    </p:spTree>
    <p:extLst>
      <p:ext uri="{BB962C8B-B14F-4D97-AF65-F5344CB8AC3E}">
        <p14:creationId xmlns:p14="http://schemas.microsoft.com/office/powerpoint/2010/main" val="115706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 animBg="1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4CD422-8834-4CE7-AC03-F50FC318E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D93D7E-7391-4F4A-B9C0-E27A12E0F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https://www.owasp.org</a:t>
            </a:r>
          </a:p>
          <a:p>
            <a:r>
              <a:rPr lang="fr-FR" dirty="0">
                <a:hlinkClick r:id="rId2"/>
              </a:rPr>
              <a:t>https://www.owasp.org/images/7/72/OWASP_Top_10-2017_(en).pdf.pdf</a:t>
            </a:r>
            <a:endParaRPr lang="fr-FR" dirty="0">
              <a:hlinkClick r:id="rId3"/>
            </a:endParaRPr>
          </a:p>
          <a:p>
            <a:r>
              <a:rPr lang="fr-FR" dirty="0">
                <a:hlinkClick r:id="rId3"/>
              </a:rPr>
              <a:t>https://www.hacksplaining.com</a:t>
            </a:r>
            <a:endParaRPr lang="fr-FR" dirty="0"/>
          </a:p>
          <a:p>
            <a:r>
              <a:rPr lang="fr-FR" dirty="0">
                <a:hlinkClick r:id="rId4"/>
              </a:rPr>
              <a:t>https://cwe.mitre.org/data/</a:t>
            </a:r>
            <a:endParaRPr lang="fr-FR" dirty="0"/>
          </a:p>
          <a:p>
            <a:r>
              <a:rPr lang="fr-FR" dirty="0">
                <a:hlinkClick r:id="rId5"/>
              </a:rPr>
              <a:t>https://www.cert.ssi.gouv.fr/information/</a:t>
            </a:r>
            <a:r>
              <a:rPr lang="fr-FR" dirty="0"/>
              <a:t> (FR)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D59A753-4CD8-4237-B1F5-4EA7D76AC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D042-E3D3-415F-A461-01B487A08EAC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236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7D4BDC7-C531-4A91-8BB4-15C7243CA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Thank</a:t>
            </a:r>
            <a:r>
              <a:rPr lang="fr-FR" dirty="0"/>
              <a:t> </a:t>
            </a:r>
            <a:r>
              <a:rPr lang="fr-FR" dirty="0" err="1"/>
              <a:t>you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80C3105-3873-49BC-9358-C47F2AC52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D042-E3D3-415F-A461-01B487A08EAC}" type="slidenum">
              <a:rPr lang="fr-FR" smtClean="0"/>
              <a:t>29</a:t>
            </a:fld>
            <a:endParaRPr lang="fr-FR"/>
          </a:p>
        </p:txBody>
      </p:sp>
      <p:pic>
        <p:nvPicPr>
          <p:cNvPr id="9" name="Image 8">
            <a:hlinkClick r:id="rId2"/>
            <a:extLst>
              <a:ext uri="{FF2B5EF4-FFF2-40B4-BE49-F238E27FC236}">
                <a16:creationId xmlns:a16="http://schemas.microsoft.com/office/drawing/2014/main" id="{D35374C7-0B12-4A78-A8A0-0912FE0D04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004" y="1593601"/>
            <a:ext cx="5705991" cy="456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73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DFBA1C-2C1F-4D52-A400-5E685D991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OWASP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A027AF-97E7-452F-B67F-08AFC4731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fr-FR" dirty="0"/>
              <a:t>« Open Web Application Project »</a:t>
            </a:r>
          </a:p>
          <a:p>
            <a:r>
              <a:rPr lang="fr-FR" dirty="0"/>
              <a:t>Non profit organisation</a:t>
            </a:r>
          </a:p>
          <a:p>
            <a:r>
              <a:rPr lang="fr-FR" dirty="0" err="1">
                <a:hlinkClick r:id="rId2"/>
              </a:rPr>
              <a:t>Theorically</a:t>
            </a:r>
            <a:r>
              <a:rPr lang="fr-FR" dirty="0"/>
              <a:t> impartial</a:t>
            </a:r>
          </a:p>
          <a:p>
            <a:r>
              <a:rPr lang="fr-FR" dirty="0"/>
              <a:t>For ~15 </a:t>
            </a:r>
            <a:r>
              <a:rPr lang="fr-FR" dirty="0" err="1"/>
              <a:t>years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 err="1"/>
              <a:t>Aims</a:t>
            </a:r>
            <a:r>
              <a:rPr lang="fr-FR" dirty="0"/>
              <a:t> to spread web application </a:t>
            </a:r>
            <a:r>
              <a:rPr lang="fr-FR" dirty="0" err="1"/>
              <a:t>security</a:t>
            </a:r>
            <a:endParaRPr lang="fr-FR" dirty="0"/>
          </a:p>
          <a:p>
            <a:pPr lvl="1"/>
            <a:r>
              <a:rPr lang="fr-FR" dirty="0" err="1"/>
              <a:t>Toolset</a:t>
            </a:r>
            <a:endParaRPr lang="fr-FR" dirty="0"/>
          </a:p>
          <a:p>
            <a:pPr lvl="1"/>
            <a:r>
              <a:rPr lang="fr-FR" dirty="0"/>
              <a:t>Guides</a:t>
            </a:r>
          </a:p>
          <a:p>
            <a:pPr lvl="1"/>
            <a:r>
              <a:rPr lang="fr-FR" dirty="0"/>
              <a:t>…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3FF135-1103-4B4E-922A-D81EC19EF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A14D042-E3D3-415F-A461-01B487A08EAC}" type="slidenum">
              <a:rPr lang="fr-FR" smtClean="0"/>
              <a:t>3</a:t>
            </a:fld>
            <a:endParaRPr lang="fr-FR"/>
          </a:p>
        </p:txBody>
      </p:sp>
      <p:pic>
        <p:nvPicPr>
          <p:cNvPr id="8" name="Image 7" descr="Une image contenant personne, extérieur&#10;&#10;Description générée avec un niveau de confiance très élevé">
            <a:extLst>
              <a:ext uri="{FF2B5EF4-FFF2-40B4-BE49-F238E27FC236}">
                <a16:creationId xmlns:a16="http://schemas.microsoft.com/office/drawing/2014/main" id="{A6D3DDFB-0C2F-402A-8BBB-E5B6C9521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912" y="1400175"/>
            <a:ext cx="40576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03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DFBA1C-2C1F-4D52-A400-5E685D991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Top 10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A027AF-97E7-452F-B67F-08AFC4731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47792" cy="4351338"/>
          </a:xfrm>
        </p:spPr>
        <p:txBody>
          <a:bodyPr/>
          <a:lstStyle/>
          <a:p>
            <a:r>
              <a:rPr lang="fr-FR" dirty="0" err="1"/>
              <a:t>Since</a:t>
            </a:r>
            <a:r>
              <a:rPr lang="fr-FR" dirty="0"/>
              <a:t> 2003</a:t>
            </a:r>
          </a:p>
          <a:p>
            <a:r>
              <a:rPr lang="fr-FR" dirty="0"/>
              <a:t>Last release </a:t>
            </a:r>
            <a:r>
              <a:rPr lang="fr-FR" dirty="0" err="1"/>
              <a:t>was</a:t>
            </a:r>
            <a:r>
              <a:rPr lang="fr-FR" dirty="0"/>
              <a:t> 2013</a:t>
            </a:r>
          </a:p>
          <a:p>
            <a:endParaRPr lang="fr-FR" dirty="0"/>
          </a:p>
          <a:p>
            <a:r>
              <a:rPr lang="fr-FR" dirty="0" err="1"/>
              <a:t>Well</a:t>
            </a:r>
            <a:r>
              <a:rPr lang="fr-FR" dirty="0"/>
              <a:t> </a:t>
            </a:r>
            <a:r>
              <a:rPr lang="fr-FR" dirty="0" err="1"/>
              <a:t>known</a:t>
            </a:r>
            <a:r>
              <a:rPr lang="fr-FR" dirty="0"/>
              <a:t> « </a:t>
            </a:r>
            <a:r>
              <a:rPr lang="fr-FR" dirty="0" err="1"/>
              <a:t>ultimate</a:t>
            </a:r>
            <a:r>
              <a:rPr lang="fr-FR" dirty="0"/>
              <a:t> » </a:t>
            </a:r>
            <a:r>
              <a:rPr lang="fr-FR" dirty="0" err="1"/>
              <a:t>reference</a:t>
            </a:r>
            <a:r>
              <a:rPr lang="fr-FR" dirty="0"/>
              <a:t> …</a:t>
            </a:r>
          </a:p>
          <a:p>
            <a:r>
              <a:rPr lang="fr-FR" dirty="0" err="1"/>
              <a:t>Generalistic</a:t>
            </a:r>
            <a:r>
              <a:rPr lang="fr-FR" dirty="0"/>
              <a:t> and </a:t>
            </a:r>
            <a:r>
              <a:rPr lang="fr-FR" dirty="0" err="1"/>
              <a:t>limited</a:t>
            </a:r>
            <a:r>
              <a:rPr lang="fr-FR" dirty="0"/>
              <a:t> …</a:t>
            </a:r>
          </a:p>
          <a:p>
            <a:endParaRPr lang="fr-FR" dirty="0"/>
          </a:p>
          <a:p>
            <a:r>
              <a:rPr lang="fr-FR" dirty="0"/>
              <a:t>… But </a:t>
            </a:r>
            <a:r>
              <a:rPr lang="fr-FR" dirty="0" err="1"/>
              <a:t>still</a:t>
            </a:r>
            <a:r>
              <a:rPr lang="fr-FR" dirty="0"/>
              <a:t> not </a:t>
            </a:r>
            <a:r>
              <a:rPr lang="fr-FR" dirty="0" err="1"/>
              <a:t>always</a:t>
            </a:r>
            <a:r>
              <a:rPr lang="fr-FR" dirty="0"/>
              <a:t> </a:t>
            </a:r>
            <a:r>
              <a:rPr lang="fr-FR" dirty="0" err="1"/>
              <a:t>understood</a:t>
            </a:r>
            <a:r>
              <a:rPr lang="fr-FR" dirty="0"/>
              <a:t> &amp; </a:t>
            </a:r>
            <a:r>
              <a:rPr lang="fr-FR" dirty="0" err="1"/>
              <a:t>followed</a:t>
            </a:r>
            <a:endParaRPr lang="fr-FR" dirty="0"/>
          </a:p>
          <a:p>
            <a:endParaRPr lang="fr-FR" dirty="0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C4880354-1747-483C-8C72-E1CD9F417F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155" y="1155712"/>
            <a:ext cx="3782645" cy="4743437"/>
          </a:xfrm>
          <a:prstGeom prst="rect">
            <a:avLst/>
          </a:prstGeom>
        </p:spPr>
      </p:pic>
      <p:sp>
        <p:nvSpPr>
          <p:cNvPr id="21" name="Espace réservé du numéro de diapositive 20">
            <a:extLst>
              <a:ext uri="{FF2B5EF4-FFF2-40B4-BE49-F238E27FC236}">
                <a16:creationId xmlns:a16="http://schemas.microsoft.com/office/drawing/2014/main" id="{1024E4EB-6A23-40C8-8093-5A850CDFE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D042-E3D3-415F-A461-01B487A08EA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24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D7F637-AD10-4D50-B652-3E7E79FE5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Top 10 2017 – A1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C4A62F-967F-4C97-A700-386DC906B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651126"/>
            <a:ext cx="10515600" cy="527503"/>
          </a:xfrm>
        </p:spPr>
        <p:txBody>
          <a:bodyPr/>
          <a:lstStyle/>
          <a:p>
            <a:pPr marL="0" indent="0">
              <a:buNone/>
            </a:pPr>
            <a:r>
              <a:rPr lang="fr-FR" i="1" dirty="0">
                <a:latin typeface="+mj-lt"/>
              </a:rPr>
              <a:t>Injections :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777845-4474-451F-9DD8-A48469C12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D042-E3D3-415F-A461-01B487A08EAC}" type="slidenum">
              <a:rPr lang="fr-FR" smtClean="0"/>
              <a:t>5</a:t>
            </a:fld>
            <a:endParaRPr lang="fr-FR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EE9FFA1-D673-4C4C-B04C-49B1C8940B8B}"/>
              </a:ext>
            </a:extLst>
          </p:cNvPr>
          <p:cNvSpPr txBox="1">
            <a:spLocks/>
          </p:cNvSpPr>
          <p:nvPr/>
        </p:nvSpPr>
        <p:spPr>
          <a:xfrm>
            <a:off x="990600" y="3483429"/>
            <a:ext cx="10515600" cy="650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NoSQL as </a:t>
            </a:r>
            <a:r>
              <a:rPr lang="fr-FR" dirty="0" err="1"/>
              <a:t>above</a:t>
            </a:r>
            <a:endParaRPr lang="fr-FR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55162494-B25F-4909-BFAD-E7AB5BEB72AB}"/>
              </a:ext>
            </a:extLst>
          </p:cNvPr>
          <p:cNvSpPr txBox="1">
            <a:spLocks/>
          </p:cNvSpPr>
          <p:nvPr/>
        </p:nvSpPr>
        <p:spPr>
          <a:xfrm>
            <a:off x="838200" y="1337388"/>
            <a:ext cx="10515600" cy="1841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5230282-89AB-4FA4-8158-2EF06B45A89F}"/>
              </a:ext>
            </a:extLst>
          </p:cNvPr>
          <p:cNvSpPr txBox="1"/>
          <p:nvPr/>
        </p:nvSpPr>
        <p:spPr>
          <a:xfrm>
            <a:off x="838199" y="1690688"/>
            <a:ext cx="5562601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Lucida Console" panose="020B0609040504020204" pitchFamily="49" charset="0"/>
              </a:rPr>
              <a:t>usr_name</a:t>
            </a:r>
            <a:r>
              <a:rPr lang="fr-FR" dirty="0">
                <a:latin typeface="Lucida Console" panose="020B0609040504020204" pitchFamily="49" charset="0"/>
              </a:rPr>
              <a:t>=</a:t>
            </a:r>
            <a:r>
              <a:rPr lang="fr-FR" dirty="0" err="1">
                <a:latin typeface="Lucida Console" panose="020B0609040504020204" pitchFamily="49" charset="0"/>
              </a:rPr>
              <a:t>admin&amp;usr_password</a:t>
            </a:r>
            <a:r>
              <a:rPr lang="fr-FR" dirty="0">
                <a:latin typeface="Lucida Console" panose="020B0609040504020204" pitchFamily="49" charset="0"/>
              </a:rPr>
              <a:t>[$ne]=h4xor</a:t>
            </a:r>
            <a:endParaRPr lang="fr-FR" dirty="0">
              <a:solidFill>
                <a:schemeClr val="accent6">
                  <a:lumMod val="20000"/>
                  <a:lumOff val="80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F5D7DD9B-8FA7-4BC1-A45B-CE565D9A01DB}"/>
              </a:ext>
            </a:extLst>
          </p:cNvPr>
          <p:cNvSpPr txBox="1">
            <a:spLocks/>
          </p:cNvSpPr>
          <p:nvPr/>
        </p:nvSpPr>
        <p:spPr>
          <a:xfrm>
            <a:off x="990600" y="4179097"/>
            <a:ext cx="3460102" cy="650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SQL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29E2D6F9-71B8-4A62-BB97-E0F08B80441A}"/>
              </a:ext>
            </a:extLst>
          </p:cNvPr>
          <p:cNvSpPr txBox="1">
            <a:spLocks/>
          </p:cNvSpPr>
          <p:nvPr/>
        </p:nvSpPr>
        <p:spPr>
          <a:xfrm>
            <a:off x="990600" y="4865024"/>
            <a:ext cx="10515600" cy="650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LDAP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C220524C-6A48-494B-9AA3-F956DF041C25}"/>
              </a:ext>
            </a:extLst>
          </p:cNvPr>
          <p:cNvSpPr txBox="1">
            <a:spLocks/>
          </p:cNvSpPr>
          <p:nvPr/>
        </p:nvSpPr>
        <p:spPr>
          <a:xfrm>
            <a:off x="990600" y="5501022"/>
            <a:ext cx="10515600" cy="650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…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8ACEF54-2683-438E-992B-4C796B251027}"/>
              </a:ext>
            </a:extLst>
          </p:cNvPr>
          <p:cNvSpPr txBox="1"/>
          <p:nvPr/>
        </p:nvSpPr>
        <p:spPr>
          <a:xfrm>
            <a:off x="5512056" y="4177693"/>
            <a:ext cx="2640705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latin typeface="Lucida Console" panose="020B0609040504020204" pitchFamily="49" charset="0"/>
              </a:rPr>
              <a:t>admin' OR '1'='1</a:t>
            </a:r>
            <a:endParaRPr lang="fr-FR" dirty="0">
              <a:solidFill>
                <a:schemeClr val="accent6">
                  <a:lumMod val="20000"/>
                  <a:lumOff val="80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0E28792-4F09-4A25-9ABC-9C38A43A27AB}"/>
              </a:ext>
            </a:extLst>
          </p:cNvPr>
          <p:cNvSpPr txBox="1"/>
          <p:nvPr/>
        </p:nvSpPr>
        <p:spPr>
          <a:xfrm>
            <a:off x="5512056" y="4917440"/>
            <a:ext cx="2362979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latin typeface="Lucida Console" panose="020B0609040504020204" pitchFamily="49" charset="0"/>
              </a:rPr>
              <a:t>admin)(&amp;)</a:t>
            </a:r>
            <a:endParaRPr lang="fr-FR" dirty="0">
              <a:solidFill>
                <a:schemeClr val="accent6">
                  <a:lumMod val="20000"/>
                  <a:lumOff val="80000"/>
                </a:schemeClr>
              </a:solidFill>
              <a:latin typeface="Lucida Console" panose="020B0609040504020204" pitchFamily="49" charset="0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15B7A568-5864-4987-A31A-C515DD822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489" y="1272488"/>
            <a:ext cx="1099457" cy="1099457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02D43756-61FB-455F-8257-EDE495813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143" y="3852324"/>
            <a:ext cx="1257165" cy="65019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65DBAE6D-8BA6-4A2B-8FD9-E13CED51D2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761" y="4520382"/>
            <a:ext cx="1376547" cy="137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98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10" grpId="0"/>
      <p:bldP spid="11" grpId="0"/>
      <p:bldP spid="12" grpId="0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4B03BC-4D57-4C36-ADEE-0127E881F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Top 10 2017 – A1 : Injections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6BBE3CD-B8D4-44A6-AE5F-47EE95D9A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D042-E3D3-415F-A461-01B487A08EAC}" type="slidenum">
              <a:rPr lang="fr-FR" smtClean="0"/>
              <a:t>6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33015C4-83D4-4B13-9EBA-31AC8A9E2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381750" cy="2362200"/>
          </a:xfrm>
          <a:prstGeom prst="rect">
            <a:avLst/>
          </a:prstGeom>
          <a:effectLst>
            <a:softEdge rad="0"/>
          </a:effec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2D0564B-7089-4D31-A788-9D1F220DA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009" y="3233737"/>
            <a:ext cx="5495925" cy="2867025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BFFFAF5-6A40-4C5C-B298-8771487DE507}"/>
              </a:ext>
            </a:extLst>
          </p:cNvPr>
          <p:cNvCxnSpPr>
            <a:cxnSpLocks/>
          </p:cNvCxnSpPr>
          <p:nvPr/>
        </p:nvCxnSpPr>
        <p:spPr>
          <a:xfrm flipV="1">
            <a:off x="1135370" y="1600103"/>
            <a:ext cx="5444266" cy="299739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 : en angle 25">
            <a:extLst>
              <a:ext uri="{FF2B5EF4-FFF2-40B4-BE49-F238E27FC236}">
                <a16:creationId xmlns:a16="http://schemas.microsoft.com/office/drawing/2014/main" id="{33A86ACF-0AD5-40DD-BB6D-7AAC80947745}"/>
              </a:ext>
            </a:extLst>
          </p:cNvPr>
          <p:cNvCxnSpPr>
            <a:stCxn id="6" idx="2"/>
            <a:endCxn id="10" idx="1"/>
          </p:cNvCxnSpPr>
          <p:nvPr/>
        </p:nvCxnSpPr>
        <p:spPr>
          <a:xfrm rot="16200000" flipH="1">
            <a:off x="4960330" y="3256570"/>
            <a:ext cx="479425" cy="2341934"/>
          </a:xfrm>
          <a:prstGeom prst="bentConnector2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315E3DF8-26D4-47BA-B135-7DAA69042A13}"/>
              </a:ext>
            </a:extLst>
          </p:cNvPr>
          <p:cNvSpPr txBox="1"/>
          <p:nvPr/>
        </p:nvSpPr>
        <p:spPr>
          <a:xfrm>
            <a:off x="838200" y="6277302"/>
            <a:ext cx="4777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hlinkClick r:id="rId4"/>
              </a:rPr>
              <a:t>http://php.net/manual/en/pdo.prepared-statements.php</a:t>
            </a:r>
            <a:endParaRPr lang="fr-FR" sz="1400" dirty="0"/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63033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D7F637-AD10-4D50-B652-3E7E79FE5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Top 10 2017 – A2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777845-4474-451F-9DD8-A48469C12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D042-E3D3-415F-A461-01B487A08EAC}" type="slidenum">
              <a:rPr lang="fr-FR" smtClean="0"/>
              <a:t>7</a:t>
            </a:fld>
            <a:endParaRPr lang="fr-FR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698A92D9-CE7D-4CCF-89DE-2C1196F9583C}"/>
              </a:ext>
            </a:extLst>
          </p:cNvPr>
          <p:cNvSpPr txBox="1">
            <a:spLocks/>
          </p:cNvSpPr>
          <p:nvPr/>
        </p:nvSpPr>
        <p:spPr>
          <a:xfrm>
            <a:off x="890717" y="1601766"/>
            <a:ext cx="10515600" cy="527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i="1" dirty="0">
                <a:latin typeface="+mj-lt"/>
              </a:rPr>
              <a:t>Broken </a:t>
            </a:r>
            <a:r>
              <a:rPr lang="fr-FR" i="1" dirty="0" err="1">
                <a:latin typeface="+mj-lt"/>
              </a:rPr>
              <a:t>Authentication</a:t>
            </a:r>
            <a:r>
              <a:rPr lang="fr-FR" i="1" dirty="0">
                <a:latin typeface="+mj-lt"/>
              </a:rPr>
              <a:t> 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B21AFC6-8593-410D-BB0F-F7F666B35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686" y="2379415"/>
            <a:ext cx="4922631" cy="397693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874DE4A-F698-4B5D-9724-557A67DB21D1}"/>
              </a:ext>
            </a:extLst>
          </p:cNvPr>
          <p:cNvSpPr txBox="1"/>
          <p:nvPr/>
        </p:nvSpPr>
        <p:spPr>
          <a:xfrm>
            <a:off x="838200" y="2511085"/>
            <a:ext cx="49226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Default </a:t>
            </a:r>
            <a:r>
              <a:rPr lang="fr-FR" dirty="0" err="1"/>
              <a:t>passwords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Exposition of session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Poor session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No </a:t>
            </a:r>
            <a:r>
              <a:rPr lang="fr-FR" dirty="0" err="1"/>
              <a:t>bruteforce</a:t>
            </a:r>
            <a:r>
              <a:rPr lang="fr-FR" dirty="0"/>
              <a:t> protection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…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B2A480C2-59FE-47FB-8062-65D71A9D1213}"/>
              </a:ext>
            </a:extLst>
          </p:cNvPr>
          <p:cNvSpPr txBox="1">
            <a:spLocks/>
          </p:cNvSpPr>
          <p:nvPr/>
        </p:nvSpPr>
        <p:spPr>
          <a:xfrm>
            <a:off x="5475370" y="1583241"/>
            <a:ext cx="6270459" cy="56455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fr-FR" sz="1100" dirty="0">
                <a:latin typeface="Lucida Console" panose="020B0609040504020204" pitchFamily="49" charset="0"/>
              </a:rPr>
            </a:br>
            <a:r>
              <a:rPr lang="fr-FR" sz="1100" dirty="0">
                <a:latin typeface="Lucida Console" panose="020B0609040504020204" pitchFamily="49" charset="0"/>
              </a:rPr>
              <a:t>https://lol.myapp.com/index.php?session=e2ace639b6848075e9401f2ad4811df2</a:t>
            </a:r>
          </a:p>
        </p:txBody>
      </p:sp>
    </p:spTree>
    <p:extLst>
      <p:ext uri="{BB962C8B-B14F-4D97-AF65-F5344CB8AC3E}">
        <p14:creationId xmlns:p14="http://schemas.microsoft.com/office/powerpoint/2010/main" val="257064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D7F637-AD10-4D50-B652-3E7E79FE5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Top 10 2017 – A2 : Broken </a:t>
            </a:r>
            <a:r>
              <a:rPr lang="fr-FR" dirty="0" err="1"/>
              <a:t>Authentication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C4A62F-967F-4C97-A700-386DC906B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17167"/>
          </a:xfrm>
        </p:spPr>
        <p:txBody>
          <a:bodyPr>
            <a:normAutofit/>
          </a:bodyPr>
          <a:lstStyle/>
          <a:p>
            <a:r>
              <a:rPr lang="fr-FR" sz="2400" dirty="0"/>
              <a:t>Use a two-step </a:t>
            </a:r>
            <a:r>
              <a:rPr lang="fr-FR" sz="2400" dirty="0" err="1"/>
              <a:t>auth</a:t>
            </a:r>
            <a:r>
              <a:rPr lang="fr-FR" sz="2400" dirty="0"/>
              <a:t> (</a:t>
            </a:r>
            <a:r>
              <a:rPr lang="fr-FR" sz="2400" dirty="0" err="1"/>
              <a:t>password</a:t>
            </a:r>
            <a:r>
              <a:rPr lang="fr-FR" sz="2400" dirty="0"/>
              <a:t> + OTP by SMS)</a:t>
            </a:r>
          </a:p>
          <a:p>
            <a:r>
              <a:rPr lang="fr-FR" sz="2400" dirty="0"/>
              <a:t>Change default </a:t>
            </a:r>
            <a:r>
              <a:rPr lang="fr-FR" sz="2400" dirty="0" err="1"/>
              <a:t>passwords</a:t>
            </a:r>
            <a:r>
              <a:rPr lang="fr-FR" sz="2400" dirty="0"/>
              <a:t> </a:t>
            </a:r>
            <a:r>
              <a:rPr lang="fr-FR" sz="1200" dirty="0">
                <a:solidFill>
                  <a:schemeClr val="accent2"/>
                </a:solidFill>
              </a:rPr>
              <a:t>(can </a:t>
            </a:r>
            <a:r>
              <a:rPr lang="fr-FR" sz="1200" dirty="0" err="1">
                <a:solidFill>
                  <a:schemeClr val="accent2"/>
                </a:solidFill>
              </a:rPr>
              <a:t>be</a:t>
            </a:r>
            <a:r>
              <a:rPr lang="fr-FR" sz="1200" dirty="0">
                <a:solidFill>
                  <a:schemeClr val="accent2"/>
                </a:solidFill>
              </a:rPr>
              <a:t> harder </a:t>
            </a:r>
            <a:r>
              <a:rPr lang="fr-FR" sz="1200" dirty="0" err="1">
                <a:solidFill>
                  <a:schemeClr val="accent2"/>
                </a:solidFill>
              </a:rPr>
              <a:t>than</a:t>
            </a:r>
            <a:r>
              <a:rPr lang="fr-FR" sz="1200" dirty="0">
                <a:solidFill>
                  <a:schemeClr val="accent2"/>
                </a:solidFill>
              </a:rPr>
              <a:t> </a:t>
            </a:r>
            <a:r>
              <a:rPr lang="fr-FR" sz="1200" dirty="0" err="1">
                <a:solidFill>
                  <a:schemeClr val="accent2"/>
                </a:solidFill>
              </a:rPr>
              <a:t>expected</a:t>
            </a:r>
            <a:r>
              <a:rPr lang="fr-FR" sz="1200" dirty="0">
                <a:solidFill>
                  <a:schemeClr val="accent2"/>
                </a:solidFill>
              </a:rPr>
              <a:t>)</a:t>
            </a:r>
            <a:endParaRPr lang="fr-FR" sz="2400" dirty="0">
              <a:solidFill>
                <a:schemeClr val="accent2"/>
              </a:solidFill>
            </a:endParaRPr>
          </a:p>
          <a:p>
            <a:r>
              <a:rPr lang="fr-FR" sz="2400" dirty="0"/>
              <a:t>Use good CAPTCHA </a:t>
            </a:r>
            <a:r>
              <a:rPr lang="fr-FR" sz="1200" dirty="0">
                <a:solidFill>
                  <a:schemeClr val="accent2"/>
                </a:solidFill>
              </a:rPr>
              <a:t>(</a:t>
            </a:r>
            <a:r>
              <a:rPr lang="fr-FR" sz="1200" dirty="0" err="1">
                <a:solidFill>
                  <a:schemeClr val="accent2"/>
                </a:solidFill>
              </a:rPr>
              <a:t>limited</a:t>
            </a:r>
            <a:r>
              <a:rPr lang="fr-FR" sz="1200" dirty="0">
                <a:solidFill>
                  <a:schemeClr val="accent2"/>
                </a:solidFill>
              </a:rPr>
              <a:t>)</a:t>
            </a:r>
            <a:endParaRPr lang="fr-FR" sz="2400" dirty="0">
              <a:solidFill>
                <a:schemeClr val="accent2"/>
              </a:solidFill>
            </a:endParaRPr>
          </a:p>
          <a:p>
            <a:r>
              <a:rPr lang="fr-FR" sz="2400" dirty="0"/>
              <a:t>Timeout </a:t>
            </a:r>
            <a:r>
              <a:rPr lang="fr-FR" sz="2400" dirty="0" err="1"/>
              <a:t>users</a:t>
            </a:r>
            <a:r>
              <a:rPr lang="fr-FR" sz="2400" dirty="0"/>
              <a:t> </a:t>
            </a:r>
            <a:r>
              <a:rPr lang="fr-FR" sz="2400" dirty="0" err="1"/>
              <a:t>after</a:t>
            </a:r>
            <a:r>
              <a:rPr lang="fr-FR" sz="2400" dirty="0"/>
              <a:t> an </a:t>
            </a:r>
            <a:r>
              <a:rPr lang="fr-FR" sz="2400" dirty="0" err="1"/>
              <a:t>amount</a:t>
            </a:r>
            <a:r>
              <a:rPr lang="fr-FR" sz="2400" dirty="0"/>
              <a:t> of login </a:t>
            </a:r>
            <a:r>
              <a:rPr lang="fr-FR" sz="2400" dirty="0" err="1"/>
              <a:t>try</a:t>
            </a:r>
            <a:r>
              <a:rPr lang="fr-FR" sz="2400" dirty="0"/>
              <a:t> (</a:t>
            </a:r>
            <a:r>
              <a:rPr lang="fr-FR" sz="2400" dirty="0" err="1"/>
              <a:t>make</a:t>
            </a:r>
            <a:r>
              <a:rPr lang="fr-FR" sz="2400" dirty="0"/>
              <a:t> </a:t>
            </a:r>
            <a:r>
              <a:rPr lang="fr-FR" sz="2400" dirty="0" err="1"/>
              <a:t>it</a:t>
            </a:r>
            <a:r>
              <a:rPr lang="fr-FR" sz="2400" dirty="0"/>
              <a:t> </a:t>
            </a:r>
            <a:r>
              <a:rPr lang="fr-FR" sz="2400" dirty="0" err="1"/>
              <a:t>exponential</a:t>
            </a:r>
            <a:r>
              <a:rPr lang="fr-FR" sz="2400" dirty="0"/>
              <a:t>)</a:t>
            </a:r>
          </a:p>
          <a:p>
            <a:r>
              <a:rPr lang="fr-FR" sz="2400" dirty="0" err="1"/>
              <a:t>Invalidate</a:t>
            </a:r>
            <a:r>
              <a:rPr lang="fr-FR" sz="2400" dirty="0"/>
              <a:t> session ID on </a:t>
            </a:r>
            <a:r>
              <a:rPr lang="fr-FR" sz="2400" dirty="0" err="1"/>
              <a:t>successfull</a:t>
            </a:r>
            <a:r>
              <a:rPr lang="fr-FR" sz="2400" dirty="0"/>
              <a:t> login</a:t>
            </a:r>
          </a:p>
          <a:p>
            <a:endParaRPr lang="fr-FR" sz="2000" dirty="0"/>
          </a:p>
          <a:p>
            <a:endParaRPr lang="fr-FR" sz="1000" dirty="0">
              <a:solidFill>
                <a:schemeClr val="accent1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777845-4474-451F-9DD8-A48469C12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D042-E3D3-415F-A461-01B487A08EAC}" type="slidenum">
              <a:rPr lang="fr-FR" smtClean="0"/>
              <a:t>8</a:t>
            </a:fld>
            <a:endParaRPr lang="fr-FR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0AE2D14A-0D76-40B3-B699-C062443CA74F}"/>
              </a:ext>
            </a:extLst>
          </p:cNvPr>
          <p:cNvSpPr txBox="1">
            <a:spLocks/>
          </p:cNvSpPr>
          <p:nvPr/>
        </p:nvSpPr>
        <p:spPr>
          <a:xfrm>
            <a:off x="2185694" y="4348810"/>
            <a:ext cx="3080659" cy="1040720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fr-FR" sz="1100" dirty="0">
                <a:latin typeface="Lucida Console" panose="020B0609040504020204" pitchFamily="49" charset="0"/>
              </a:rPr>
            </a:br>
            <a:r>
              <a:rPr lang="en-US" sz="1100" dirty="0">
                <a:latin typeface="Lucida Console" panose="020B0609040504020204" pitchFamily="49" charset="0"/>
              </a:rPr>
              <a:t>if ($</a:t>
            </a:r>
            <a:r>
              <a:rPr lang="en-US" sz="1100" dirty="0" err="1">
                <a:latin typeface="Lucida Console" panose="020B0609040504020204" pitchFamily="49" charset="0"/>
              </a:rPr>
              <a:t>user_is_allowed_to_login</a:t>
            </a:r>
            <a:r>
              <a:rPr lang="en-US" sz="1100" dirty="0">
                <a:latin typeface="Lucida Console" panose="020B060904050402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session_regenerate_id</a:t>
            </a:r>
            <a:r>
              <a:rPr lang="en-US" sz="1100" dirty="0">
                <a:latin typeface="Lucida Console" panose="020B0609040504020204" pitchFamily="49" charset="0"/>
              </a:rPr>
              <a:t>(TRUE);</a:t>
            </a:r>
          </a:p>
          <a:p>
            <a:pPr marL="0" indent="0">
              <a:buNone/>
            </a:pPr>
            <a:r>
              <a:rPr lang="en-US" sz="1100" dirty="0">
                <a:latin typeface="Lucida Console" panose="020B0609040504020204" pitchFamily="49" charset="0"/>
              </a:rPr>
              <a:t>}</a:t>
            </a:r>
            <a:endParaRPr lang="fr-FR" sz="11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64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D7F637-AD10-4D50-B652-3E7E79FE5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Top 10 2017 – A3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777845-4474-451F-9DD8-A48469C12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D042-E3D3-415F-A461-01B487A08EAC}" type="slidenum">
              <a:rPr lang="fr-FR" smtClean="0"/>
              <a:t>9</a:t>
            </a:fld>
            <a:endParaRPr lang="fr-FR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829E3700-DE23-4D57-A5FA-62C4B0A98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152119"/>
              </p:ext>
            </p:extLst>
          </p:nvPr>
        </p:nvGraphicFramePr>
        <p:xfrm>
          <a:off x="838198" y="1690688"/>
          <a:ext cx="10620635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088">
                  <a:extLst>
                    <a:ext uri="{9D8B030D-6E8A-4147-A177-3AD203B41FA5}">
                      <a16:colId xmlns:a16="http://schemas.microsoft.com/office/drawing/2014/main" val="3305555552"/>
                    </a:ext>
                  </a:extLst>
                </a:gridCol>
                <a:gridCol w="1425146">
                  <a:extLst>
                    <a:ext uri="{9D8B030D-6E8A-4147-A177-3AD203B41FA5}">
                      <a16:colId xmlns:a16="http://schemas.microsoft.com/office/drawing/2014/main" val="2611056087"/>
                    </a:ext>
                  </a:extLst>
                </a:gridCol>
                <a:gridCol w="2331309">
                  <a:extLst>
                    <a:ext uri="{9D8B030D-6E8A-4147-A177-3AD203B41FA5}">
                      <a16:colId xmlns:a16="http://schemas.microsoft.com/office/drawing/2014/main" val="3894527220"/>
                    </a:ext>
                  </a:extLst>
                </a:gridCol>
                <a:gridCol w="1894702">
                  <a:extLst>
                    <a:ext uri="{9D8B030D-6E8A-4147-A177-3AD203B41FA5}">
                      <a16:colId xmlns:a16="http://schemas.microsoft.com/office/drawing/2014/main" val="2732911339"/>
                    </a:ext>
                  </a:extLst>
                </a:gridCol>
                <a:gridCol w="1779373">
                  <a:extLst>
                    <a:ext uri="{9D8B030D-6E8A-4147-A177-3AD203B41FA5}">
                      <a16:colId xmlns:a16="http://schemas.microsoft.com/office/drawing/2014/main" val="2871349836"/>
                    </a:ext>
                  </a:extLst>
                </a:gridCol>
                <a:gridCol w="2529017">
                  <a:extLst>
                    <a:ext uri="{9D8B030D-6E8A-4147-A177-3AD203B41FA5}">
                      <a16:colId xmlns:a16="http://schemas.microsoft.com/office/drawing/2014/main" val="2172650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username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password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creation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lastaccess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457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/>
                          </a:solidFill>
                        </a:rPr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/>
                          </a:solidFill>
                        </a:rPr>
                        <a:t>595ec7599e4a9c5e8a6a96f0a9fc985d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/>
                          </a:solidFill>
                        </a:rPr>
                        <a:t>yolo@swag.com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/>
                          </a:solidFill>
                        </a:rPr>
                        <a:t>1515760510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/>
                          </a:solidFill>
                        </a:rPr>
                        <a:t>1515761510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973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chemeClr val="bg2"/>
                          </a:solidFill>
                        </a:rPr>
                        <a:t>jeanmi</a:t>
                      </a:r>
                      <a:endParaRPr lang="fr-FR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/>
                          </a:solidFill>
                        </a:rPr>
                        <a:t>f5355504c5355403b74b6fd440b96c94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/>
                          </a:solidFill>
                        </a:rPr>
                        <a:t>jeanmi@const.fr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2"/>
                          </a:solidFill>
                        </a:rPr>
                        <a:t>1515761040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/>
                          </a:solidFill>
                        </a:rPr>
                        <a:t>1515761511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547706"/>
                  </a:ext>
                </a:extLst>
              </a:tr>
            </a:tbl>
          </a:graphicData>
        </a:graphic>
      </p:graphicFrame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74222CEB-A412-4CF3-BB9F-356473FB2438}"/>
              </a:ext>
            </a:extLst>
          </p:cNvPr>
          <p:cNvSpPr txBox="1">
            <a:spLocks/>
          </p:cNvSpPr>
          <p:nvPr/>
        </p:nvSpPr>
        <p:spPr>
          <a:xfrm>
            <a:off x="838198" y="3516313"/>
            <a:ext cx="10515600" cy="527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i="1" dirty="0">
                <a:latin typeface="+mj-lt"/>
              </a:rPr>
              <a:t>Sensitive Data </a:t>
            </a:r>
            <a:r>
              <a:rPr lang="fr-FR" i="1" dirty="0" err="1">
                <a:latin typeface="+mj-lt"/>
              </a:rPr>
              <a:t>Exposure</a:t>
            </a:r>
            <a:r>
              <a:rPr lang="fr-FR" i="1" dirty="0">
                <a:latin typeface="+mj-lt"/>
              </a:rPr>
              <a:t> :</a:t>
            </a:r>
          </a:p>
          <a:p>
            <a:pPr marL="0" indent="0">
              <a:buNone/>
            </a:pPr>
            <a:endParaRPr lang="fr-FR" sz="4000" i="1" dirty="0"/>
          </a:p>
          <a:p>
            <a:pPr marL="0" indent="0">
              <a:buFont typeface="Arial" panose="020B0604020202020204" pitchFamily="34" charset="0"/>
              <a:buNone/>
            </a:pPr>
            <a:endParaRPr lang="fr-FR" i="1" dirty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3084C30-A4D9-4B83-B14A-EC7AC52BD19E}"/>
              </a:ext>
            </a:extLst>
          </p:cNvPr>
          <p:cNvSpPr txBox="1"/>
          <p:nvPr/>
        </p:nvSpPr>
        <p:spPr>
          <a:xfrm>
            <a:off x="838197" y="4218441"/>
            <a:ext cx="106206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Bad use of </a:t>
            </a:r>
            <a:r>
              <a:rPr lang="fr-FR" dirty="0" err="1"/>
              <a:t>passwords</a:t>
            </a:r>
            <a:r>
              <a:rPr lang="fr-FR" dirty="0"/>
              <a:t> (</a:t>
            </a:r>
            <a:r>
              <a:rPr lang="fr-FR" dirty="0" err="1"/>
              <a:t>bad</a:t>
            </a:r>
            <a:r>
              <a:rPr lang="fr-FR" dirty="0"/>
              <a:t> hash, no </a:t>
            </a:r>
            <a:r>
              <a:rPr lang="fr-FR" dirty="0" err="1"/>
              <a:t>salt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No </a:t>
            </a:r>
            <a:r>
              <a:rPr lang="fr-FR" dirty="0" err="1"/>
              <a:t>encryption</a:t>
            </a:r>
            <a:r>
              <a:rPr lang="fr-FR" dirty="0"/>
              <a:t> on sensitive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No </a:t>
            </a:r>
            <a:r>
              <a:rPr lang="fr-FR" dirty="0" err="1"/>
              <a:t>encryption</a:t>
            </a:r>
            <a:r>
              <a:rPr lang="fr-FR" dirty="0"/>
              <a:t> on communication </a:t>
            </a:r>
            <a:r>
              <a:rPr lang="fr-FR" dirty="0" err="1"/>
              <a:t>protocol</a:t>
            </a:r>
            <a:r>
              <a:rPr lang="fr-FR" dirty="0"/>
              <a:t> (HTTP)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213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theme1.xml><?xml version="1.0" encoding="utf-8"?>
<a:theme xmlns:a="http://schemas.openxmlformats.org/drawingml/2006/main" name="Thème Office">
  <a:themeElements>
    <a:clrScheme name="Personnalisé 4">
      <a:dk1>
        <a:srgbClr val="FFFFFF"/>
      </a:dk1>
      <a:lt1>
        <a:srgbClr val="FFFFFF"/>
      </a:lt1>
      <a:dk2>
        <a:srgbClr val="242852"/>
      </a:dk2>
      <a:lt2>
        <a:srgbClr val="242852"/>
      </a:lt2>
      <a:accent1>
        <a:srgbClr val="9454C3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4A66AC"/>
      </a:accent6>
      <a:hlink>
        <a:srgbClr val="B1E3F9"/>
      </a:hlink>
      <a:folHlink>
        <a:srgbClr val="B1E3F9"/>
      </a:folHlink>
    </a:clrScheme>
    <a:fontScheme name="Personnalisé 2">
      <a:majorFont>
        <a:latin typeface="Century Gothic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684</TotalTime>
  <Words>1367</Words>
  <Application>Microsoft Office PowerPoint</Application>
  <PresentationFormat>Grand écran</PresentationFormat>
  <Paragraphs>291</Paragraphs>
  <Slides>29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Century Gothic</vt:lpstr>
      <vt:lpstr>Lucida Console</vt:lpstr>
      <vt:lpstr>Roboto</vt:lpstr>
      <vt:lpstr>Thème Office</vt:lpstr>
      <vt:lpstr>Hack2g2 - OWASP Top 10 2017</vt:lpstr>
      <vt:lpstr>Summary</vt:lpstr>
      <vt:lpstr>OWASP ?</vt:lpstr>
      <vt:lpstr>The Top 10</vt:lpstr>
      <vt:lpstr>Top 10 2017 – A1</vt:lpstr>
      <vt:lpstr>Top 10 2017 – A1 : Injections</vt:lpstr>
      <vt:lpstr>Top 10 2017 – A2</vt:lpstr>
      <vt:lpstr>Top 10 2017 – A2 : Broken Authentication</vt:lpstr>
      <vt:lpstr>Top 10 2017 – A3</vt:lpstr>
      <vt:lpstr>Top 10 2017 – A3 : Sensitive Data Exposure</vt:lpstr>
      <vt:lpstr>Présentation PowerPoint</vt:lpstr>
      <vt:lpstr>Top 10 2017 – A4</vt:lpstr>
      <vt:lpstr>Top 10 2017 – A4 : XXE</vt:lpstr>
      <vt:lpstr>Top 10 2017 – A5</vt:lpstr>
      <vt:lpstr>Top 10 2017 – A5 : Broken Access Control</vt:lpstr>
      <vt:lpstr>Top 10 2017 – A6</vt:lpstr>
      <vt:lpstr>Top 10 2017 – A6 : Security Misconfiguration</vt:lpstr>
      <vt:lpstr>Top 10 2017 – A7</vt:lpstr>
      <vt:lpstr>Top 10 2017 – A7 : XSS</vt:lpstr>
      <vt:lpstr>Top 10 2017 – A8</vt:lpstr>
      <vt:lpstr>Top 10 2017 – A8 : Insecure deserialization</vt:lpstr>
      <vt:lpstr>Présentation PowerPoint</vt:lpstr>
      <vt:lpstr>Top 10 2017 – A9 : Vulnerable components</vt:lpstr>
      <vt:lpstr>Top 10 2017 – A10 : Insufficient monitoring</vt:lpstr>
      <vt:lpstr>Wild card – Top 10 2013 : A8</vt:lpstr>
      <vt:lpstr>Wild card – CSRF (Top 10 2013 : A8)</vt:lpstr>
      <vt:lpstr>Conclusion</vt:lpstr>
      <vt:lpstr>Ressources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EofficefoJI</dc:creator>
  <cp:lastModifiedBy>EofficefoJI</cp:lastModifiedBy>
  <cp:revision>132</cp:revision>
  <dcterms:created xsi:type="dcterms:W3CDTF">2018-01-10T18:55:01Z</dcterms:created>
  <dcterms:modified xsi:type="dcterms:W3CDTF">2018-03-19T16:52:03Z</dcterms:modified>
</cp:coreProperties>
</file>