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57" r:id="rId4"/>
    <p:sldId id="258" r:id="rId5"/>
    <p:sldId id="259" r:id="rId6"/>
    <p:sldId id="260" r:id="rId7"/>
    <p:sldId id="292" r:id="rId8"/>
    <p:sldId id="293" r:id="rId9"/>
    <p:sldId id="261" r:id="rId10"/>
    <p:sldId id="294" r:id="rId11"/>
    <p:sldId id="295" r:id="rId12"/>
    <p:sldId id="296" r:id="rId13"/>
    <p:sldId id="262" r:id="rId14"/>
    <p:sldId id="263" r:id="rId15"/>
    <p:sldId id="267" r:id="rId1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8"/>
      <p:bold r:id="rId19"/>
      <p:italic r:id="rId20"/>
      <p:boldItalic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494B3-F81C-4377-AD74-755F34E8DAF0}">
  <a:tblStyle styleId="{FFE494B3-F81C-4377-AD74-755F34E8D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1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1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60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87eb868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a87eb868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bcecd75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bcecd75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bcecd75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bcecd75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3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7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Predicting A Stroke Using Machine Learning </a:t>
            </a:r>
            <a:endParaRPr sz="36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PYTHON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&amp; DISCUSSION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3E5C0-BF9E-0FFF-2F36-E07B21C7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84" y="1112200"/>
            <a:ext cx="2581275" cy="379620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50800" dir="5400000" sx="103000" sy="103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212DB-239A-93C4-7C65-2FCA9680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392" y="1112200"/>
            <a:ext cx="2577024" cy="379620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50800" dir="5400000" sx="103000" sy="103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18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&amp;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66050-A231-E143-9E4F-D08BB041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27" y="1828164"/>
            <a:ext cx="2909282" cy="2042795"/>
          </a:xfrm>
          <a:prstGeom prst="rect">
            <a:avLst/>
          </a:prstGeom>
          <a:effectLst>
            <a:outerShdw blurRad="1270000" dist="50800" dir="5400000" sx="65000" sy="6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9DBF7-D3A9-A268-ED1F-D48D0961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93" y="1828164"/>
            <a:ext cx="2856513" cy="2042795"/>
          </a:xfrm>
          <a:prstGeom prst="rect">
            <a:avLst/>
          </a:prstGeom>
          <a:effectLst>
            <a:outerShdw blurRad="1270000" dist="50800" dir="5400000" sx="65000" sy="65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98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&amp; DISCUSSION</a:t>
            </a:r>
          </a:p>
        </p:txBody>
      </p:sp>
      <p:graphicFrame>
        <p:nvGraphicFramePr>
          <p:cNvPr id="2" name="Google Shape;1148;p38">
            <a:extLst>
              <a:ext uri="{FF2B5EF4-FFF2-40B4-BE49-F238E27FC236}">
                <a16:creationId xmlns:a16="http://schemas.microsoft.com/office/drawing/2014/main" id="{215F6541-20D0-209B-C472-F76ACB418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058360"/>
              </p:ext>
            </p:extLst>
          </p:nvPr>
        </p:nvGraphicFramePr>
        <p:xfrm>
          <a:off x="924450" y="1264920"/>
          <a:ext cx="7295100" cy="3171599"/>
        </p:xfrm>
        <a:graphic>
          <a:graphicData uri="http://schemas.openxmlformats.org/drawingml/2006/table">
            <a:tbl>
              <a:tblPr>
                <a:noFill/>
                <a:tableStyleId>{FFE494B3-F81C-4377-AD74-755F34E8DAF0}</a:tableStyleId>
              </a:tblPr>
              <a:tblGrid>
                <a:gridCol w="145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020">
                  <a:extLst>
                    <a:ext uri="{9D8B030D-6E8A-4147-A177-3AD203B41FA5}">
                      <a16:colId xmlns:a16="http://schemas.microsoft.com/office/drawing/2014/main" val="1271100359"/>
                    </a:ext>
                  </a:extLst>
                </a:gridCol>
                <a:gridCol w="1459020">
                  <a:extLst>
                    <a:ext uri="{9D8B030D-6E8A-4147-A177-3AD203B41FA5}">
                      <a16:colId xmlns:a16="http://schemas.microsoft.com/office/drawing/2014/main" val="1026896542"/>
                    </a:ext>
                  </a:extLst>
                </a:gridCol>
                <a:gridCol w="1459020">
                  <a:extLst>
                    <a:ext uri="{9D8B030D-6E8A-4147-A177-3AD203B41FA5}">
                      <a16:colId xmlns:a16="http://schemas.microsoft.com/office/drawing/2014/main" val="603371993"/>
                    </a:ext>
                  </a:extLst>
                </a:gridCol>
              </a:tblGrid>
              <a:tr h="541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SVM</a:t>
                      </a:r>
                      <a:endParaRPr lang="en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KNN</a:t>
                      </a: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Rajdhani" panose="020B0604020202020204" charset="0"/>
                          <a:cs typeface="Rajdhani" panose="020B0604020202020204" charset="0"/>
                        </a:rPr>
                        <a:t>RF</a:t>
                      </a:r>
                      <a:endParaRPr b="1" dirty="0">
                        <a:solidFill>
                          <a:schemeClr val="tx2"/>
                        </a:solidFill>
                        <a:latin typeface="Rajdhani" panose="020B0604020202020204" charset="0"/>
                        <a:cs typeface="Rajdhani" panose="020B0604020202020204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Rajdhani" panose="020B0604020202020204" charset="0"/>
                          <a:cs typeface="Rajdhani" panose="020B0604020202020204" charset="0"/>
                        </a:rPr>
                        <a:t>NBC</a:t>
                      </a:r>
                      <a:endParaRPr b="1" dirty="0">
                        <a:solidFill>
                          <a:schemeClr val="tx2"/>
                        </a:solidFill>
                        <a:latin typeface="Rajdhani" panose="020B0604020202020204" charset="0"/>
                        <a:cs typeface="Rajdhani" panose="020B0604020202020204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Rajdhani" panose="020B0604020202020204" charset="0"/>
                          <a:cs typeface="Rajdhani" panose="020B0604020202020204" charset="0"/>
                        </a:rPr>
                        <a:t>Logit</a:t>
                      </a:r>
                      <a:endParaRPr b="1" dirty="0">
                        <a:solidFill>
                          <a:schemeClr val="tx2"/>
                        </a:solidFill>
                        <a:latin typeface="Rajdhani" panose="020B0604020202020204" charset="0"/>
                        <a:cs typeface="Rajdhani" panose="020B0604020202020204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5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A54D72-AC5C-11F6-64A9-14D239A7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6"/>
          <a:stretch/>
        </p:blipFill>
        <p:spPr>
          <a:xfrm>
            <a:off x="1083311" y="1910397"/>
            <a:ext cx="1096010" cy="113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A1355-BBDA-FFCE-E38B-36CAC9E60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52"/>
          <a:stretch/>
        </p:blipFill>
        <p:spPr>
          <a:xfrm>
            <a:off x="1083311" y="3137263"/>
            <a:ext cx="1096010" cy="1209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86D78-EF6E-D7D4-807C-FCF14E8D6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73"/>
          <a:stretch/>
        </p:blipFill>
        <p:spPr>
          <a:xfrm>
            <a:off x="2556192" y="1936984"/>
            <a:ext cx="1096010" cy="1137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63107-A08B-3AE0-E729-E771110D1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73"/>
          <a:stretch/>
        </p:blipFill>
        <p:spPr>
          <a:xfrm>
            <a:off x="2525782" y="3209653"/>
            <a:ext cx="1096010" cy="1137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39903-C5FA-8758-CB93-7EF6C80370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392"/>
          <a:stretch/>
        </p:blipFill>
        <p:spPr>
          <a:xfrm>
            <a:off x="4029073" y="1940712"/>
            <a:ext cx="1096010" cy="113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3987-296D-B7DE-76DF-F6E08F6AA5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4029073" y="3227307"/>
            <a:ext cx="1061872" cy="113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D43F44-5F96-2885-DB0D-F125B8862C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5501954" y="1936984"/>
            <a:ext cx="1043696" cy="1114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0CE42-B1C4-380F-262D-77AD51818F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43"/>
          <a:stretch/>
        </p:blipFill>
        <p:spPr>
          <a:xfrm>
            <a:off x="5471544" y="3246881"/>
            <a:ext cx="1074106" cy="1114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5056D-49F0-0688-7D6E-648D600C9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279"/>
          <a:stretch/>
        </p:blipFill>
        <p:spPr>
          <a:xfrm>
            <a:off x="6969108" y="1948634"/>
            <a:ext cx="1058745" cy="1114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CA986-8AF2-45E0-5C7A-932F59AAA1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29"/>
          <a:stretch/>
        </p:blipFill>
        <p:spPr>
          <a:xfrm>
            <a:off x="6965981" y="3213607"/>
            <a:ext cx="1061872" cy="11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232" name="Google Shape;232;p21"/>
          <p:cNvSpPr txBox="1"/>
          <p:nvPr/>
        </p:nvSpPr>
        <p:spPr>
          <a:xfrm>
            <a:off x="1591559" y="1416241"/>
            <a:ext cx="5960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The ensemble gives 94% accuracy for fold1 and 95% for fold2. </a:t>
            </a:r>
            <a:endParaRPr sz="16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1E698-C5C4-3564-7F5A-63CD12E4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17" y="2257151"/>
            <a:ext cx="2592965" cy="1892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5797F-7970-9760-8005-9B43D58C6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81" y="2257151"/>
            <a:ext cx="4228465" cy="18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2"/>
          <p:cNvGrpSpPr/>
          <p:nvPr/>
        </p:nvGrpSpPr>
        <p:grpSpPr>
          <a:xfrm>
            <a:off x="2765549" y="2205014"/>
            <a:ext cx="3612901" cy="1924724"/>
            <a:chOff x="233350" y="949250"/>
            <a:chExt cx="7137300" cy="3802300"/>
          </a:xfrm>
        </p:grpSpPr>
        <p:sp>
          <p:nvSpPr>
            <p:cNvPr id="239" name="Google Shape;239;p2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</a:p>
        </p:txBody>
      </p:sp>
      <p:sp>
        <p:nvSpPr>
          <p:cNvPr id="295" name="Google Shape;295;p22"/>
          <p:cNvSpPr txBox="1"/>
          <p:nvPr/>
        </p:nvSpPr>
        <p:spPr>
          <a:xfrm>
            <a:off x="448080" y="1362589"/>
            <a:ext cx="8247840" cy="285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Benjamin, E. J., Blaha, M. J., </a:t>
            </a:r>
            <a:r>
              <a:rPr lang="en-US" sz="11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Chiuve</a:t>
            </a: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S. E., Cushman, M., Das, S. R., Deo, R., ... &amp; Turner, M. B. (2017). Heart disease and stroke statistics-2017 update: a report from the American Heart Association. Circulation, 135(10), e146-e603.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Lee, J., Hwang, J., Kim, Y. J., Park, H. J., Choi, S. Y., &amp; Kim, J. W. (2019). Development of a stroke prediction model using electronic health record data. Journal of Stroke, 21(3), 330-340.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Lison</a:t>
            </a: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P. (2019). Python for machine learning. Springer.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Nguyen, T. T., Pham, T. D., Dao, T. H., &amp; Phung, D. (2019). A machine learning approach for stroke prediction in Vietnamese patients with type 2 diabetes. Journal of medical systems, 43(5), 106.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Rathore, S., Reddy, D., Dandekar, S., &amp; Abhishek, K. (2021). Stroke risk prediction using machine learning with multimodal brain imaging data. Journal of Healthcare Engineering, 2021.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Saber, H., </a:t>
            </a:r>
            <a:r>
              <a:rPr lang="en-US" sz="11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Neshati</a:t>
            </a: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Z., </a:t>
            </a:r>
            <a:r>
              <a:rPr lang="en-US" sz="11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Ebrahimpour</a:t>
            </a: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R., &amp; </a:t>
            </a:r>
            <a:r>
              <a:rPr lang="en-US" sz="11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Zolnoori</a:t>
            </a:r>
            <a:r>
              <a:rPr lang="en-US" sz="11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, M. (2021). Predicting stroke occurrence using gradient boosting classifier. Computer methods and programs in biomedicine, 204, 106099.</a:t>
            </a:r>
            <a:endParaRPr sz="11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;p20">
            <a:extLst>
              <a:ext uri="{FF2B5EF4-FFF2-40B4-BE49-F238E27FC236}">
                <a16:creationId xmlns:a16="http://schemas.microsoft.com/office/drawing/2014/main" id="{56942139-93E4-D3D9-88C8-018B601CA93A}"/>
              </a:ext>
            </a:extLst>
          </p:cNvPr>
          <p:cNvSpPr/>
          <p:nvPr/>
        </p:nvSpPr>
        <p:spPr>
          <a:xfrm>
            <a:off x="1588005" y="2043507"/>
            <a:ext cx="5967990" cy="105648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chemeClr val="tx2"/>
                </a:solidFill>
                <a:latin typeface="Fira Sans CondensedFira Sans Condensed"/>
                <a:cs typeface="Rajdhani" panose="020B060402020202020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4727B-9B64-32CB-4071-3736B3F1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700" y="660150"/>
            <a:ext cx="3031480" cy="650490"/>
          </a:xfrm>
        </p:spPr>
        <p:txBody>
          <a:bodyPr/>
          <a:lstStyle/>
          <a:p>
            <a:r>
              <a:rPr lang="en-US" dirty="0"/>
              <a:t>Group - 09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DD6FB5-588B-E6BF-8FE0-B6AFF03B32D7}"/>
              </a:ext>
            </a:extLst>
          </p:cNvPr>
          <p:cNvGrpSpPr/>
          <p:nvPr/>
        </p:nvGrpSpPr>
        <p:grpSpPr>
          <a:xfrm>
            <a:off x="1078874" y="2233295"/>
            <a:ext cx="6835132" cy="1501503"/>
            <a:chOff x="863605" y="2187575"/>
            <a:chExt cx="6835132" cy="150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8A33B7-7674-61AB-68BB-492AEF972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380" y="2187575"/>
              <a:ext cx="768350" cy="768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D2F7FD-5811-A25A-8B6E-932FF782B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430" y="2187575"/>
              <a:ext cx="768350" cy="768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3B525A-FA48-CC06-764F-FFAE2055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4612" y="2238625"/>
              <a:ext cx="768350" cy="7683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65656E-FE82-59D0-9186-497A0368D266}"/>
                </a:ext>
              </a:extLst>
            </p:cNvPr>
            <p:cNvSpPr/>
            <p:nvPr/>
          </p:nvSpPr>
          <p:spPr>
            <a:xfrm>
              <a:off x="4734562" y="2238625"/>
              <a:ext cx="768350" cy="768350"/>
            </a:xfrm>
            <a:prstGeom prst="ellipse">
              <a:avLst/>
            </a:prstGeom>
            <a:solidFill>
              <a:srgbClr val="CBE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F1D5A-1AC3-16EC-F012-81960C0D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212" y="2330451"/>
              <a:ext cx="663001" cy="583927"/>
            </a:xfrm>
            <a:prstGeom prst="rect">
              <a:avLst/>
            </a:prstGeom>
          </p:spPr>
        </p:pic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33AB3478-276C-0B2B-9CE4-39BFDCA7EF77}"/>
                </a:ext>
              </a:extLst>
            </p:cNvPr>
            <p:cNvSpPr txBox="1">
              <a:spLocks/>
            </p:cNvSpPr>
            <p:nvPr/>
          </p:nvSpPr>
          <p:spPr>
            <a:xfrm>
              <a:off x="863605" y="3048749"/>
              <a:ext cx="1819900" cy="58190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r>
                <a:rPr lang="en-US" sz="1200" dirty="0"/>
                <a:t>SUDARSHAN SAHA BISHAL</a:t>
              </a:r>
            </a:p>
            <a:p>
              <a:r>
                <a:rPr lang="en-US" sz="1200" dirty="0"/>
                <a:t>ID: 20-42915-1</a:t>
              </a:r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926828A7-04DA-C4D0-95DD-2D98C12BCAF6}"/>
                </a:ext>
              </a:extLst>
            </p:cNvPr>
            <p:cNvSpPr txBox="1">
              <a:spLocks/>
            </p:cNvSpPr>
            <p:nvPr/>
          </p:nvSpPr>
          <p:spPr>
            <a:xfrm>
              <a:off x="2533655" y="3056120"/>
              <a:ext cx="1819900" cy="58190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r>
                <a:rPr lang="en-US" sz="1200" dirty="0"/>
                <a:t>HIMEL DATTA</a:t>
              </a:r>
            </a:p>
            <a:p>
              <a:r>
                <a:rPr lang="en-US" sz="1200" dirty="0"/>
                <a:t>ID: 19-41576-3</a:t>
              </a:r>
            </a:p>
          </p:txBody>
        </p:sp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B3DC436F-8FED-067A-0CD8-C669F430CDC3}"/>
                </a:ext>
              </a:extLst>
            </p:cNvPr>
            <p:cNvSpPr txBox="1">
              <a:spLocks/>
            </p:cNvSpPr>
            <p:nvPr/>
          </p:nvSpPr>
          <p:spPr>
            <a:xfrm>
              <a:off x="4203705" y="3063491"/>
              <a:ext cx="1819900" cy="58190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r>
                <a:rPr lang="en-US" sz="1200" dirty="0"/>
                <a:t>FABIHA TASNIM</a:t>
              </a:r>
            </a:p>
            <a:p>
              <a:r>
                <a:rPr lang="en-US" sz="1200" dirty="0"/>
                <a:t>ID: 20-43426-1</a:t>
              </a:r>
            </a:p>
          </p:txBody>
        </p:sp>
        <p:sp>
          <p:nvSpPr>
            <p:cNvPr id="18" name="Title 2">
              <a:extLst>
                <a:ext uri="{FF2B5EF4-FFF2-40B4-BE49-F238E27FC236}">
                  <a16:creationId xmlns:a16="http://schemas.microsoft.com/office/drawing/2014/main" id="{400B4E76-BF82-7544-A7BB-99253B6BEBDC}"/>
                </a:ext>
              </a:extLst>
            </p:cNvPr>
            <p:cNvSpPr txBox="1">
              <a:spLocks/>
            </p:cNvSpPr>
            <p:nvPr/>
          </p:nvSpPr>
          <p:spPr>
            <a:xfrm>
              <a:off x="5878837" y="3107169"/>
              <a:ext cx="1819900" cy="58190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Rajdhani"/>
                <a:buNone/>
                <a:defRPr sz="30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r>
                <a:rPr lang="en-US" sz="1200" dirty="0"/>
                <a:t>MD. SHAHRIAZ ZAMAN</a:t>
              </a:r>
            </a:p>
            <a:p>
              <a:r>
                <a:rPr lang="en-US" sz="1200" dirty="0"/>
                <a:t>ID: 18-38692-3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sz="30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Problem Statement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Objectives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Methodology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Results &amp; Discussion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Conclusion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US" dirty="0">
                <a:solidFill>
                  <a:schemeClr val="lt2"/>
                </a:solidFill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SATEMENT</a:t>
            </a:r>
            <a:endParaRPr dirty="0"/>
          </a:p>
        </p:txBody>
      </p:sp>
      <p:sp>
        <p:nvSpPr>
          <p:cNvPr id="8" name="Google Shape;162;p20">
            <a:extLst>
              <a:ext uri="{FF2B5EF4-FFF2-40B4-BE49-F238E27FC236}">
                <a16:creationId xmlns:a16="http://schemas.microsoft.com/office/drawing/2014/main" id="{D0FEFD1E-8F58-670B-52AA-7BBB2632126A}"/>
              </a:ext>
            </a:extLst>
          </p:cNvPr>
          <p:cNvSpPr/>
          <p:nvPr/>
        </p:nvSpPr>
        <p:spPr>
          <a:xfrm>
            <a:off x="1588005" y="2043507"/>
            <a:ext cx="5967990" cy="105648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chemeClr val="tx2"/>
                </a:solidFill>
                <a:latin typeface="Fira Sans CondensedFira Sans Condensed"/>
                <a:cs typeface="Rajdhani" panose="020B0604020202020204" charset="0"/>
              </a:rPr>
              <a:t>“Is it feasible to develop a model that can generate reliable predictions for stroke?”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" name="Google Shape;65;p16">
            <a:extLst>
              <a:ext uri="{FF2B5EF4-FFF2-40B4-BE49-F238E27FC236}">
                <a16:creationId xmlns:a16="http://schemas.microsoft.com/office/drawing/2014/main" id="{B18B2D83-453C-0521-C077-75BD858DB226}"/>
              </a:ext>
            </a:extLst>
          </p:cNvPr>
          <p:cNvSpPr txBox="1">
            <a:spLocks/>
          </p:cNvSpPr>
          <p:nvPr/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3000"/>
            </a:schemeClr>
          </a:solidFill>
          <a:effectLst>
            <a:glow rad="266700"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1. Develop an accurate machine learning model that can predict an individual stroke based on various factors.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2. Exploring and identifying the most important features or risk factors associated with stroke and incorporating them into the model.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3. Comparing the performance of different machine learning algorithms in predicting stroke and selecting the most appropriate one.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4. Evaluating the impact of data preprocessing techniques, such as feature scaling and imputation, on the model's performance.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5. Providing insights and recommendations for healthcare professionals and policymakers to prevent and manage stroke.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sp>
        <p:nvSpPr>
          <p:cNvPr id="4" name="Google Shape;65;p16">
            <a:extLst>
              <a:ext uri="{FF2B5EF4-FFF2-40B4-BE49-F238E27FC236}">
                <a16:creationId xmlns:a16="http://schemas.microsoft.com/office/drawing/2014/main" id="{BDCD55FE-F450-4263-C9D9-E6D6FDB8D047}"/>
              </a:ext>
            </a:extLst>
          </p:cNvPr>
          <p:cNvSpPr txBox="1">
            <a:spLocks/>
          </p:cNvSpPr>
          <p:nvPr/>
        </p:nvSpPr>
        <p:spPr>
          <a:xfrm>
            <a:off x="1115100" y="1433487"/>
            <a:ext cx="6913800" cy="2276525"/>
          </a:xfrm>
          <a:prstGeom prst="rect">
            <a:avLst/>
          </a:prstGeom>
          <a:solidFill>
            <a:schemeClr val="dk1">
              <a:alpha val="3000"/>
            </a:schemeClr>
          </a:solidFill>
          <a:effectLst>
            <a:glow rad="266700"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Fira Sans CondensedFira Sans Condensed"/>
              </a:rPr>
              <a:t>1. Data Collection Procedure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2. Data Validation Procedure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Fira Sans CondensedFira Sans Condensed"/>
              </a:rPr>
              <a:t>3. Data Preprocessing and Normalization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4</a:t>
            </a:r>
            <a:r>
              <a:rPr lang="en-US" dirty="0">
                <a:solidFill>
                  <a:schemeClr val="tx2"/>
                </a:solidFill>
                <a:latin typeface="Fira Sans CondensedFira Sans Condensed"/>
              </a:rPr>
              <a:t>. Feature Extraction Procedure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Fira Sans CondensedFira Sans Condensed"/>
              </a:rPr>
              <a:t>5. Classification Algorithm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Fira Sans CondensedFira Sans Condensed"/>
              </a:rPr>
              <a:t>6. Data Analysis Techniques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chemeClr val="tx2"/>
              </a:solidFill>
              <a:effectLst/>
              <a:latin typeface="Fira Sans CondensedFira Sans Condensed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chemeClr val="tx2"/>
              </a:solidFill>
              <a:effectLst/>
              <a:latin typeface="Fira Sans CondensedFira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50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508B8-6E69-3FE4-E73C-EFB3C07D9016}"/>
              </a:ext>
            </a:extLst>
          </p:cNvPr>
          <p:cNvGrpSpPr/>
          <p:nvPr/>
        </p:nvGrpSpPr>
        <p:grpSpPr>
          <a:xfrm>
            <a:off x="5821680" y="1300810"/>
            <a:ext cx="2011680" cy="3308600"/>
            <a:chOff x="3794760" y="1295400"/>
            <a:chExt cx="2011680" cy="3308600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9AB6E432-1E8C-316E-7045-C86CE2ABFAA3}"/>
                </a:ext>
              </a:extLst>
            </p:cNvPr>
            <p:cNvSpPr/>
            <p:nvPr/>
          </p:nvSpPr>
          <p:spPr>
            <a:xfrm>
              <a:off x="4732020" y="1607820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1CD3C5-E775-C86A-8912-587D54741C41}"/>
                </a:ext>
              </a:extLst>
            </p:cNvPr>
            <p:cNvSpPr/>
            <p:nvPr/>
          </p:nvSpPr>
          <p:spPr>
            <a:xfrm>
              <a:off x="3794760" y="129540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Data Preparation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E07B6C-CFDD-6BE3-D05E-C776B91F65B5}"/>
                </a:ext>
              </a:extLst>
            </p:cNvPr>
            <p:cNvSpPr/>
            <p:nvPr/>
          </p:nvSpPr>
          <p:spPr>
            <a:xfrm>
              <a:off x="3794760" y="179102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Individual Model 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614818-2938-AB0D-C6FE-B04283DAE3AE}"/>
                </a:ext>
              </a:extLst>
            </p:cNvPr>
            <p:cNvSpPr/>
            <p:nvPr/>
          </p:nvSpPr>
          <p:spPr>
            <a:xfrm>
              <a:off x="3794760" y="229839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Model Evaluation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BBF68-B4C9-71FE-C74F-8E147F294F33}"/>
                </a:ext>
              </a:extLst>
            </p:cNvPr>
            <p:cNvSpPr/>
            <p:nvPr/>
          </p:nvSpPr>
          <p:spPr>
            <a:xfrm>
              <a:off x="3794760" y="280576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Ensemble Model Creation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99F60-36B4-1F8F-B988-FB05D7166F0C}"/>
                </a:ext>
              </a:extLst>
            </p:cNvPr>
            <p:cNvSpPr/>
            <p:nvPr/>
          </p:nvSpPr>
          <p:spPr>
            <a:xfrm>
              <a:off x="3794760" y="331854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Ensemble Model Evaluation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7E7B7B-BD07-2AE3-851C-BE0A4306ADF7}"/>
                </a:ext>
              </a:extLst>
            </p:cNvPr>
            <p:cNvSpPr/>
            <p:nvPr/>
          </p:nvSpPr>
          <p:spPr>
            <a:xfrm>
              <a:off x="3794760" y="380241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Model Tuning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D94EE-1767-0282-C93B-1113E312DCAE}"/>
                </a:ext>
              </a:extLst>
            </p:cNvPr>
            <p:cNvSpPr/>
            <p:nvPr/>
          </p:nvSpPr>
          <p:spPr>
            <a:xfrm>
              <a:off x="3794760" y="4291580"/>
              <a:ext cx="2011680" cy="31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Fira Sans CondensedFira Sans Condensed"/>
                </a:rPr>
                <a:t>Final Model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ECA13E7-5A05-2462-5BD0-FA34E78EC725}"/>
                </a:ext>
              </a:extLst>
            </p:cNvPr>
            <p:cNvSpPr/>
            <p:nvPr/>
          </p:nvSpPr>
          <p:spPr>
            <a:xfrm>
              <a:off x="4732020" y="2109470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95F2CB66-1007-348A-3B31-1709CF0243D4}"/>
                </a:ext>
              </a:extLst>
            </p:cNvPr>
            <p:cNvSpPr/>
            <p:nvPr/>
          </p:nvSpPr>
          <p:spPr>
            <a:xfrm>
              <a:off x="4732020" y="2616840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02494B0-FE7A-6E20-1750-FE72CBC75EF4}"/>
                </a:ext>
              </a:extLst>
            </p:cNvPr>
            <p:cNvSpPr/>
            <p:nvPr/>
          </p:nvSpPr>
          <p:spPr>
            <a:xfrm>
              <a:off x="4732020" y="3133427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FB7A4075-8ABC-DE46-5EF1-8C0897525197}"/>
                </a:ext>
              </a:extLst>
            </p:cNvPr>
            <p:cNvSpPr/>
            <p:nvPr/>
          </p:nvSpPr>
          <p:spPr>
            <a:xfrm>
              <a:off x="4729639" y="3634340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D3287726-AE0B-9E96-14CD-AC5F21C84185}"/>
                </a:ext>
              </a:extLst>
            </p:cNvPr>
            <p:cNvSpPr/>
            <p:nvPr/>
          </p:nvSpPr>
          <p:spPr>
            <a:xfrm>
              <a:off x="4729639" y="4114115"/>
              <a:ext cx="137160" cy="1593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Google Shape;57;p15">
            <a:extLst>
              <a:ext uri="{FF2B5EF4-FFF2-40B4-BE49-F238E27FC236}">
                <a16:creationId xmlns:a16="http://schemas.microsoft.com/office/drawing/2014/main" id="{01B4BCC6-D82D-BAF3-DF92-3EE56C547D24}"/>
              </a:ext>
            </a:extLst>
          </p:cNvPr>
          <p:cNvSpPr txBox="1">
            <a:spLocks/>
          </p:cNvSpPr>
          <p:nvPr/>
        </p:nvSpPr>
        <p:spPr>
          <a:xfrm>
            <a:off x="800100" y="2269210"/>
            <a:ext cx="4614631" cy="128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200" dirty="0"/>
              <a:t>Block Diagram for the Proposed Ensemble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97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50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sp>
        <p:nvSpPr>
          <p:cNvPr id="22" name="Google Shape;57;p15">
            <a:extLst>
              <a:ext uri="{FF2B5EF4-FFF2-40B4-BE49-F238E27FC236}">
                <a16:creationId xmlns:a16="http://schemas.microsoft.com/office/drawing/2014/main" id="{01B4BCC6-D82D-BAF3-DF92-3EE56C547D24}"/>
              </a:ext>
            </a:extLst>
          </p:cNvPr>
          <p:cNvSpPr txBox="1">
            <a:spLocks/>
          </p:cNvSpPr>
          <p:nvPr/>
        </p:nvSpPr>
        <p:spPr>
          <a:xfrm>
            <a:off x="1031790" y="1127760"/>
            <a:ext cx="4614631" cy="39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1600" dirty="0"/>
              <a:t>Workflow Diagram for the Proposed Ensemble Model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B1111-4D3D-7268-2042-F58DFF4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59" y="1628055"/>
            <a:ext cx="2240281" cy="31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&amp; DISCUSSION</a:t>
            </a:r>
          </a:p>
        </p:txBody>
      </p:sp>
      <p:graphicFrame>
        <p:nvGraphicFramePr>
          <p:cNvPr id="2" name="Google Shape;1148;p38">
            <a:extLst>
              <a:ext uri="{FF2B5EF4-FFF2-40B4-BE49-F238E27FC236}">
                <a16:creationId xmlns:a16="http://schemas.microsoft.com/office/drawing/2014/main" id="{215F6541-20D0-209B-C472-F76ACB418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60835"/>
              </p:ext>
            </p:extLst>
          </p:nvPr>
        </p:nvGraphicFramePr>
        <p:xfrm>
          <a:off x="924450" y="1264920"/>
          <a:ext cx="7295100" cy="3026759"/>
        </p:xfrm>
        <a:graphic>
          <a:graphicData uri="http://schemas.openxmlformats.org/drawingml/2006/table">
            <a:tbl>
              <a:tblPr>
                <a:noFill/>
                <a:tableStyleId>{FFE494B3-F81C-4377-AD74-755F34E8DAF0}</a:tableStyleId>
              </a:tblPr>
              <a:tblGrid>
                <a:gridCol w="36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 of Ensemble Model</a:t>
                      </a:r>
                      <a:endParaRPr lang="en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Evaluation of Ensemble Model</a:t>
                      </a: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5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9B1BB9-C0DC-FC03-ACBC-60FBFB70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2246947"/>
            <a:ext cx="3188970" cy="1487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808C0-59CB-1429-C045-66C0B54C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20" y="1833880"/>
            <a:ext cx="3123565" cy="231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Fira Sans Condensed</vt:lpstr>
      <vt:lpstr>Fira Sans CondensedFira Sans Condensed</vt:lpstr>
      <vt:lpstr>Rajdhani</vt:lpstr>
      <vt:lpstr>Wingdings</vt:lpstr>
      <vt:lpstr>Fira Sans Condensed Light</vt:lpstr>
      <vt:lpstr>Roboto Condensed Light</vt:lpstr>
      <vt:lpstr>Anaheim</vt:lpstr>
      <vt:lpstr>AI Tech Agency Infographics by Slidesgo</vt:lpstr>
      <vt:lpstr>Predicting A Stroke Using Machine Learning </vt:lpstr>
      <vt:lpstr>Group - 09</vt:lpstr>
      <vt:lpstr>OUTLINE</vt:lpstr>
      <vt:lpstr>PROBLEM SATEMENT</vt:lpstr>
      <vt:lpstr>OBJECTIVES</vt:lpstr>
      <vt:lpstr>METHODOLOGY</vt:lpstr>
      <vt:lpstr>METHODOLOGY</vt:lpstr>
      <vt:lpstr>METHODOLOGY</vt:lpstr>
      <vt:lpstr>RESULTS &amp; DISCUSSION</vt:lpstr>
      <vt:lpstr>RESULTS &amp; DISCUSSION</vt:lpstr>
      <vt:lpstr>RESULTS &amp; DISCUSSION</vt:lpstr>
      <vt:lpstr>RESULTS &amp; DISCUSSION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Stroke Using Machine Learning </dc:title>
  <dc:creator>Sudarshan Saha Bishal</dc:creator>
  <cp:lastModifiedBy>User</cp:lastModifiedBy>
  <cp:revision>2</cp:revision>
  <dcterms:modified xsi:type="dcterms:W3CDTF">2023-04-29T16:27:01Z</dcterms:modified>
</cp:coreProperties>
</file>