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inux Biolinum" charset="1" panose="02000503000000000000"/>
      <p:regular r:id="rId10"/>
    </p:embeddedFont>
    <p:embeddedFont>
      <p:font typeface="Linux Biolinum Bold" charset="1" panose="02000803000000000000"/>
      <p:regular r:id="rId11"/>
    </p:embeddedFont>
    <p:embeddedFont>
      <p:font typeface="Linux Biolinum Italics" charset="1" panose="02000503000000000000"/>
      <p:regular r:id="rId12"/>
    </p:embeddedFont>
    <p:embeddedFont>
      <p:font typeface="Bugaki" charset="1" panose="00000000000000000000"/>
      <p:regular r:id="rId13"/>
    </p:embeddedFont>
    <p:embeddedFont>
      <p:font typeface="Bugaki Italics" charset="1" panose="00000000000000000000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Canva Sans Italics" charset="1" panose="020B0503030501040103"/>
      <p:regular r:id="rId17"/>
    </p:embeddedFont>
    <p:embeddedFont>
      <p:font typeface="Canva Sans Bold Italics" charset="1" panose="020B08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Medium Italics" charset="1" panose="020B06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29" Target="slides/slide9.xml" Type="http://schemas.openxmlformats.org/officeDocument/2006/relationships/slide"/><Relationship Id="rId3" Target="viewProps.xml" Type="http://schemas.openxmlformats.org/officeDocument/2006/relationships/viewProps"/><Relationship Id="rId30" Target="slides/slide10.xml" Type="http://schemas.openxmlformats.org/officeDocument/2006/relationships/slide"/><Relationship Id="rId31" Target="slides/slide11.xml" Type="http://schemas.openxmlformats.org/officeDocument/2006/relationships/slide"/><Relationship Id="rId32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11" Target="../media/image7.png" Type="http://schemas.openxmlformats.org/officeDocument/2006/relationships/image"/><Relationship Id="rId12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l.facebook.com/l.php?u=http%3A%2F%2F192.168.0.105%2F%3Ffbclid%3DIwAR0g0cdm8zOzpk9ipWNnDV1KMwuZTXuLQorNbGi9g5fZOyEX4ss1LyB1M88&amp;h=AT2seFyjDuSX_SLKRQzff5ePDXKURe9YDIeFr6dKR7aR7C5YDTofhC_3nSIXtXxLf98z_LY-KptoeOIm-9LpSDPchlhPEY7MCkmPrVBS-1W9B7AkTaSLRxdDnEYSIuZLKlRhPQ" TargetMode="External" Type="http://schemas.openxmlformats.org/officeDocument/2006/relationships/hyperlink"/><Relationship Id="rId5" Target="https://l.facebook.com/l.php?u=http%3A%2F%2F192.168.0.107%2F%3Ffbclid%3DIwAR1P3sZX7zTMoFveOjIYPqGdcSB1dpntCEvum_hm695c6MWJkNRcLDTB_ag&amp;h=AT2seFyjDuSX_SLKRQzff5ePDXKURe9YDIeFr6dKR7aR7C5YDTofhC_3nSIXtXxLf98z_LY-KptoeOIm-9LpSDPchlhPEY7MCkmPrVBS-1W9B7AkTaSLRxdDnEYSIuZLKlRhPQ" TargetMode="External" Type="http://schemas.openxmlformats.org/officeDocument/2006/relationships/hyperlink"/><Relationship Id="rId6" Target="http://192.168.0.108/?fbclid=IwAR2BDZ3V4GPxFf9j_xjlkDWmigvjIfTn3tJ5JlTwm2ZnNHDcNKw2AUyHgaY" TargetMode="External" Type="http://schemas.openxmlformats.org/officeDocument/2006/relationships/hyperlink"/><Relationship Id="rId7" Target="../media/image3.png" Type="http://schemas.openxmlformats.org/officeDocument/2006/relationships/image"/><Relationship Id="rId8" Target="../media/image4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2165" y="1028700"/>
            <a:ext cx="14323671" cy="8229600"/>
          </a:xfrm>
          <a:custGeom>
            <a:avLst/>
            <a:gdLst/>
            <a:ahLst/>
            <a:cxnLst/>
            <a:rect r="r" b="b" t="t" l="l"/>
            <a:pathLst>
              <a:path h="8229600" w="14323671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0" y="-123825"/>
            <a:ext cx="2584153" cy="2584153"/>
          </a:xfrm>
          <a:custGeom>
            <a:avLst/>
            <a:gdLst/>
            <a:ahLst/>
            <a:cxnLst/>
            <a:rect r="r" b="b" t="t" l="l"/>
            <a:pathLst>
              <a:path h="2584153" w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5328011">
            <a:off x="15839767" y="7833368"/>
            <a:ext cx="2570016" cy="2570016"/>
          </a:xfrm>
          <a:custGeom>
            <a:avLst/>
            <a:gdLst/>
            <a:ahLst/>
            <a:cxnLst/>
            <a:rect r="r" b="b" t="t" l="l"/>
            <a:pathLst>
              <a:path h="2570016" w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5250" y="92583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37430" y="5416604"/>
            <a:ext cx="11613140" cy="1085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0"/>
              </a:lnSpc>
            </a:pPr>
            <a:r>
              <a:rPr lang="en-US" sz="7100">
                <a:solidFill>
                  <a:srgbClr val="45526C"/>
                </a:solidFill>
                <a:latin typeface="Bugaki"/>
              </a:rPr>
              <a:t>PROJECT ON CSE406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173200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82165" y="7014898"/>
            <a:ext cx="14323671" cy="61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99"/>
              </a:lnSpc>
              <a:spcBef>
                <a:spcPct val="0"/>
              </a:spcBef>
            </a:pPr>
            <a:r>
              <a:rPr lang="en-US" sz="4099">
                <a:solidFill>
                  <a:srgbClr val="45526C"/>
                </a:solidFill>
                <a:latin typeface="Bugaki"/>
              </a:rPr>
              <a:t>COMPUTER SECURITY SESSIONAL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37430" y="2682038"/>
            <a:ext cx="11613140" cy="157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>
                <a:solidFill>
                  <a:srgbClr val="45526C"/>
                </a:solidFill>
                <a:latin typeface="Bugaki"/>
              </a:rPr>
              <a:t>SNORT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2165" y="1028700"/>
            <a:ext cx="14323671" cy="8229600"/>
          </a:xfrm>
          <a:custGeom>
            <a:avLst/>
            <a:gdLst/>
            <a:ahLst/>
            <a:cxnLst/>
            <a:rect r="r" b="b" t="t" l="l"/>
            <a:pathLst>
              <a:path h="8229600" w="14323671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14800" y="2052341"/>
            <a:ext cx="10058400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45526C"/>
                </a:solidFill>
                <a:latin typeface="Bugaki"/>
              </a:rPr>
              <a:t>PACKET LOGGING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6047" y="3733800"/>
            <a:ext cx="12315906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500">
                <a:solidFill>
                  <a:srgbClr val="45526C"/>
                </a:solidFill>
                <a:latin typeface="Linux Biolinum"/>
              </a:rPr>
              <a:t>Packet logging in Snort refers to the process of capturing and recording network packets that match specific rules or signatures defined in the Snort intrusion detection system (IDS) configuration.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5250" y="-123825"/>
            <a:ext cx="2584153" cy="2584153"/>
          </a:xfrm>
          <a:custGeom>
            <a:avLst/>
            <a:gdLst/>
            <a:ahLst/>
            <a:cxnLst/>
            <a:rect r="r" b="b" t="t" l="l"/>
            <a:pathLst>
              <a:path h="2584153" w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5328011">
            <a:off x="15839767" y="7833368"/>
            <a:ext cx="2570016" cy="2570016"/>
          </a:xfrm>
          <a:custGeom>
            <a:avLst/>
            <a:gdLst/>
            <a:ahLst/>
            <a:cxnLst/>
            <a:rect r="r" b="b" t="t" l="l"/>
            <a:pathLst>
              <a:path h="2570016" w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5250" y="92583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73200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2165" y="1028700"/>
            <a:ext cx="14323671" cy="8229600"/>
          </a:xfrm>
          <a:custGeom>
            <a:avLst/>
            <a:gdLst/>
            <a:ahLst/>
            <a:cxnLst/>
            <a:rect r="r" b="b" t="t" l="l"/>
            <a:pathLst>
              <a:path h="8229600" w="14323671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75205" y="2042816"/>
            <a:ext cx="13037937" cy="74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900">
                <a:solidFill>
                  <a:srgbClr val="45526C"/>
                </a:solidFill>
                <a:latin typeface="Bugaki"/>
              </a:rPr>
              <a:t>SIMULATING SNORT LOCAL RULES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6047" y="3733800"/>
            <a:ext cx="12315906" cy="461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>
                <a:solidFill>
                  <a:srgbClr val="45526C"/>
                </a:solidFill>
                <a:latin typeface="Linux Biolinum Bold"/>
              </a:rPr>
              <a:t>Pinging Ubuntu 20.04 LTS: </a:t>
            </a:r>
            <a:r>
              <a:rPr lang="en-US" sz="4500">
                <a:solidFill>
                  <a:srgbClr val="45526C"/>
                </a:solidFill>
                <a:latin typeface="Linux Biolinum"/>
              </a:rPr>
              <a:t>ping </a:t>
            </a:r>
            <a:r>
              <a:rPr lang="en-US" sz="4500" u="sng">
                <a:solidFill>
                  <a:srgbClr val="45526C"/>
                </a:solidFill>
                <a:latin typeface="Linux Biolinum"/>
                <a:hlinkClick r:id="rId4" tooltip="https://l.facebook.com/l.php?u=http%3A%2F%2F192.168.0.105%2F%3Ffbclid%3DIwAR0g0cdm8zOzpk9ipWNnDV1KMwuZTXuLQorNbGi9g5fZOyEX4ss1LyB1M88&amp;h=AT2seFyjDuSX_SLKRQzff5ePDXKURe9YDIeFr6dKR7aR7C5YDTofhC_3nSIXtXxLf98z_LY-KptoeOIm-9LpSDPchlhPEY7MCkmPrVBS-1W9B7AkTaSLRxdDnEYSIuZLKlRhPQ"/>
              </a:rPr>
              <a:t>192.168.0.105</a:t>
            </a:r>
            <a:r>
              <a:rPr lang="en-US" sz="4500">
                <a:solidFill>
                  <a:srgbClr val="45526C"/>
                </a:solidFill>
                <a:latin typeface="Linux Biolinum"/>
              </a:rPr>
              <a:t> </a:t>
            </a:r>
          </a:p>
          <a:p>
            <a:pPr>
              <a:lnSpc>
                <a:spcPts val="4500"/>
              </a:lnSpc>
            </a:pPr>
          </a:p>
          <a:p>
            <a:pPr>
              <a:lnSpc>
                <a:spcPts val="4500"/>
              </a:lnSpc>
            </a:pPr>
            <a:r>
              <a:rPr lang="en-US" sz="4500">
                <a:solidFill>
                  <a:srgbClr val="45526C"/>
                </a:solidFill>
                <a:latin typeface="Linux Biolinum Bold"/>
              </a:rPr>
              <a:t>Trying ssh on metasploit2: </a:t>
            </a:r>
            <a:r>
              <a:rPr lang="en-US" sz="4500">
                <a:solidFill>
                  <a:srgbClr val="45526C"/>
                </a:solidFill>
                <a:latin typeface="Linux Biolinum"/>
              </a:rPr>
              <a:t>ssh -oHostKeyAlgorithms=+ssh-dss msfadmin@</a:t>
            </a:r>
            <a:r>
              <a:rPr lang="en-US" sz="4500" u="sng">
                <a:solidFill>
                  <a:srgbClr val="45526C"/>
                </a:solidFill>
                <a:latin typeface="Linux Biolinum"/>
                <a:hlinkClick r:id="rId5" tooltip="https://l.facebook.com/l.php?u=http%3A%2F%2F192.168.0.107%2F%3Ffbclid%3DIwAR1P3sZX7zTMoFveOjIYPqGdcSB1dpntCEvum_hm695c6MWJkNRcLDTB_ag&amp;h=AT2seFyjDuSX_SLKRQzff5ePDXKURe9YDIeFr6dKR7aR7C5YDTofhC_3nSIXtXxLf98z_LY-KptoeOIm-9LpSDPchlhPEY7MCkmPrVBS-1W9B7AkTaSLRxdDnEYSIuZLKlRhPQ"/>
              </a:rPr>
              <a:t>192.168.0.107</a:t>
            </a:r>
            <a:r>
              <a:rPr lang="en-US" sz="4500">
                <a:solidFill>
                  <a:srgbClr val="45526C"/>
                </a:solidFill>
                <a:latin typeface="Linux Biolinum"/>
              </a:rPr>
              <a:t> </a:t>
            </a:r>
          </a:p>
          <a:p>
            <a:pPr>
              <a:lnSpc>
                <a:spcPts val="4500"/>
              </a:lnSpc>
            </a:pPr>
          </a:p>
          <a:p>
            <a:pPr>
              <a:lnSpc>
                <a:spcPts val="4500"/>
              </a:lnSpc>
            </a:pPr>
            <a:r>
              <a:rPr lang="en-US" sz="4500">
                <a:solidFill>
                  <a:srgbClr val="45526C"/>
                </a:solidFill>
                <a:latin typeface="Linux Biolinum Bold"/>
              </a:rPr>
              <a:t>Trying ftp on seed VM:</a:t>
            </a:r>
            <a:r>
              <a:rPr lang="en-US" sz="4500">
                <a:solidFill>
                  <a:srgbClr val="45526C"/>
                </a:solidFill>
                <a:latin typeface="Linux Biolinum"/>
              </a:rPr>
              <a:t> </a:t>
            </a:r>
            <a:r>
              <a:rPr lang="en-US" sz="4500">
                <a:solidFill>
                  <a:srgbClr val="45526C"/>
                </a:solidFill>
                <a:latin typeface="Linux Biolinum"/>
              </a:rPr>
              <a:t>ftp </a:t>
            </a:r>
            <a:r>
              <a:rPr lang="en-US" sz="4500" u="sng">
                <a:solidFill>
                  <a:srgbClr val="45526C"/>
                </a:solidFill>
                <a:latin typeface="Linux Biolinum"/>
                <a:hlinkClick r:id="rId6" tooltip="http://192.168.0.108/?fbclid=IwAR2BDZ3V4GPxFf9j_xjlkDWmigvjIfTn3tJ5JlTwm2ZnNHDcNKw2AUyHgaY"/>
              </a:rPr>
              <a:t>192.168.0.108</a:t>
            </a:r>
            <a:r>
              <a:rPr lang="en-US" sz="4500">
                <a:solidFill>
                  <a:srgbClr val="45526C"/>
                </a:solidFill>
                <a:latin typeface="Linux Biolinum"/>
              </a:rPr>
              <a:t> 21 </a:t>
            </a:r>
          </a:p>
          <a:p>
            <a:pPr algn="ctr">
              <a:lnSpc>
                <a:spcPts val="450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5250" y="-123825"/>
            <a:ext cx="2584153" cy="2584153"/>
          </a:xfrm>
          <a:custGeom>
            <a:avLst/>
            <a:gdLst/>
            <a:ahLst/>
            <a:cxnLst/>
            <a:rect r="r" b="b" t="t" l="l"/>
            <a:pathLst>
              <a:path h="2584153" w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5328011">
            <a:off x="15839767" y="7833368"/>
            <a:ext cx="2570016" cy="2570016"/>
          </a:xfrm>
          <a:custGeom>
            <a:avLst/>
            <a:gdLst/>
            <a:ahLst/>
            <a:cxnLst/>
            <a:rect r="r" b="b" t="t" l="l"/>
            <a:pathLst>
              <a:path h="2570016" w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5250" y="92583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73200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2165" y="1028700"/>
            <a:ext cx="14323671" cy="8229600"/>
          </a:xfrm>
          <a:custGeom>
            <a:avLst/>
            <a:gdLst/>
            <a:ahLst/>
            <a:cxnLst/>
            <a:rect r="r" b="b" t="t" l="l"/>
            <a:pathLst>
              <a:path h="8229600" w="14323671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0" y="-123825"/>
            <a:ext cx="2584153" cy="2584153"/>
          </a:xfrm>
          <a:custGeom>
            <a:avLst/>
            <a:gdLst/>
            <a:ahLst/>
            <a:cxnLst/>
            <a:rect r="r" b="b" t="t" l="l"/>
            <a:pathLst>
              <a:path h="2584153" w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5328011">
            <a:off x="15839767" y="7833368"/>
            <a:ext cx="2570016" cy="2570016"/>
          </a:xfrm>
          <a:custGeom>
            <a:avLst/>
            <a:gdLst/>
            <a:ahLst/>
            <a:cxnLst/>
            <a:rect r="r" b="b" t="t" l="l"/>
            <a:pathLst>
              <a:path h="2570016" w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5250" y="92583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19550" y="4451668"/>
            <a:ext cx="9344774" cy="1383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9099">
                <a:solidFill>
                  <a:srgbClr val="45526C"/>
                </a:solidFill>
                <a:latin typeface="Bugaki"/>
              </a:rPr>
              <a:t>THANK 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173200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410116" y="4193146"/>
            <a:ext cx="1526168" cy="1394536"/>
          </a:xfrm>
          <a:custGeom>
            <a:avLst/>
            <a:gdLst/>
            <a:ahLst/>
            <a:cxnLst/>
            <a:rect r="r" b="b" t="t" l="l"/>
            <a:pathLst>
              <a:path h="1394536" w="1526168">
                <a:moveTo>
                  <a:pt x="0" y="0"/>
                </a:moveTo>
                <a:lnTo>
                  <a:pt x="1526168" y="0"/>
                </a:lnTo>
                <a:lnTo>
                  <a:pt x="1526168" y="1394536"/>
                </a:lnTo>
                <a:lnTo>
                  <a:pt x="0" y="13945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53221" y="2220630"/>
            <a:ext cx="6829778" cy="6680764"/>
          </a:xfrm>
          <a:custGeom>
            <a:avLst/>
            <a:gdLst/>
            <a:ahLst/>
            <a:cxnLst/>
            <a:rect r="r" b="b" t="t" l="l"/>
            <a:pathLst>
              <a:path h="6680764" w="6829778">
                <a:moveTo>
                  <a:pt x="0" y="0"/>
                </a:moveTo>
                <a:lnTo>
                  <a:pt x="6829778" y="0"/>
                </a:lnTo>
                <a:lnTo>
                  <a:pt x="6829778" y="6680765"/>
                </a:lnTo>
                <a:lnTo>
                  <a:pt x="0" y="6680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0" y="-123825"/>
            <a:ext cx="2584153" cy="2584153"/>
          </a:xfrm>
          <a:custGeom>
            <a:avLst/>
            <a:gdLst/>
            <a:ahLst/>
            <a:cxnLst/>
            <a:rect r="r" b="b" t="t" l="l"/>
            <a:pathLst>
              <a:path h="2584153" w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5328011">
            <a:off x="15839767" y="7833368"/>
            <a:ext cx="2570016" cy="2570016"/>
          </a:xfrm>
          <a:custGeom>
            <a:avLst/>
            <a:gdLst/>
            <a:ahLst/>
            <a:cxnLst/>
            <a:rect r="r" b="b" t="t" l="l"/>
            <a:pathLst>
              <a:path h="2570016" w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5250" y="92583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73200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68433" y="3449135"/>
            <a:ext cx="3244710" cy="3388731"/>
          </a:xfrm>
          <a:custGeom>
            <a:avLst/>
            <a:gdLst/>
            <a:ahLst/>
            <a:cxnLst/>
            <a:rect r="r" b="b" t="t" l="l"/>
            <a:pathLst>
              <a:path h="3388731" w="3244710">
                <a:moveTo>
                  <a:pt x="0" y="0"/>
                </a:moveTo>
                <a:lnTo>
                  <a:pt x="3244709" y="0"/>
                </a:lnTo>
                <a:lnTo>
                  <a:pt x="3244709" y="3388730"/>
                </a:lnTo>
                <a:lnTo>
                  <a:pt x="0" y="33887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687954" y="5083678"/>
            <a:ext cx="1703755" cy="1754188"/>
          </a:xfrm>
          <a:custGeom>
            <a:avLst/>
            <a:gdLst/>
            <a:ahLst/>
            <a:cxnLst/>
            <a:rect r="r" b="b" t="t" l="l"/>
            <a:pathLst>
              <a:path h="1754188" w="1703755">
                <a:moveTo>
                  <a:pt x="0" y="0"/>
                </a:moveTo>
                <a:lnTo>
                  <a:pt x="1703754" y="0"/>
                </a:lnTo>
                <a:lnTo>
                  <a:pt x="1703754" y="1754187"/>
                </a:lnTo>
                <a:lnTo>
                  <a:pt x="0" y="175418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525001" y="1038225"/>
            <a:ext cx="7237999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45526C"/>
                </a:solidFill>
                <a:latin typeface="Bugaki"/>
              </a:rPr>
              <a:t>OUR GROUP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28107" y="4264159"/>
            <a:ext cx="5480006" cy="123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4499">
                <a:solidFill>
                  <a:srgbClr val="45526C"/>
                </a:solidFill>
                <a:latin typeface="Bugaki"/>
              </a:rPr>
              <a:t>Fabiha Tasneem</a:t>
            </a:r>
          </a:p>
          <a:p>
            <a:pPr algn="ctr">
              <a:lnSpc>
                <a:spcPts val="4499"/>
              </a:lnSpc>
            </a:pPr>
            <a:r>
              <a:rPr lang="en-US" sz="4499">
                <a:solidFill>
                  <a:srgbClr val="45526C"/>
                </a:solidFill>
                <a:latin typeface="Bugaki"/>
              </a:rPr>
              <a:t>1805072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42468" y="6218741"/>
            <a:ext cx="5851283" cy="123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4499">
                <a:solidFill>
                  <a:srgbClr val="45526C"/>
                </a:solidFill>
                <a:latin typeface="Bugaki"/>
              </a:rPr>
              <a:t>Sumaiya Sultana</a:t>
            </a:r>
          </a:p>
          <a:p>
            <a:pPr algn="ctr">
              <a:lnSpc>
                <a:spcPts val="4499"/>
              </a:lnSpc>
            </a:pPr>
            <a:r>
              <a:rPr lang="en-US" sz="4499">
                <a:solidFill>
                  <a:srgbClr val="45526C"/>
                </a:solidFill>
                <a:latin typeface="Bugaki"/>
              </a:rPr>
              <a:t>1805079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2165" y="1028700"/>
            <a:ext cx="14323671" cy="8229600"/>
          </a:xfrm>
          <a:custGeom>
            <a:avLst/>
            <a:gdLst/>
            <a:ahLst/>
            <a:cxnLst/>
            <a:rect r="r" b="b" t="t" l="l"/>
            <a:pathLst>
              <a:path h="8229600" w="14323671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14800" y="2052341"/>
            <a:ext cx="10058400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45526C"/>
                </a:solidFill>
                <a:latin typeface="Bugaki"/>
              </a:rPr>
              <a:t>WHAT IS SNORT?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6047" y="3733800"/>
            <a:ext cx="12315906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500">
                <a:solidFill>
                  <a:srgbClr val="45526C"/>
                </a:solidFill>
                <a:latin typeface="Linux Biolinum"/>
              </a:rPr>
              <a:t>Snort is a popular free and open-source IDS/IPS system that is used to perform traffic/ protocol analysis and content matching. Snort can be used to detect and prevent various attacks based on predefined rules.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5250" y="-123825"/>
            <a:ext cx="2584153" cy="2584153"/>
          </a:xfrm>
          <a:custGeom>
            <a:avLst/>
            <a:gdLst/>
            <a:ahLst/>
            <a:cxnLst/>
            <a:rect r="r" b="b" t="t" l="l"/>
            <a:pathLst>
              <a:path h="2584153" w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5328011">
            <a:off x="15839767" y="7833368"/>
            <a:ext cx="2570016" cy="2570016"/>
          </a:xfrm>
          <a:custGeom>
            <a:avLst/>
            <a:gdLst/>
            <a:ahLst/>
            <a:cxnLst/>
            <a:rect r="r" b="b" t="t" l="l"/>
            <a:pathLst>
              <a:path h="2570016" w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5250" y="92583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73200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2165" y="1028700"/>
            <a:ext cx="14323671" cy="8229600"/>
          </a:xfrm>
          <a:custGeom>
            <a:avLst/>
            <a:gdLst/>
            <a:ahLst/>
            <a:cxnLst/>
            <a:rect r="r" b="b" t="t" l="l"/>
            <a:pathLst>
              <a:path h="8229600" w="14323671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0" y="-123825"/>
            <a:ext cx="2584153" cy="2584153"/>
          </a:xfrm>
          <a:custGeom>
            <a:avLst/>
            <a:gdLst/>
            <a:ahLst/>
            <a:cxnLst/>
            <a:rect r="r" b="b" t="t" l="l"/>
            <a:pathLst>
              <a:path h="2584153" w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5328011">
            <a:off x="15839767" y="7833368"/>
            <a:ext cx="2570016" cy="2570016"/>
          </a:xfrm>
          <a:custGeom>
            <a:avLst/>
            <a:gdLst/>
            <a:ahLst/>
            <a:cxnLst/>
            <a:rect r="r" b="b" t="t" l="l"/>
            <a:pathLst>
              <a:path h="2570016" w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5250" y="92583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73200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525001" y="1634829"/>
            <a:ext cx="7237999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45526C"/>
                </a:solidFill>
                <a:latin typeface="Bugaki"/>
              </a:rPr>
              <a:t>SNORT RULES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74243" y="3104954"/>
            <a:ext cx="778875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3999">
                <a:solidFill>
                  <a:srgbClr val="45526C"/>
                </a:solidFill>
                <a:latin typeface="Linux Biolinum"/>
              </a:rPr>
              <a:t>Community Rules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74243" y="4614719"/>
            <a:ext cx="778875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3999">
                <a:solidFill>
                  <a:srgbClr val="45526C"/>
                </a:solidFill>
                <a:latin typeface="Linux Biolinum"/>
              </a:rPr>
              <a:t>Registered Rules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74243" y="6124484"/>
            <a:ext cx="778875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3999">
                <a:solidFill>
                  <a:srgbClr val="45526C"/>
                </a:solidFill>
                <a:latin typeface="Linux Biolinum"/>
              </a:rPr>
              <a:t>Subscription Only Rules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74243" y="7634250"/>
            <a:ext cx="778875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3999">
                <a:solidFill>
                  <a:srgbClr val="45526C"/>
                </a:solidFill>
                <a:latin typeface="Linux Biolinum"/>
              </a:rPr>
              <a:t>Customized Rules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684970" y="2941126"/>
            <a:ext cx="842491" cy="842491"/>
            <a:chOff x="0" y="0"/>
            <a:chExt cx="1123322" cy="1123322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123322" cy="1123322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8A488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13868" lIns="13868" bIns="13868" rIns="13868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49270" y="149270"/>
              <a:ext cx="824781" cy="824781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45526C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13868" lIns="13868" bIns="13868" rIns="138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0">
            <a:off x="3684970" y="4422583"/>
            <a:ext cx="842491" cy="842491"/>
            <a:chOff x="0" y="0"/>
            <a:chExt cx="1123322" cy="1123322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1123322" cy="1123322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8A488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13868" lIns="13868" bIns="13868" rIns="13868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149270" y="149270"/>
              <a:ext cx="824781" cy="824781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45526C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13868" lIns="13868" bIns="13868" rIns="138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6" id="26"/>
          <p:cNvGrpSpPr/>
          <p:nvPr/>
        </p:nvGrpSpPr>
        <p:grpSpPr>
          <a:xfrm rot="0">
            <a:off x="3684970" y="5904040"/>
            <a:ext cx="842491" cy="842491"/>
            <a:chOff x="0" y="0"/>
            <a:chExt cx="1123322" cy="1123322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1123322" cy="1123322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8A488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13868" lIns="13868" bIns="13868" rIns="13868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149270" y="149270"/>
              <a:ext cx="824781" cy="824781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45526C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13868" lIns="13868" bIns="13868" rIns="138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3" id="33"/>
          <p:cNvGrpSpPr/>
          <p:nvPr/>
        </p:nvGrpSpPr>
        <p:grpSpPr>
          <a:xfrm rot="0">
            <a:off x="3684970" y="7385497"/>
            <a:ext cx="842491" cy="842491"/>
            <a:chOff x="0" y="0"/>
            <a:chExt cx="1123322" cy="1123322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1123322" cy="1123322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8A488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13868" lIns="13868" bIns="13868" rIns="13868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149270" y="149270"/>
              <a:ext cx="824781" cy="824781"/>
              <a:chOff x="0" y="0"/>
              <a:chExt cx="812800" cy="8128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45526C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13868" lIns="13868" bIns="13868" rIns="138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2165" y="1028700"/>
            <a:ext cx="14323671" cy="8229600"/>
          </a:xfrm>
          <a:custGeom>
            <a:avLst/>
            <a:gdLst/>
            <a:ahLst/>
            <a:cxnLst/>
            <a:rect r="r" b="b" t="t" l="l"/>
            <a:pathLst>
              <a:path h="8229600" w="14323671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0" y="-123825"/>
            <a:ext cx="2584153" cy="2584153"/>
          </a:xfrm>
          <a:custGeom>
            <a:avLst/>
            <a:gdLst/>
            <a:ahLst/>
            <a:cxnLst/>
            <a:rect r="r" b="b" t="t" l="l"/>
            <a:pathLst>
              <a:path h="2584153" w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5328011">
            <a:off x="15839767" y="7833368"/>
            <a:ext cx="2570016" cy="2570016"/>
          </a:xfrm>
          <a:custGeom>
            <a:avLst/>
            <a:gdLst/>
            <a:ahLst/>
            <a:cxnLst/>
            <a:rect r="r" b="b" t="t" l="l"/>
            <a:pathLst>
              <a:path h="2570016" w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5250" y="92583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73200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88903" y="3256775"/>
            <a:ext cx="13324239" cy="4389161"/>
          </a:xfrm>
          <a:custGeom>
            <a:avLst/>
            <a:gdLst/>
            <a:ahLst/>
            <a:cxnLst/>
            <a:rect r="r" b="b" t="t" l="l"/>
            <a:pathLst>
              <a:path h="4389161" w="13324239">
                <a:moveTo>
                  <a:pt x="0" y="0"/>
                </a:moveTo>
                <a:lnTo>
                  <a:pt x="13324239" y="0"/>
                </a:lnTo>
                <a:lnTo>
                  <a:pt x="13324239" y="4389161"/>
                </a:lnTo>
                <a:lnTo>
                  <a:pt x="0" y="43891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70044" y="1634829"/>
            <a:ext cx="9346558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45526C"/>
                </a:solidFill>
                <a:latin typeface="Bugaki"/>
              </a:rPr>
              <a:t>SNORT RULE SYNTAX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2165" y="1028700"/>
            <a:ext cx="14323671" cy="8229600"/>
          </a:xfrm>
          <a:custGeom>
            <a:avLst/>
            <a:gdLst/>
            <a:ahLst/>
            <a:cxnLst/>
            <a:rect r="r" b="b" t="t" l="l"/>
            <a:pathLst>
              <a:path h="8229600" w="14323671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0" y="-123825"/>
            <a:ext cx="2584153" cy="2584153"/>
          </a:xfrm>
          <a:custGeom>
            <a:avLst/>
            <a:gdLst/>
            <a:ahLst/>
            <a:cxnLst/>
            <a:rect r="r" b="b" t="t" l="l"/>
            <a:pathLst>
              <a:path h="2584153" w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5328011">
            <a:off x="15839767" y="7833368"/>
            <a:ext cx="2570016" cy="2570016"/>
          </a:xfrm>
          <a:custGeom>
            <a:avLst/>
            <a:gdLst/>
            <a:ahLst/>
            <a:cxnLst/>
            <a:rect r="r" b="b" t="t" l="l"/>
            <a:pathLst>
              <a:path h="2570016" w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5250" y="92583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73200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84970" y="2941126"/>
            <a:ext cx="842491" cy="842491"/>
            <a:chOff x="0" y="0"/>
            <a:chExt cx="1123322" cy="112332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123322" cy="1123322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8A488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13868" lIns="13868" bIns="13868" rIns="13868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149270" y="149270"/>
              <a:ext cx="824781" cy="824781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45526C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13868" lIns="13868" bIns="13868" rIns="138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4" id="14"/>
          <p:cNvSpPr txBox="true"/>
          <p:nvPr/>
        </p:nvSpPr>
        <p:spPr>
          <a:xfrm rot="0">
            <a:off x="5525001" y="1634829"/>
            <a:ext cx="7237999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45526C"/>
                </a:solidFill>
                <a:latin typeface="Bugaki"/>
              </a:rPr>
              <a:t>FEATURES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23692" y="6088749"/>
            <a:ext cx="4220308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3999">
                <a:solidFill>
                  <a:srgbClr val="45526C"/>
                </a:solidFill>
                <a:latin typeface="Linux Biolinum"/>
              </a:rPr>
              <a:t>Packet Logging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684970" y="4422583"/>
            <a:ext cx="842491" cy="842491"/>
            <a:chOff x="0" y="0"/>
            <a:chExt cx="1123322" cy="1123322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123322" cy="1123322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8A488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13868" lIns="13868" bIns="13868" rIns="13868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149270" y="149270"/>
              <a:ext cx="824781" cy="824781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45526C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13868" lIns="13868" bIns="13868" rIns="138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3684970" y="5904040"/>
            <a:ext cx="842491" cy="842491"/>
            <a:chOff x="0" y="0"/>
            <a:chExt cx="1123322" cy="1123322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123322" cy="1123322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8A488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13868" lIns="13868" bIns="13868" rIns="13868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149270" y="149270"/>
              <a:ext cx="824781" cy="824781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45526C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13868" lIns="13868" bIns="13868" rIns="138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30" id="30"/>
          <p:cNvSpPr txBox="true"/>
          <p:nvPr/>
        </p:nvSpPr>
        <p:spPr>
          <a:xfrm rot="0">
            <a:off x="4923692" y="3125835"/>
            <a:ext cx="4220308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3999">
                <a:solidFill>
                  <a:srgbClr val="45526C"/>
                </a:solidFill>
                <a:latin typeface="Linux Biolinum"/>
              </a:rPr>
              <a:t>Packet Sniffing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923692" y="4607292"/>
            <a:ext cx="6243529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3999">
                <a:solidFill>
                  <a:srgbClr val="45526C"/>
                </a:solidFill>
                <a:latin typeface="Linux Biolinum"/>
              </a:rPr>
              <a:t>Network Intrusion Detection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3684970" y="7385497"/>
            <a:ext cx="842491" cy="842491"/>
            <a:chOff x="0" y="0"/>
            <a:chExt cx="1123322" cy="1123322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1123322" cy="1123322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8A488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13868" lIns="13868" bIns="13868" rIns="13868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149270" y="149270"/>
              <a:ext cx="824781" cy="824781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45526C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13868" lIns="13868" bIns="13868" rIns="138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39" id="39"/>
          <p:cNvSpPr txBox="true"/>
          <p:nvPr/>
        </p:nvSpPr>
        <p:spPr>
          <a:xfrm rot="0">
            <a:off x="4923692" y="7570206"/>
            <a:ext cx="7686907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3999">
                <a:solidFill>
                  <a:srgbClr val="45526C"/>
                </a:solidFill>
                <a:latin typeface="Linux Biolinum"/>
              </a:rPr>
              <a:t>Network Intrusion Prevention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2165" y="1028700"/>
            <a:ext cx="14323671" cy="8229600"/>
          </a:xfrm>
          <a:custGeom>
            <a:avLst/>
            <a:gdLst/>
            <a:ahLst/>
            <a:cxnLst/>
            <a:rect r="r" b="b" t="t" l="l"/>
            <a:pathLst>
              <a:path h="8229600" w="14323671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14800" y="2052341"/>
            <a:ext cx="10058400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45526C"/>
                </a:solidFill>
                <a:latin typeface="Bugaki"/>
              </a:rPr>
              <a:t>PACKET SNIFFING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6047" y="3733800"/>
            <a:ext cx="12315906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500">
                <a:solidFill>
                  <a:srgbClr val="45526C"/>
                </a:solidFill>
                <a:latin typeface="Linux Biolinum"/>
              </a:rPr>
              <a:t>Packet sniffing is a critical component of Snort's functionality, allowing it to provide real-time insight into network activity, detect anomalies, and enhance network security by identifying potential threats.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5250" y="-123825"/>
            <a:ext cx="2584153" cy="2584153"/>
          </a:xfrm>
          <a:custGeom>
            <a:avLst/>
            <a:gdLst/>
            <a:ahLst/>
            <a:cxnLst/>
            <a:rect r="r" b="b" t="t" l="l"/>
            <a:pathLst>
              <a:path h="2584153" w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5328011">
            <a:off x="15839767" y="7833368"/>
            <a:ext cx="2570016" cy="2570016"/>
          </a:xfrm>
          <a:custGeom>
            <a:avLst/>
            <a:gdLst/>
            <a:ahLst/>
            <a:cxnLst/>
            <a:rect r="r" b="b" t="t" l="l"/>
            <a:pathLst>
              <a:path h="2570016" w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5250" y="92583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73200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2165" y="1028700"/>
            <a:ext cx="14323671" cy="8229600"/>
          </a:xfrm>
          <a:custGeom>
            <a:avLst/>
            <a:gdLst/>
            <a:ahLst/>
            <a:cxnLst/>
            <a:rect r="r" b="b" t="t" l="l"/>
            <a:pathLst>
              <a:path h="8229600" w="14323671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86047" y="2033291"/>
            <a:ext cx="12518109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100">
                <a:solidFill>
                  <a:srgbClr val="45526C"/>
                </a:solidFill>
                <a:latin typeface="Bugaki"/>
              </a:rPr>
              <a:t>INTRUSION DETECTION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6047" y="3733800"/>
            <a:ext cx="12315906" cy="346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500">
                <a:solidFill>
                  <a:srgbClr val="45526C"/>
                </a:solidFill>
                <a:latin typeface="Linux Biolinum"/>
              </a:rPr>
              <a:t>Intrusion Detection System (IDS) is a system/host planted within a network to capture traffic and identify malicious activity based on predefined rules, after which, this malicious activity is logged, and a notification is sent to the relevant parties informing them of an intrusion.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5250" y="-123825"/>
            <a:ext cx="2584153" cy="2584153"/>
          </a:xfrm>
          <a:custGeom>
            <a:avLst/>
            <a:gdLst/>
            <a:ahLst/>
            <a:cxnLst/>
            <a:rect r="r" b="b" t="t" l="l"/>
            <a:pathLst>
              <a:path h="2584153" w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5328011">
            <a:off x="15839767" y="7833368"/>
            <a:ext cx="2570016" cy="2570016"/>
          </a:xfrm>
          <a:custGeom>
            <a:avLst/>
            <a:gdLst/>
            <a:ahLst/>
            <a:cxnLst/>
            <a:rect r="r" b="b" t="t" l="l"/>
            <a:pathLst>
              <a:path h="2570016" w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5250" y="92583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73200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2165" y="1028700"/>
            <a:ext cx="14323671" cy="8229600"/>
          </a:xfrm>
          <a:custGeom>
            <a:avLst/>
            <a:gdLst/>
            <a:ahLst/>
            <a:cxnLst/>
            <a:rect r="r" b="b" t="t" l="l"/>
            <a:pathLst>
              <a:path h="8229600" w="14323671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0" y="-123825"/>
            <a:ext cx="2584153" cy="2584153"/>
          </a:xfrm>
          <a:custGeom>
            <a:avLst/>
            <a:gdLst/>
            <a:ahLst/>
            <a:cxnLst/>
            <a:rect r="r" b="b" t="t" l="l"/>
            <a:pathLst>
              <a:path h="2584153" w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5328011">
            <a:off x="15839767" y="7833368"/>
            <a:ext cx="2570016" cy="2570016"/>
          </a:xfrm>
          <a:custGeom>
            <a:avLst/>
            <a:gdLst/>
            <a:ahLst/>
            <a:cxnLst/>
            <a:rect r="r" b="b" t="t" l="l"/>
            <a:pathLst>
              <a:path h="2570016" w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5250" y="92583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73200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17542" y="2995766"/>
            <a:ext cx="11455118" cy="5053729"/>
          </a:xfrm>
          <a:custGeom>
            <a:avLst/>
            <a:gdLst/>
            <a:ahLst/>
            <a:cxnLst/>
            <a:rect r="r" b="b" t="t" l="l"/>
            <a:pathLst>
              <a:path h="5053729" w="11455118">
                <a:moveTo>
                  <a:pt x="0" y="0"/>
                </a:moveTo>
                <a:lnTo>
                  <a:pt x="11455119" y="0"/>
                </a:lnTo>
                <a:lnTo>
                  <a:pt x="11455119" y="5053729"/>
                </a:lnTo>
                <a:lnTo>
                  <a:pt x="0" y="505372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86047" y="2033291"/>
            <a:ext cx="12518109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100">
                <a:solidFill>
                  <a:srgbClr val="45526C"/>
                </a:solidFill>
                <a:latin typeface="Bugaki"/>
              </a:rPr>
              <a:t>SNORT IDS WORKFLOW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DAFtsOcHp7Y</dc:identifier>
  <dcterms:modified xsi:type="dcterms:W3CDTF">2011-08-01T06:04:30Z</dcterms:modified>
  <cp:revision>1</cp:revision>
  <dc:title>CSE406 Presentation</dc:title>
</cp:coreProperties>
</file>