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9" r:id="rId4"/>
    <p:sldId id="260" r:id="rId5"/>
    <p:sldId id="261" r:id="rId6"/>
    <p:sldId id="268" r:id="rId7"/>
    <p:sldId id="281" r:id="rId8"/>
    <p:sldId id="269" r:id="rId9"/>
    <p:sldId id="270" r:id="rId10"/>
    <p:sldId id="271" r:id="rId11"/>
    <p:sldId id="272" r:id="rId12"/>
    <p:sldId id="273" r:id="rId13"/>
    <p:sldId id="279" r:id="rId14"/>
    <p:sldId id="280" r:id="rId15"/>
    <p:sldId id="274"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F3F3-0729-4CD8-94C6-D402FDF28241}"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5AC92-3D8E-44F7-AB2A-E6CEC7A3ABE2}" type="slidenum">
              <a:rPr lang="en-US" smtClean="0"/>
              <a:t>‹#›</a:t>
            </a:fld>
            <a:endParaRPr lang="en-US"/>
          </a:p>
        </p:txBody>
      </p:sp>
    </p:spTree>
    <p:extLst>
      <p:ext uri="{BB962C8B-B14F-4D97-AF65-F5344CB8AC3E}">
        <p14:creationId xmlns:p14="http://schemas.microsoft.com/office/powerpoint/2010/main" val="129632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E5AC92-3D8E-44F7-AB2A-E6CEC7A3ABE2}" type="slidenum">
              <a:rPr lang="en-US" smtClean="0"/>
              <a:t>6</a:t>
            </a:fld>
            <a:endParaRPr lang="en-US"/>
          </a:p>
        </p:txBody>
      </p:sp>
    </p:spTree>
    <p:extLst>
      <p:ext uri="{BB962C8B-B14F-4D97-AF65-F5344CB8AC3E}">
        <p14:creationId xmlns:p14="http://schemas.microsoft.com/office/powerpoint/2010/main" val="22287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65373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318354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94282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3198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A8A85-756B-45F0-9065-9F73E64B9F92}"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83114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8A8A85-756B-45F0-9065-9F73E64B9F9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19412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8A8A85-756B-45F0-9065-9F73E64B9F92}"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45210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8A8A85-756B-45F0-9065-9F73E64B9F92}"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125967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A8A85-756B-45F0-9065-9F73E64B9F92}"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116405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8A85-756B-45F0-9065-9F73E64B9F9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97678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8A85-756B-45F0-9065-9F73E64B9F92}"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6932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A8A85-756B-45F0-9065-9F73E64B9F92}" type="datetimeFigureOut">
              <a:rPr lang="en-US" smtClean="0"/>
              <a:t>10/11/2024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30A35-C32C-46E0-B243-2674B3543B48}" type="slidenum">
              <a:rPr lang="en-US" smtClean="0"/>
              <a:t>‹#›</a:t>
            </a:fld>
            <a:endParaRPr lang="en-US"/>
          </a:p>
        </p:txBody>
      </p:sp>
    </p:spTree>
    <p:extLst>
      <p:ext uri="{BB962C8B-B14F-4D97-AF65-F5344CB8AC3E}">
        <p14:creationId xmlns:p14="http://schemas.microsoft.com/office/powerpoint/2010/main" val="25944503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888/notebooks/Documents/kaggle/economic_indicators_dataset_2010_2023.ipynb#Stock-Index-Value:-A-numerical-value-representing-the-performance-of-a-selected-group-of-stocks,-which-indicates-the-overall-health-of-the-stock-market-and-investor-sentiment-in-a-countr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E55E-7C03-F9A6-16A4-3ED81B49167B}"/>
              </a:ext>
            </a:extLst>
          </p:cNvPr>
          <p:cNvSpPr>
            <a:spLocks noGrp="1"/>
          </p:cNvSpPr>
          <p:nvPr>
            <p:ph type="ctrTitle"/>
          </p:nvPr>
        </p:nvSpPr>
        <p:spPr/>
        <p:txBody>
          <a:bodyPr/>
          <a:lstStyle/>
          <a:p>
            <a:r>
              <a:rPr lang="en-US" b="1" dirty="0"/>
              <a:t>Economic Indicators Analysis: Trends from 2010 to 2023</a:t>
            </a:r>
          </a:p>
        </p:txBody>
      </p:sp>
      <p:sp>
        <p:nvSpPr>
          <p:cNvPr id="3" name="Subtitle 2">
            <a:extLst>
              <a:ext uri="{FF2B5EF4-FFF2-40B4-BE49-F238E27FC236}">
                <a16:creationId xmlns:a16="http://schemas.microsoft.com/office/drawing/2014/main" id="{FAC7F830-C269-DCF0-C96D-5EC2F18C7FAB}"/>
              </a:ext>
            </a:extLst>
          </p:cNvPr>
          <p:cNvSpPr>
            <a:spLocks noGrp="1"/>
          </p:cNvSpPr>
          <p:nvPr>
            <p:ph type="subTitle" idx="1"/>
          </p:nvPr>
        </p:nvSpPr>
        <p:spPr/>
        <p:txBody>
          <a:bodyPr>
            <a:normAutofit fontScale="70000" lnSpcReduction="20000"/>
          </a:bodyPr>
          <a:lstStyle/>
          <a:p>
            <a:endParaRPr lang="en-US" dirty="0"/>
          </a:p>
          <a:p>
            <a:endParaRPr lang="en-US" dirty="0"/>
          </a:p>
          <a:p>
            <a:endParaRPr lang="en-US" dirty="0"/>
          </a:p>
          <a:p>
            <a:r>
              <a:rPr lang="en-US" dirty="0"/>
              <a:t>							</a:t>
            </a:r>
          </a:p>
          <a:p>
            <a:r>
              <a:rPr lang="en-US" dirty="0"/>
              <a:t>								FABINA THASNI TK</a:t>
            </a:r>
          </a:p>
        </p:txBody>
      </p:sp>
    </p:spTree>
    <p:extLst>
      <p:ext uri="{BB962C8B-B14F-4D97-AF65-F5344CB8AC3E}">
        <p14:creationId xmlns:p14="http://schemas.microsoft.com/office/powerpoint/2010/main" val="266869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6D61-735F-84B5-98DD-C9FEE654B70B}"/>
              </a:ext>
            </a:extLst>
          </p:cNvPr>
          <p:cNvSpPr>
            <a:spLocks noGrp="1"/>
          </p:cNvSpPr>
          <p:nvPr>
            <p:ph type="title"/>
          </p:nvPr>
        </p:nvSpPr>
        <p:spPr/>
        <p:txBody>
          <a:bodyPr>
            <a:normAutofit fontScale="90000"/>
          </a:bodyPr>
          <a:lstStyle/>
          <a:p>
            <a:pPr algn="ctr"/>
            <a:r>
              <a:rPr lang="en-US" sz="3600" b="1" i="0" u="sng" dirty="0">
                <a:solidFill>
                  <a:srgbClr val="FFFFFF"/>
                </a:solidFill>
                <a:effectLst/>
                <a:latin typeface="system-ui"/>
              </a:rPr>
              <a:t>Relationship between Average GDP Growth </a:t>
            </a:r>
            <a:r>
              <a:rPr lang="en-US" sz="3600" b="1" i="0" u="sng" dirty="0" err="1">
                <a:solidFill>
                  <a:srgbClr val="FFFFFF"/>
                </a:solidFill>
                <a:effectLst/>
                <a:latin typeface="system-ui"/>
              </a:rPr>
              <a:t>Rate,Inflation</a:t>
            </a:r>
            <a:r>
              <a:rPr lang="en-US" sz="3600" b="1" i="0" u="sng" dirty="0">
                <a:solidFill>
                  <a:srgbClr val="FFFFFF"/>
                </a:solidFill>
                <a:effectLst/>
                <a:latin typeface="system-ui"/>
              </a:rPr>
              <a:t> Rate, Unemployment Rate &amp; Interest Rate</a:t>
            </a:r>
            <a:br>
              <a:rPr lang="en-US" sz="2800" b="1" i="0" u="sng" dirty="0">
                <a:solidFill>
                  <a:srgbClr val="FFFFFF"/>
                </a:solidFill>
                <a:effectLst/>
                <a:latin typeface="system-ui"/>
              </a:rPr>
            </a:br>
            <a:endParaRPr lang="en-US" sz="2800" u="sng" dirty="0"/>
          </a:p>
        </p:txBody>
      </p:sp>
      <p:pic>
        <p:nvPicPr>
          <p:cNvPr id="6" name="Content Placeholder 5">
            <a:extLst>
              <a:ext uri="{FF2B5EF4-FFF2-40B4-BE49-F238E27FC236}">
                <a16:creationId xmlns:a16="http://schemas.microsoft.com/office/drawing/2014/main" id="{FA1BE24B-D99E-AC63-0E4C-614C405C86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2880" y="1448971"/>
            <a:ext cx="8032652" cy="5043903"/>
          </a:xfrm>
        </p:spPr>
      </p:pic>
      <p:sp>
        <p:nvSpPr>
          <p:cNvPr id="4" name="Content Placeholder 3">
            <a:extLst>
              <a:ext uri="{FF2B5EF4-FFF2-40B4-BE49-F238E27FC236}">
                <a16:creationId xmlns:a16="http://schemas.microsoft.com/office/drawing/2014/main" id="{558E9867-A211-8C89-A6EA-525D3615FDA1}"/>
              </a:ext>
            </a:extLst>
          </p:cNvPr>
          <p:cNvSpPr>
            <a:spLocks noGrp="1"/>
          </p:cNvSpPr>
          <p:nvPr>
            <p:ph sz="half" idx="2"/>
          </p:nvPr>
        </p:nvSpPr>
        <p:spPr>
          <a:xfrm>
            <a:off x="8215532" y="1425954"/>
            <a:ext cx="3976468" cy="5331655"/>
          </a:xfrm>
        </p:spPr>
        <p:txBody>
          <a:bodyPr>
            <a:normAutofit fontScale="62500" lnSpcReduction="20000"/>
          </a:bodyPr>
          <a:lstStyle/>
          <a:p>
            <a:pPr algn="just"/>
            <a:r>
              <a:rPr lang="en-US" sz="3200" b="1" u="sng" dirty="0"/>
              <a:t>Inflation Rate (yellow dots):</a:t>
            </a:r>
            <a:r>
              <a:rPr lang="en-US" dirty="0"/>
              <a:t>The inflation rate remains relatively stable across different GDP growth rates, showing minimal variation. There is no clear trend or strong correlation between inflation and GDP growth.</a:t>
            </a:r>
          </a:p>
          <a:p>
            <a:pPr algn="just"/>
            <a:r>
              <a:rPr lang="en-US" sz="3200" b="1" u="sng" dirty="0"/>
              <a:t>2. Interest Rate (black dots):</a:t>
            </a:r>
            <a:r>
              <a:rPr lang="en-US" dirty="0"/>
              <a:t>The interest rate (black) stays mostly flat and consistent across the range of GDP growth rates, indicating very little to no relationship between the two variables.</a:t>
            </a:r>
          </a:p>
          <a:p>
            <a:pPr algn="just"/>
            <a:r>
              <a:rPr lang="en-US" sz="3200" b="1" u="sng" dirty="0"/>
              <a:t>3. Unemployment Rate (blue dots):</a:t>
            </a:r>
            <a:r>
              <a:rPr lang="en-US" dirty="0"/>
              <a:t>There is a slight upward trend in the unemployment rate as GDP growth increases, though the relationship is not very strong.</a:t>
            </a:r>
          </a:p>
          <a:p>
            <a:pPr algn="just"/>
            <a:r>
              <a:rPr lang="en-US" sz="3200" b="1" u="sng" dirty="0"/>
              <a:t>In summary:</a:t>
            </a:r>
          </a:p>
          <a:p>
            <a:pPr algn="just"/>
            <a:r>
              <a:rPr lang="en-US" dirty="0"/>
              <a:t>Inflation rate and interest rate show stability and no clear relationship with GDP growth.</a:t>
            </a:r>
          </a:p>
          <a:p>
            <a:pPr algn="just"/>
            <a:r>
              <a:rPr lang="en-US" dirty="0"/>
              <a:t>Unemployment rate shows a weak positive trend with GDP growth.</a:t>
            </a:r>
          </a:p>
        </p:txBody>
      </p:sp>
    </p:spTree>
    <p:extLst>
      <p:ext uri="{BB962C8B-B14F-4D97-AF65-F5344CB8AC3E}">
        <p14:creationId xmlns:p14="http://schemas.microsoft.com/office/powerpoint/2010/main" val="2183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9395-2EBA-2924-1290-A575DA9EEE4B}"/>
              </a:ext>
            </a:extLst>
          </p:cNvPr>
          <p:cNvSpPr>
            <a:spLocks noGrp="1"/>
          </p:cNvSpPr>
          <p:nvPr>
            <p:ph type="title"/>
          </p:nvPr>
        </p:nvSpPr>
        <p:spPr/>
        <p:txBody>
          <a:bodyPr>
            <a:normAutofit fontScale="90000"/>
          </a:bodyPr>
          <a:lstStyle/>
          <a:p>
            <a:pPr algn="ctr"/>
            <a:r>
              <a:rPr lang="en-US" sz="4000" b="1" i="0" u="sng" dirty="0">
                <a:solidFill>
                  <a:srgbClr val="FFFFFF"/>
                </a:solidFill>
                <a:effectLst/>
                <a:latin typeface="system-ui"/>
              </a:rPr>
              <a:t>Relationship Between Inflation Rate and Unemployment Rate</a:t>
            </a:r>
            <a:br>
              <a:rPr lang="en-US" b="1" i="0" dirty="0">
                <a:solidFill>
                  <a:srgbClr val="FFFFFF"/>
                </a:solidFill>
                <a:effectLst/>
                <a:latin typeface="system-ui"/>
              </a:rPr>
            </a:br>
            <a:endParaRPr lang="en-US" dirty="0"/>
          </a:p>
        </p:txBody>
      </p:sp>
      <p:pic>
        <p:nvPicPr>
          <p:cNvPr id="6" name="Content Placeholder 5">
            <a:extLst>
              <a:ext uri="{FF2B5EF4-FFF2-40B4-BE49-F238E27FC236}">
                <a16:creationId xmlns:a16="http://schemas.microsoft.com/office/drawing/2014/main" id="{349B971C-9470-6FB3-DF93-057E68D2AB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557" y="1505243"/>
            <a:ext cx="8117057" cy="4987632"/>
          </a:xfrm>
        </p:spPr>
      </p:pic>
      <p:sp>
        <p:nvSpPr>
          <p:cNvPr id="4" name="Content Placeholder 3">
            <a:extLst>
              <a:ext uri="{FF2B5EF4-FFF2-40B4-BE49-F238E27FC236}">
                <a16:creationId xmlns:a16="http://schemas.microsoft.com/office/drawing/2014/main" id="{D98A9FF7-B707-6369-9A1C-CA6700DCFEB3}"/>
              </a:ext>
            </a:extLst>
          </p:cNvPr>
          <p:cNvSpPr>
            <a:spLocks noGrp="1"/>
          </p:cNvSpPr>
          <p:nvPr>
            <p:ph sz="half" idx="2"/>
          </p:nvPr>
        </p:nvSpPr>
        <p:spPr>
          <a:xfrm>
            <a:off x="8820443" y="1690688"/>
            <a:ext cx="3293012" cy="4351338"/>
          </a:xfrm>
        </p:spPr>
        <p:txBody>
          <a:bodyPr/>
          <a:lstStyle/>
          <a:p>
            <a:r>
              <a:rPr lang="en-US" dirty="0"/>
              <a:t>There is a slight negative correlation between inflation rate and unemployment rate. As the inflation rate increases, the unemployment rate tends to decrease.</a:t>
            </a:r>
          </a:p>
        </p:txBody>
      </p:sp>
    </p:spTree>
    <p:extLst>
      <p:ext uri="{BB962C8B-B14F-4D97-AF65-F5344CB8AC3E}">
        <p14:creationId xmlns:p14="http://schemas.microsoft.com/office/powerpoint/2010/main" val="352843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F7BC-5BDD-E672-2194-3BC4D7D52F51}"/>
              </a:ext>
            </a:extLst>
          </p:cNvPr>
          <p:cNvSpPr>
            <a:spLocks noGrp="1"/>
          </p:cNvSpPr>
          <p:nvPr>
            <p:ph type="title"/>
          </p:nvPr>
        </p:nvSpPr>
        <p:spPr/>
        <p:txBody>
          <a:bodyPr>
            <a:normAutofit fontScale="90000"/>
          </a:bodyPr>
          <a:lstStyle/>
          <a:p>
            <a:pPr algn="ctr"/>
            <a:r>
              <a:rPr lang="en-US" sz="4000" b="1" i="0" u="sng" dirty="0">
                <a:solidFill>
                  <a:srgbClr val="FFFFFF"/>
                </a:solidFill>
                <a:effectLst/>
                <a:latin typeface="system-ui"/>
              </a:rPr>
              <a:t>Relationship Between Inflation Rate and Interest Rate</a:t>
            </a:r>
            <a:br>
              <a:rPr lang="en-US" b="1" i="0" dirty="0">
                <a:solidFill>
                  <a:srgbClr val="FFFFFF"/>
                </a:solidFill>
                <a:effectLst/>
                <a:latin typeface="system-ui"/>
              </a:rPr>
            </a:br>
            <a:endParaRPr lang="en-US" dirty="0"/>
          </a:p>
        </p:txBody>
      </p:sp>
      <p:pic>
        <p:nvPicPr>
          <p:cNvPr id="6" name="Content Placeholder 5">
            <a:extLst>
              <a:ext uri="{FF2B5EF4-FFF2-40B4-BE49-F238E27FC236}">
                <a16:creationId xmlns:a16="http://schemas.microsoft.com/office/drawing/2014/main" id="{541DC302-A51D-4FB4-D460-814A5BFCDF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013" y="1266092"/>
            <a:ext cx="8510955" cy="5331655"/>
          </a:xfrm>
        </p:spPr>
      </p:pic>
      <p:sp>
        <p:nvSpPr>
          <p:cNvPr id="4" name="Content Placeholder 3">
            <a:extLst>
              <a:ext uri="{FF2B5EF4-FFF2-40B4-BE49-F238E27FC236}">
                <a16:creationId xmlns:a16="http://schemas.microsoft.com/office/drawing/2014/main" id="{A90D707C-36E5-54AB-CDD1-7EE385012213}"/>
              </a:ext>
            </a:extLst>
          </p:cNvPr>
          <p:cNvSpPr>
            <a:spLocks noGrp="1"/>
          </p:cNvSpPr>
          <p:nvPr>
            <p:ph sz="half" idx="2"/>
          </p:nvPr>
        </p:nvSpPr>
        <p:spPr>
          <a:xfrm>
            <a:off x="8842718" y="1266092"/>
            <a:ext cx="3138269" cy="5331655"/>
          </a:xfrm>
        </p:spPr>
        <p:txBody>
          <a:bodyPr>
            <a:normAutofit fontScale="92500" lnSpcReduction="20000"/>
          </a:bodyPr>
          <a:lstStyle/>
          <a:p>
            <a:r>
              <a:rPr lang="en-US" dirty="0"/>
              <a:t>There is a weak negative relationship between inflation and interest rates, meaning that as inflation increases slightly, interest rates tend to decrease, but the pattern is not very strong or consistent. However, the scattered data points show some irregularities in this trend.</a:t>
            </a:r>
          </a:p>
        </p:txBody>
      </p:sp>
    </p:spTree>
    <p:extLst>
      <p:ext uri="{BB962C8B-B14F-4D97-AF65-F5344CB8AC3E}">
        <p14:creationId xmlns:p14="http://schemas.microsoft.com/office/powerpoint/2010/main" val="393174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0328B-AF88-6BF2-EB63-C6B09CFBB929}"/>
              </a:ext>
            </a:extLst>
          </p:cNvPr>
          <p:cNvSpPr txBox="1"/>
          <p:nvPr/>
        </p:nvSpPr>
        <p:spPr>
          <a:xfrm>
            <a:off x="110197" y="472027"/>
            <a:ext cx="11774658" cy="461665"/>
          </a:xfrm>
          <a:prstGeom prst="rect">
            <a:avLst/>
          </a:prstGeom>
          <a:noFill/>
        </p:spPr>
        <p:txBody>
          <a:bodyPr wrap="square" rtlCol="0">
            <a:spAutoFit/>
          </a:bodyPr>
          <a:lstStyle/>
          <a:p>
            <a:pPr algn="ctr"/>
            <a:r>
              <a:rPr lang="en-US" sz="2400" b="1" dirty="0"/>
              <a:t>INDIA’S  CURRENT ECONOMIC INDICATORS</a:t>
            </a:r>
            <a:endParaRPr lang="en-US" sz="2400" b="1" u="sng" dirty="0"/>
          </a:p>
        </p:txBody>
      </p:sp>
      <p:sp>
        <p:nvSpPr>
          <p:cNvPr id="2" name="Rectangle 1">
            <a:extLst>
              <a:ext uri="{FF2B5EF4-FFF2-40B4-BE49-F238E27FC236}">
                <a16:creationId xmlns:a16="http://schemas.microsoft.com/office/drawing/2014/main" id="{C4B5C3D2-6F07-3734-727C-7D8603B43F72}"/>
              </a:ext>
            </a:extLst>
          </p:cNvPr>
          <p:cNvSpPr>
            <a:spLocks noChangeArrowheads="1"/>
          </p:cNvSpPr>
          <p:nvPr/>
        </p:nvSpPr>
        <p:spPr bwMode="auto">
          <a:xfrm>
            <a:off x="417342" y="1795507"/>
            <a:ext cx="11774658"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GDP Growth Rate:</a:t>
            </a:r>
            <a:r>
              <a:rPr kumimoji="0" lang="en-US" altLang="en-US" sz="2000" b="0" i="0" u="none" strike="noStrike" cap="none" normalizeH="0" baseline="0" dirty="0">
                <a:ln>
                  <a:noFill/>
                </a:ln>
                <a:solidFill>
                  <a:schemeClr val="tx1"/>
                </a:solidFill>
                <a:effectLst/>
                <a:latin typeface="Arial" panose="020B0604020202020204" pitchFamily="34" charset="0"/>
              </a:rPr>
              <a:t> India’s GDP growth is around 6-7%, driven by technology, manufacturing, and services.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Inflation Rate:</a:t>
            </a:r>
            <a:r>
              <a:rPr kumimoji="0" lang="en-US" altLang="en-US" sz="2000" b="0" i="0" u="none" strike="noStrike" cap="none" normalizeH="0" baseline="0" dirty="0">
                <a:ln>
                  <a:noFill/>
                </a:ln>
                <a:solidFill>
                  <a:schemeClr val="tx1"/>
                </a:solidFill>
                <a:effectLst/>
                <a:latin typeface="Arial" panose="020B0604020202020204" pitchFamily="34" charset="0"/>
              </a:rPr>
              <a:t> Inflation hovers around 5-6%, influenced by food and fuel costs; RBI targets 4% (+/- 2%).</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Unemployment Rate:</a:t>
            </a:r>
            <a:r>
              <a:rPr kumimoji="0" lang="en-US" altLang="en-US" sz="2000" b="0" i="0" u="none" strike="noStrike" cap="none" normalizeH="0" baseline="0" dirty="0">
                <a:ln>
                  <a:noFill/>
                </a:ln>
                <a:solidFill>
                  <a:schemeClr val="tx1"/>
                </a:solidFill>
                <a:effectLst/>
                <a:latin typeface="Arial" panose="020B0604020202020204" pitchFamily="34" charset="0"/>
              </a:rPr>
              <a:t> Unemployment ranges from 6-8%, with efforts to boost skills and entrepreneurship.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Interest Rate:</a:t>
            </a:r>
            <a:r>
              <a:rPr kumimoji="0" lang="en-US" altLang="en-US" sz="2000" b="0" i="0" u="none" strike="noStrike" cap="none" normalizeH="0" baseline="0" dirty="0">
                <a:ln>
                  <a:noFill/>
                </a:ln>
                <a:solidFill>
                  <a:schemeClr val="tx1"/>
                </a:solidFill>
                <a:effectLst/>
                <a:latin typeface="Arial" panose="020B0604020202020204" pitchFamily="34" charset="0"/>
              </a:rPr>
              <a:t> RBI's repo rate is about 6.5%, adjusted to control inflation and support growth. </a:t>
            </a:r>
          </a:p>
        </p:txBody>
      </p:sp>
    </p:spTree>
    <p:extLst>
      <p:ext uri="{BB962C8B-B14F-4D97-AF65-F5344CB8AC3E}">
        <p14:creationId xmlns:p14="http://schemas.microsoft.com/office/powerpoint/2010/main" val="308971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7AA26E-C4BF-57EB-6DEF-1A2281A78EB8}"/>
              </a:ext>
            </a:extLst>
          </p:cNvPr>
          <p:cNvSpPr txBox="1"/>
          <p:nvPr/>
        </p:nvSpPr>
        <p:spPr>
          <a:xfrm>
            <a:off x="858128" y="829995"/>
            <a:ext cx="9636369" cy="523220"/>
          </a:xfrm>
          <a:prstGeom prst="rect">
            <a:avLst/>
          </a:prstGeom>
          <a:noFill/>
        </p:spPr>
        <p:txBody>
          <a:bodyPr wrap="square" rtlCol="0">
            <a:spAutoFit/>
          </a:bodyPr>
          <a:lstStyle/>
          <a:p>
            <a:pPr algn="ctr"/>
            <a:r>
              <a:rPr lang="en-US" sz="2800" b="1" dirty="0"/>
              <a:t>ECONOMIC INDICATORS FOR KERALA</a:t>
            </a:r>
          </a:p>
        </p:txBody>
      </p:sp>
      <p:sp>
        <p:nvSpPr>
          <p:cNvPr id="5" name="Rectangle 2">
            <a:extLst>
              <a:ext uri="{FF2B5EF4-FFF2-40B4-BE49-F238E27FC236}">
                <a16:creationId xmlns:a16="http://schemas.microsoft.com/office/drawing/2014/main" id="{2673D342-BB05-23D7-BDE4-8EEE05F80895}"/>
              </a:ext>
            </a:extLst>
          </p:cNvPr>
          <p:cNvSpPr>
            <a:spLocks noChangeArrowheads="1"/>
          </p:cNvSpPr>
          <p:nvPr/>
        </p:nvSpPr>
        <p:spPr bwMode="auto">
          <a:xfrm>
            <a:off x="450167" y="1572170"/>
            <a:ext cx="11085342"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GDP Growth Rate:</a:t>
            </a:r>
            <a:r>
              <a:rPr kumimoji="0" lang="en-US" altLang="en-US" sz="2400" b="0" i="0" u="none" strike="noStrike" cap="none" normalizeH="0" baseline="0" dirty="0">
                <a:ln>
                  <a:noFill/>
                </a:ln>
                <a:solidFill>
                  <a:schemeClr val="tx1"/>
                </a:solidFill>
                <a:effectLst/>
                <a:latin typeface="Arial" panose="020B0604020202020204" pitchFamily="34" charset="0"/>
              </a:rPr>
              <a:t> Kerala's GDP growth is around 5-6%, driven by services, remittances, tourism, and agriculture.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Inflation Rate:</a:t>
            </a:r>
            <a:r>
              <a:rPr kumimoji="0" lang="en-US" altLang="en-US" sz="2400" b="0" i="0" u="none" strike="noStrike" cap="none" normalizeH="0" baseline="0" dirty="0">
                <a:ln>
                  <a:noFill/>
                </a:ln>
                <a:solidFill>
                  <a:schemeClr val="tx1"/>
                </a:solidFill>
                <a:effectLst/>
                <a:latin typeface="Arial" panose="020B0604020202020204" pitchFamily="34" charset="0"/>
              </a:rPr>
              <a:t> Inflation is generally around 5-6%, influenced by agricultural output, fuel prices, and food imports.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Unemployment Rate:</a:t>
            </a:r>
            <a:r>
              <a:rPr kumimoji="0" lang="en-US" altLang="en-US" sz="2400" b="0" i="0" u="none" strike="noStrike" cap="none" normalizeH="0" baseline="0" dirty="0">
                <a:ln>
                  <a:noFill/>
                </a:ln>
                <a:solidFill>
                  <a:schemeClr val="tx1"/>
                </a:solidFill>
                <a:effectLst/>
                <a:latin typeface="Arial" panose="020B0604020202020204" pitchFamily="34" charset="0"/>
              </a:rPr>
              <a:t> Unemployment is relatively high, about 10-12%, with limited job opportunities despite high education levels.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Interest Rate:</a:t>
            </a:r>
            <a:r>
              <a:rPr kumimoji="0" lang="en-US" altLang="en-US" sz="2400" b="0" i="0" u="none" strike="noStrike" cap="none" normalizeH="0" baseline="0" dirty="0">
                <a:ln>
                  <a:noFill/>
                </a:ln>
                <a:solidFill>
                  <a:schemeClr val="tx1"/>
                </a:solidFill>
                <a:effectLst/>
                <a:latin typeface="Arial" panose="020B0604020202020204" pitchFamily="34" charset="0"/>
              </a:rPr>
              <a:t> Interest rates follow national trends, with the RBI’s repo rate around 6.5%, affecting loans and deposits. </a:t>
            </a:r>
          </a:p>
        </p:txBody>
      </p:sp>
    </p:spTree>
    <p:extLst>
      <p:ext uri="{BB962C8B-B14F-4D97-AF65-F5344CB8AC3E}">
        <p14:creationId xmlns:p14="http://schemas.microsoft.com/office/powerpoint/2010/main" val="386421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AE6BAD-F78A-31A7-19A8-92CB65B49B97}"/>
              </a:ext>
            </a:extLst>
          </p:cNvPr>
          <p:cNvSpPr txBox="1"/>
          <p:nvPr/>
        </p:nvSpPr>
        <p:spPr>
          <a:xfrm>
            <a:off x="271974" y="1036179"/>
            <a:ext cx="11648051" cy="1631216"/>
          </a:xfrm>
          <a:prstGeom prst="rect">
            <a:avLst/>
          </a:prstGeom>
          <a:noFill/>
        </p:spPr>
        <p:txBody>
          <a:bodyPr wrap="square">
            <a:spAutoFit/>
          </a:bodyPr>
          <a:lstStyle/>
          <a:p>
            <a:r>
              <a:rPr lang="en-US" sz="2000" b="1" u="sng" dirty="0"/>
              <a:t>Steady GDP Growth:</a:t>
            </a:r>
          </a:p>
          <a:p>
            <a:pPr algn="ctr"/>
            <a:endParaRPr lang="en-US" sz="2000" b="1" u="sng" dirty="0"/>
          </a:p>
          <a:p>
            <a:pPr marL="342900" indent="-342900" algn="just">
              <a:buFont typeface="Wingdings" panose="05000000000000000000" pitchFamily="2" charset="2"/>
              <a:buChar char="Ø"/>
            </a:pPr>
            <a:r>
              <a:rPr lang="en-US" sz="2000" b="1" u="sng" dirty="0"/>
              <a:t>Promote Innovation and R&amp;D</a:t>
            </a:r>
          </a:p>
          <a:p>
            <a:pPr marL="342900" indent="-342900" algn="just">
              <a:buFont typeface="Wingdings" panose="05000000000000000000" pitchFamily="2" charset="2"/>
              <a:buChar char="Ø"/>
            </a:pPr>
            <a:r>
              <a:rPr lang="en-US" sz="2000" b="1" u="sng" dirty="0"/>
              <a:t>Support Small and Medium Enterprises (SMEs</a:t>
            </a:r>
          </a:p>
          <a:p>
            <a:pPr marL="342900" indent="-342900" algn="just">
              <a:buFont typeface="Wingdings" panose="05000000000000000000" pitchFamily="2" charset="2"/>
              <a:buChar char="Ø"/>
            </a:pPr>
            <a:r>
              <a:rPr lang="en-US" sz="2000" b="1" u="sng" dirty="0"/>
              <a:t>Diversify the Economy</a:t>
            </a:r>
            <a:endParaRPr lang="en-US" sz="2000" dirty="0"/>
          </a:p>
        </p:txBody>
      </p:sp>
      <p:sp>
        <p:nvSpPr>
          <p:cNvPr id="2" name="TextBox 1">
            <a:extLst>
              <a:ext uri="{FF2B5EF4-FFF2-40B4-BE49-F238E27FC236}">
                <a16:creationId xmlns:a16="http://schemas.microsoft.com/office/drawing/2014/main" id="{E2B847DD-0E0B-2591-F102-A815AFBEAE43}"/>
              </a:ext>
            </a:extLst>
          </p:cNvPr>
          <p:cNvSpPr txBox="1"/>
          <p:nvPr/>
        </p:nvSpPr>
        <p:spPr>
          <a:xfrm>
            <a:off x="3618945" y="210026"/>
            <a:ext cx="3357522" cy="523220"/>
          </a:xfrm>
          <a:prstGeom prst="rect">
            <a:avLst/>
          </a:prstGeom>
          <a:noFill/>
        </p:spPr>
        <p:txBody>
          <a:bodyPr wrap="none" rtlCol="0">
            <a:spAutoFit/>
          </a:bodyPr>
          <a:lstStyle/>
          <a:p>
            <a:pPr algn="ctr"/>
            <a:r>
              <a:rPr lang="en-US" sz="2800" b="1" u="sng" dirty="0"/>
              <a:t>RECOMMENDATIONS</a:t>
            </a:r>
          </a:p>
        </p:txBody>
      </p:sp>
      <p:sp>
        <p:nvSpPr>
          <p:cNvPr id="5" name="TextBox 4">
            <a:extLst>
              <a:ext uri="{FF2B5EF4-FFF2-40B4-BE49-F238E27FC236}">
                <a16:creationId xmlns:a16="http://schemas.microsoft.com/office/drawing/2014/main" id="{D2608B2E-8AA9-209A-6B1A-F686E930701F}"/>
              </a:ext>
            </a:extLst>
          </p:cNvPr>
          <p:cNvSpPr txBox="1"/>
          <p:nvPr/>
        </p:nvSpPr>
        <p:spPr>
          <a:xfrm>
            <a:off x="271974" y="2667395"/>
            <a:ext cx="11920025" cy="1938992"/>
          </a:xfrm>
          <a:prstGeom prst="rect">
            <a:avLst/>
          </a:prstGeom>
          <a:noFill/>
        </p:spPr>
        <p:txBody>
          <a:bodyPr wrap="square">
            <a:spAutoFit/>
          </a:bodyPr>
          <a:lstStyle/>
          <a:p>
            <a:r>
              <a:rPr lang="en-US" sz="2000" b="1" u="sng" dirty="0"/>
              <a:t>Controlled Inflation:</a:t>
            </a:r>
          </a:p>
          <a:p>
            <a:pPr algn="ctr"/>
            <a:endParaRPr lang="en-US" sz="2000" b="1" u="sng" dirty="0"/>
          </a:p>
          <a:p>
            <a:pPr marL="285750" indent="-285750" algn="just">
              <a:buFont typeface="Wingdings" panose="05000000000000000000" pitchFamily="2" charset="2"/>
              <a:buChar char="Ø"/>
            </a:pPr>
            <a:r>
              <a:rPr lang="en-US" sz="2000" b="1" u="sng" dirty="0"/>
              <a:t>Implement Prudent Monetary Policy</a:t>
            </a:r>
          </a:p>
          <a:p>
            <a:pPr marL="285750" indent="-285750" algn="just">
              <a:buFont typeface="Wingdings" panose="05000000000000000000" pitchFamily="2" charset="2"/>
              <a:buChar char="Ø"/>
            </a:pPr>
            <a:r>
              <a:rPr lang="en-US" sz="2000" b="1" u="sng" dirty="0"/>
              <a:t>Stabilize Currency Fluctuations</a:t>
            </a:r>
          </a:p>
          <a:p>
            <a:pPr marL="285750" indent="-285750" algn="just">
              <a:buFont typeface="Wingdings" panose="05000000000000000000" pitchFamily="2" charset="2"/>
              <a:buChar char="Ø"/>
            </a:pPr>
            <a:r>
              <a:rPr lang="en-US" sz="2000" b="1" u="sng" dirty="0"/>
              <a:t>Enhance Agricultural and Food Security</a:t>
            </a:r>
          </a:p>
          <a:p>
            <a:pPr marL="285750" indent="-285750" algn="just">
              <a:buFont typeface="Wingdings" panose="05000000000000000000" pitchFamily="2" charset="2"/>
              <a:buChar char="Ø"/>
            </a:pPr>
            <a:r>
              <a:rPr lang="en-US" sz="2000" b="1" u="sng" dirty="0"/>
              <a:t>Monitor Wage Growth and Productivity</a:t>
            </a:r>
            <a:endParaRPr lang="en-US" sz="2000" dirty="0"/>
          </a:p>
        </p:txBody>
      </p:sp>
      <p:sp>
        <p:nvSpPr>
          <p:cNvPr id="7" name="TextBox 6">
            <a:extLst>
              <a:ext uri="{FF2B5EF4-FFF2-40B4-BE49-F238E27FC236}">
                <a16:creationId xmlns:a16="http://schemas.microsoft.com/office/drawing/2014/main" id="{88498E27-8AF5-D025-D1DB-3DB048CA7549}"/>
              </a:ext>
            </a:extLst>
          </p:cNvPr>
          <p:cNvSpPr txBox="1"/>
          <p:nvPr/>
        </p:nvSpPr>
        <p:spPr>
          <a:xfrm>
            <a:off x="271974" y="4606387"/>
            <a:ext cx="6098344" cy="1815882"/>
          </a:xfrm>
          <a:prstGeom prst="rect">
            <a:avLst/>
          </a:prstGeom>
          <a:noFill/>
        </p:spPr>
        <p:txBody>
          <a:bodyPr wrap="square">
            <a:spAutoFit/>
          </a:bodyPr>
          <a:lstStyle/>
          <a:p>
            <a:r>
              <a:rPr lang="en-US" sz="2000" b="1" u="sng" dirty="0"/>
              <a:t>Low Unemployment:</a:t>
            </a:r>
          </a:p>
          <a:p>
            <a:endParaRPr lang="en-US" sz="2000" b="1" u="sng" dirty="0"/>
          </a:p>
          <a:p>
            <a:pPr marL="342900" indent="-342900">
              <a:buFont typeface="Wingdings" panose="05000000000000000000" pitchFamily="2" charset="2"/>
              <a:buChar char="Ø"/>
            </a:pPr>
            <a:r>
              <a:rPr lang="en-US" sz="1800" b="1" u="sng" dirty="0"/>
              <a:t>Encourage Education and Skill Development</a:t>
            </a:r>
          </a:p>
          <a:p>
            <a:pPr marL="342900" indent="-342900">
              <a:buFont typeface="Wingdings" panose="05000000000000000000" pitchFamily="2" charset="2"/>
              <a:buChar char="Ø"/>
            </a:pPr>
            <a:r>
              <a:rPr lang="en-US" sz="1800" b="1" u="sng" dirty="0"/>
              <a:t>Promote Labor Market Flexibility</a:t>
            </a:r>
          </a:p>
          <a:p>
            <a:pPr marL="285750" indent="-285750">
              <a:buFont typeface="Wingdings" panose="05000000000000000000" pitchFamily="2" charset="2"/>
              <a:buChar char="Ø"/>
            </a:pPr>
            <a:r>
              <a:rPr lang="en-US" sz="1800" b="1" u="sng" dirty="0"/>
              <a:t>Support Job Creation in Emerging Sectors</a:t>
            </a:r>
          </a:p>
          <a:p>
            <a:pPr marL="285750" indent="-285750">
              <a:buFont typeface="Wingdings" panose="05000000000000000000" pitchFamily="2" charset="2"/>
              <a:buChar char="Ø"/>
            </a:pPr>
            <a:r>
              <a:rPr lang="en-US" sz="1800" b="1" u="sng" dirty="0"/>
              <a:t>Strengthen Social Safety Nets</a:t>
            </a:r>
            <a:endParaRPr lang="en-US" sz="1800" dirty="0"/>
          </a:p>
        </p:txBody>
      </p:sp>
    </p:spTree>
    <p:extLst>
      <p:ext uri="{BB962C8B-B14F-4D97-AF65-F5344CB8AC3E}">
        <p14:creationId xmlns:p14="http://schemas.microsoft.com/office/powerpoint/2010/main" val="253823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38003-F2C0-09A2-7762-38116B188226}"/>
              </a:ext>
            </a:extLst>
          </p:cNvPr>
          <p:cNvSpPr txBox="1"/>
          <p:nvPr/>
        </p:nvSpPr>
        <p:spPr>
          <a:xfrm>
            <a:off x="604910" y="548640"/>
            <a:ext cx="11211951" cy="3913059"/>
          </a:xfrm>
          <a:prstGeom prst="rect">
            <a:avLst/>
          </a:prstGeom>
          <a:noFill/>
        </p:spPr>
        <p:txBody>
          <a:bodyPr wrap="square">
            <a:spAutoFit/>
          </a:bodyPr>
          <a:lstStyle/>
          <a:p>
            <a:pPr algn="ctr"/>
            <a:r>
              <a:rPr lang="en-US" sz="2800" b="1" u="sng" dirty="0"/>
              <a:t>CONCLUSION:</a:t>
            </a:r>
          </a:p>
          <a:p>
            <a:pPr algn="ctr"/>
            <a:endParaRPr lang="en-US" sz="4400" u="sng" dirty="0"/>
          </a:p>
          <a:p>
            <a:pPr marL="571500" indent="-571500" algn="just">
              <a:lnSpc>
                <a:spcPct val="150000"/>
              </a:lnSpc>
              <a:buFont typeface="Wingdings" panose="05000000000000000000" pitchFamily="2" charset="2"/>
              <a:buChar char="§"/>
            </a:pPr>
            <a:r>
              <a:rPr lang="en-US" sz="2400" dirty="0"/>
              <a:t>In summary, countries that focus on steady growth, keeping inflation low, and reducing unemployment are better positioned for long-term success.</a:t>
            </a:r>
          </a:p>
          <a:p>
            <a:pPr marL="571500" indent="-571500" algn="just">
              <a:lnSpc>
                <a:spcPct val="150000"/>
              </a:lnSpc>
              <a:buFont typeface="Wingdings" panose="05000000000000000000" pitchFamily="2" charset="2"/>
              <a:buChar char="§"/>
            </a:pPr>
            <a:r>
              <a:rPr lang="en-US" sz="2400" dirty="0"/>
              <a:t> By investing in infrastructure, supporting job creation, and managing inflation, they build a stronger and more stable economy that can handle challenges and thrive over time.</a:t>
            </a:r>
          </a:p>
        </p:txBody>
      </p:sp>
    </p:spTree>
    <p:extLst>
      <p:ext uri="{BB962C8B-B14F-4D97-AF65-F5344CB8AC3E}">
        <p14:creationId xmlns:p14="http://schemas.microsoft.com/office/powerpoint/2010/main" val="409494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A32C7-3696-CEA1-60A1-63E80470C975}"/>
              </a:ext>
            </a:extLst>
          </p:cNvPr>
          <p:cNvSpPr txBox="1"/>
          <p:nvPr/>
        </p:nvSpPr>
        <p:spPr>
          <a:xfrm>
            <a:off x="3049172" y="3240817"/>
            <a:ext cx="6098344" cy="923330"/>
          </a:xfrm>
          <a:prstGeom prst="rect">
            <a:avLst/>
          </a:prstGeom>
          <a:noFill/>
        </p:spPr>
        <p:txBody>
          <a:bodyPr wrap="square">
            <a:spAutoFit/>
          </a:bodyPr>
          <a:lstStyle/>
          <a:p>
            <a:pPr algn="ctr"/>
            <a:r>
              <a:rPr lang="en-US" sz="5400" b="1" dirty="0"/>
              <a:t>THANK YOU</a:t>
            </a:r>
          </a:p>
        </p:txBody>
      </p:sp>
    </p:spTree>
    <p:extLst>
      <p:ext uri="{BB962C8B-B14F-4D97-AF65-F5344CB8AC3E}">
        <p14:creationId xmlns:p14="http://schemas.microsoft.com/office/powerpoint/2010/main" val="2692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A6991-63E3-79FB-29DE-9606B3EE53AB}"/>
              </a:ext>
            </a:extLst>
          </p:cNvPr>
          <p:cNvSpPr txBox="1"/>
          <p:nvPr/>
        </p:nvSpPr>
        <p:spPr>
          <a:xfrm>
            <a:off x="464235" y="731520"/>
            <a:ext cx="10944664" cy="3970318"/>
          </a:xfrm>
          <a:prstGeom prst="rect">
            <a:avLst/>
          </a:prstGeom>
          <a:noFill/>
        </p:spPr>
        <p:txBody>
          <a:bodyPr wrap="square">
            <a:spAutoFit/>
          </a:bodyPr>
          <a:lstStyle/>
          <a:p>
            <a:pPr algn="ctr"/>
            <a:r>
              <a:rPr lang="en-US" sz="2800" b="1" i="0" u="sng" dirty="0">
                <a:solidFill>
                  <a:srgbClr val="FFFFFF"/>
                </a:solidFill>
                <a:effectLst/>
                <a:latin typeface="system-ui"/>
              </a:rPr>
              <a:t>INTRODUCTION</a:t>
            </a:r>
          </a:p>
          <a:p>
            <a:pPr algn="ctr"/>
            <a:endParaRPr lang="en-US" sz="2800" b="1" u="sng" dirty="0">
              <a:solidFill>
                <a:srgbClr val="FFFFFF"/>
              </a:solidFill>
              <a:latin typeface="system-ui"/>
            </a:endParaRPr>
          </a:p>
          <a:p>
            <a:pPr algn="ctr"/>
            <a:endParaRPr lang="en-US" sz="2800" b="1" i="0" u="sng" dirty="0">
              <a:solidFill>
                <a:srgbClr val="FFFFFF"/>
              </a:solidFill>
              <a:effectLst/>
              <a:latin typeface="system-ui"/>
            </a:endParaRPr>
          </a:p>
          <a:p>
            <a:pPr algn="just"/>
            <a:r>
              <a:rPr lang="en-US" sz="2400" dirty="0"/>
              <a:t>The "economic_indicators_dataset_2010_2023" provides a simulated view of key economic indicators from 2010 to 2023, modeled after reliable sources like the World Bank, IMF, OECD, and national stock exchanges. It includes data on inflation rates, GDP growth, unemployment, interest rates, and stock index values for various countries, offering a comprehensive look at economic trends. These indicators help businesses, investors, and policymakers make informed decisions by providing insights into the overall economic health and performance of countries.</a:t>
            </a:r>
            <a:endParaRPr lang="en-US" sz="2400" b="1" i="0" u="sng" dirty="0">
              <a:solidFill>
                <a:srgbClr val="FFFFFF"/>
              </a:solidFill>
              <a:effectLst/>
              <a:latin typeface="system-ui"/>
            </a:endParaRPr>
          </a:p>
        </p:txBody>
      </p:sp>
    </p:spTree>
    <p:extLst>
      <p:ext uri="{BB962C8B-B14F-4D97-AF65-F5344CB8AC3E}">
        <p14:creationId xmlns:p14="http://schemas.microsoft.com/office/powerpoint/2010/main" val="306101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6ED1C8-5ABD-70CF-689E-B219A5F1972D}"/>
              </a:ext>
            </a:extLst>
          </p:cNvPr>
          <p:cNvSpPr txBox="1"/>
          <p:nvPr/>
        </p:nvSpPr>
        <p:spPr>
          <a:xfrm>
            <a:off x="815926" y="829995"/>
            <a:ext cx="10353822" cy="4374724"/>
          </a:xfrm>
          <a:prstGeom prst="rect">
            <a:avLst/>
          </a:prstGeom>
          <a:noFill/>
        </p:spPr>
        <p:txBody>
          <a:bodyPr wrap="square">
            <a:spAutoFit/>
          </a:bodyPr>
          <a:lstStyle/>
          <a:p>
            <a:pPr algn="l">
              <a:lnSpc>
                <a:spcPct val="150000"/>
              </a:lnSpc>
            </a:pPr>
            <a:r>
              <a:rPr lang="en-US" sz="2800" b="1" i="0" u="sng" dirty="0">
                <a:solidFill>
                  <a:srgbClr val="FFFFFF"/>
                </a:solidFill>
                <a:effectLst/>
                <a:latin typeface="system-ui"/>
              </a:rPr>
              <a:t>DATA SOURCES</a:t>
            </a:r>
            <a:r>
              <a:rPr lang="en-US" sz="4400" b="1" i="0" u="sng" dirty="0">
                <a:solidFill>
                  <a:srgbClr val="FFFFFF"/>
                </a:solidFill>
                <a:effectLst/>
                <a:latin typeface="system-ui"/>
              </a:rPr>
              <a:t>:</a:t>
            </a:r>
          </a:p>
          <a:p>
            <a:pPr>
              <a:lnSpc>
                <a:spcPct val="150000"/>
              </a:lnSpc>
            </a:pPr>
            <a:r>
              <a:rPr lang="en-US" sz="2400" b="1" i="0" dirty="0">
                <a:solidFill>
                  <a:srgbClr val="FFFFFF"/>
                </a:solidFill>
                <a:effectLst/>
                <a:latin typeface="system-ui"/>
              </a:rPr>
              <a:t>The data has been generated to simulate real-world economic conditions,  information from trusted sources like:</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World Bank for GDP growth and inflation data</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International Monetary Fund (IMF) for macroeconomic data</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OECD for labor market statistics</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National Stock Exchanges for stock market index values</a:t>
            </a:r>
          </a:p>
        </p:txBody>
      </p:sp>
    </p:spTree>
    <p:extLst>
      <p:ext uri="{BB962C8B-B14F-4D97-AF65-F5344CB8AC3E}">
        <p14:creationId xmlns:p14="http://schemas.microsoft.com/office/powerpoint/2010/main" val="64073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08D75B-4211-47DE-C856-E30FA28CA8E1}"/>
              </a:ext>
            </a:extLst>
          </p:cNvPr>
          <p:cNvSpPr txBox="1"/>
          <p:nvPr/>
        </p:nvSpPr>
        <p:spPr>
          <a:xfrm>
            <a:off x="267286" y="182880"/>
            <a:ext cx="11732455" cy="6370975"/>
          </a:xfrm>
          <a:prstGeom prst="rect">
            <a:avLst/>
          </a:prstGeom>
          <a:noFill/>
        </p:spPr>
        <p:txBody>
          <a:bodyPr wrap="square">
            <a:spAutoFit/>
          </a:bodyPr>
          <a:lstStyle/>
          <a:p>
            <a:pPr marL="457200" indent="-457200" algn="l">
              <a:buFont typeface="+mj-lt"/>
              <a:buAutoNum type="arabicPeriod"/>
            </a:pPr>
            <a:r>
              <a:rPr lang="en-US" sz="2400" b="1" i="0" u="sng" dirty="0">
                <a:solidFill>
                  <a:srgbClr val="FFFFFF"/>
                </a:solidFill>
                <a:effectLst/>
                <a:latin typeface="system-ui"/>
              </a:rPr>
              <a:t>Date:</a:t>
            </a:r>
            <a:r>
              <a:rPr lang="en-US" sz="2400" b="1" i="0" dirty="0">
                <a:solidFill>
                  <a:srgbClr val="FFFFFF"/>
                </a:solidFill>
                <a:effectLst/>
                <a:latin typeface="system-ui"/>
              </a:rPr>
              <a:t> The specific date or year for which the economic data is recorded. This column helps track changes in economic indicators over time.</a:t>
            </a:r>
          </a:p>
          <a:p>
            <a:pPr marL="457200" indent="-457200" algn="just">
              <a:buFont typeface="+mj-lt"/>
              <a:buAutoNum type="arabicPeriod"/>
            </a:pPr>
            <a:r>
              <a:rPr lang="en-US" sz="2400" b="1" i="0" u="sng" dirty="0">
                <a:solidFill>
                  <a:srgbClr val="FFFFFF"/>
                </a:solidFill>
                <a:effectLst/>
                <a:latin typeface="system-ui"/>
              </a:rPr>
              <a:t>Country:</a:t>
            </a:r>
            <a:r>
              <a:rPr lang="en-US" sz="2400" b="1" i="0" dirty="0">
                <a:solidFill>
                  <a:srgbClr val="FFFFFF"/>
                </a:solidFill>
                <a:effectLst/>
                <a:latin typeface="system-ui"/>
              </a:rPr>
              <a:t> The name of the country corresponding to the economic data. This column allows for comparisons between different countries' economic performances.</a:t>
            </a:r>
          </a:p>
          <a:p>
            <a:pPr marL="457200" indent="-457200" algn="just">
              <a:buFont typeface="+mj-lt"/>
              <a:buAutoNum type="arabicPeriod"/>
            </a:pPr>
            <a:r>
              <a:rPr lang="en-US" sz="2400" b="1" i="0" u="sng" dirty="0">
                <a:solidFill>
                  <a:srgbClr val="FFFFFF"/>
                </a:solidFill>
                <a:effectLst/>
                <a:latin typeface="system-ui"/>
              </a:rPr>
              <a:t>Inflation Rate (%): </a:t>
            </a:r>
            <a:r>
              <a:rPr lang="en-US" sz="2400" b="1" i="0" dirty="0">
                <a:solidFill>
                  <a:srgbClr val="FFFFFF"/>
                </a:solidFill>
                <a:effectLst/>
                <a:latin typeface="system-ui"/>
              </a:rPr>
              <a:t>The percentage change in the general price level of goods and services over a specific period, indicating the rate at which prices are rising. High inflation can erode purchasing power.</a:t>
            </a:r>
          </a:p>
          <a:p>
            <a:pPr marL="457200" indent="-457200" algn="just">
              <a:buFont typeface="+mj-lt"/>
              <a:buAutoNum type="arabicPeriod"/>
            </a:pPr>
            <a:r>
              <a:rPr lang="en-US" sz="2400" b="1" i="0" u="sng" dirty="0">
                <a:solidFill>
                  <a:srgbClr val="FFFFFF"/>
                </a:solidFill>
                <a:effectLst/>
                <a:latin typeface="system-ui"/>
              </a:rPr>
              <a:t>GDP Growth Rate (%): </a:t>
            </a:r>
            <a:r>
              <a:rPr lang="en-US" sz="2400" b="1" i="0" dirty="0">
                <a:solidFill>
                  <a:srgbClr val="FFFFFF"/>
                </a:solidFill>
                <a:effectLst/>
                <a:latin typeface="system-ui"/>
              </a:rPr>
              <a:t>The percentage increase in a country's Gross Domestic Product, representing the economic performance and growth over time. A positive GDP growth rate indicates a growing economy.</a:t>
            </a:r>
          </a:p>
          <a:p>
            <a:pPr marL="457200" indent="-457200" algn="just">
              <a:buFont typeface="+mj-lt"/>
              <a:buAutoNum type="arabicPeriod"/>
            </a:pPr>
            <a:r>
              <a:rPr lang="en-US" sz="2400" b="1" i="0" u="sng" dirty="0">
                <a:solidFill>
                  <a:srgbClr val="FFFFFF"/>
                </a:solidFill>
                <a:effectLst/>
                <a:latin typeface="system-ui"/>
              </a:rPr>
              <a:t>Unemployment Rate (%): </a:t>
            </a:r>
            <a:r>
              <a:rPr lang="en-US" sz="2400" b="1" i="0" dirty="0">
                <a:solidFill>
                  <a:srgbClr val="FFFFFF"/>
                </a:solidFill>
                <a:effectLst/>
                <a:latin typeface="system-ui"/>
              </a:rPr>
              <a:t>The percentage of the labor force that is unemployed and actively seeking employment. This metric reflects the health of the labor market.</a:t>
            </a:r>
          </a:p>
          <a:p>
            <a:pPr marL="457200" indent="-457200" algn="just">
              <a:buFont typeface="+mj-lt"/>
              <a:buAutoNum type="arabicPeriod"/>
            </a:pPr>
            <a:r>
              <a:rPr lang="en-US" sz="2400" b="1" i="0" u="sng" dirty="0">
                <a:solidFill>
                  <a:srgbClr val="FFFFFF"/>
                </a:solidFill>
                <a:effectLst/>
                <a:latin typeface="system-ui"/>
              </a:rPr>
              <a:t>Interest Rate (%): </a:t>
            </a:r>
            <a:r>
              <a:rPr lang="en-US" sz="2400" b="1" i="0" dirty="0">
                <a:solidFill>
                  <a:srgbClr val="FFFFFF"/>
                </a:solidFill>
                <a:effectLst/>
                <a:latin typeface="system-ui"/>
              </a:rPr>
              <a:t>The percentage charged on borrowed money or paid on savings, influencing economic activity, investment, and consumer spending.</a:t>
            </a:r>
          </a:p>
          <a:p>
            <a:pPr marL="457200" indent="-457200" algn="just">
              <a:buFont typeface="+mj-lt"/>
              <a:buAutoNum type="arabicPeriod"/>
            </a:pPr>
            <a:r>
              <a:rPr lang="en-US" sz="2400" b="1" i="0" u="sng" dirty="0">
                <a:solidFill>
                  <a:srgbClr val="FFFFFF"/>
                </a:solidFill>
                <a:effectLst/>
                <a:latin typeface="system-ui"/>
              </a:rPr>
              <a:t>Stock Index Value: </a:t>
            </a:r>
            <a:r>
              <a:rPr lang="en-US" sz="2400" b="1" i="0" dirty="0">
                <a:solidFill>
                  <a:srgbClr val="FFFFFF"/>
                </a:solidFill>
                <a:effectLst/>
                <a:latin typeface="system-ui"/>
              </a:rPr>
              <a:t>A numerical value representing the performance of a selected group of stocks, which indicates the overall health of the stock market and investor sentiment in a country.</a:t>
            </a:r>
            <a:r>
              <a:rPr lang="en-US" sz="2400" b="1" i="0" u="none" strike="noStrike" dirty="0">
                <a:solidFill>
                  <a:srgbClr val="FFFFFF"/>
                </a:solidFill>
                <a:effectLst/>
                <a:latin typeface="system-ui"/>
                <a:hlinkClick r:id="rId2"/>
              </a:rPr>
              <a:t>¶</a:t>
            </a:r>
            <a:endParaRPr lang="en-US" sz="2400" b="1" i="0" dirty="0">
              <a:solidFill>
                <a:srgbClr val="FFFFFF"/>
              </a:solidFill>
              <a:effectLst/>
              <a:latin typeface="system-ui"/>
            </a:endParaRPr>
          </a:p>
        </p:txBody>
      </p:sp>
    </p:spTree>
    <p:extLst>
      <p:ext uri="{BB962C8B-B14F-4D97-AF65-F5344CB8AC3E}">
        <p14:creationId xmlns:p14="http://schemas.microsoft.com/office/powerpoint/2010/main" val="235083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4AE68-15A3-DC1F-26A0-DC9582AF480C}"/>
              </a:ext>
            </a:extLst>
          </p:cNvPr>
          <p:cNvSpPr txBox="1"/>
          <p:nvPr/>
        </p:nvSpPr>
        <p:spPr>
          <a:xfrm>
            <a:off x="773723" y="548641"/>
            <a:ext cx="10888394" cy="3785652"/>
          </a:xfrm>
          <a:prstGeom prst="rect">
            <a:avLst/>
          </a:prstGeom>
          <a:noFill/>
        </p:spPr>
        <p:txBody>
          <a:bodyPr wrap="square">
            <a:spAutoFit/>
          </a:bodyPr>
          <a:lstStyle/>
          <a:p>
            <a:pPr algn="ctr"/>
            <a:r>
              <a:rPr lang="en-US" sz="2800" b="1" i="0" u="sng" dirty="0">
                <a:solidFill>
                  <a:srgbClr val="FFFFFF"/>
                </a:solidFill>
                <a:effectLst/>
                <a:latin typeface="system-ui"/>
              </a:rPr>
              <a:t>OBJECTIVE</a:t>
            </a:r>
          </a:p>
          <a:p>
            <a:pPr algn="ctr"/>
            <a:endParaRPr lang="en-US" sz="4400" b="1" i="0" u="sng" dirty="0">
              <a:solidFill>
                <a:srgbClr val="FFFFFF"/>
              </a:solidFill>
              <a:effectLst/>
              <a:latin typeface="system-ui"/>
            </a:endParaRPr>
          </a:p>
          <a:p>
            <a:pPr algn="just"/>
            <a:r>
              <a:rPr lang="en-US" sz="2400" b="1" i="0" dirty="0">
                <a:solidFill>
                  <a:srgbClr val="FFFFFF"/>
                </a:solidFill>
                <a:effectLst/>
                <a:latin typeface="system-ui"/>
              </a:rPr>
              <a:t>The objective of this analysis is to:</a:t>
            </a:r>
          </a:p>
          <a:p>
            <a:pPr algn="just"/>
            <a:endParaRPr lang="en-US" sz="2400" b="1" i="0" dirty="0">
              <a:solidFill>
                <a:srgbClr val="FFFFFF"/>
              </a:solidFill>
              <a:effectLst/>
              <a:latin typeface="system-ui"/>
            </a:endParaRPr>
          </a:p>
          <a:p>
            <a:pPr marL="571500" indent="-571500" algn="just">
              <a:buFont typeface="Wingdings" panose="05000000000000000000" pitchFamily="2" charset="2"/>
              <a:buChar char="Ø"/>
            </a:pPr>
            <a:r>
              <a:rPr lang="en-US" sz="2400" b="1" i="0" dirty="0">
                <a:solidFill>
                  <a:srgbClr val="FFFFFF"/>
                </a:solidFill>
                <a:effectLst/>
                <a:latin typeface="system-ui"/>
              </a:rPr>
              <a:t>Visualize trends in key economic indicators across different countries from 2010 to 2023.</a:t>
            </a:r>
          </a:p>
          <a:p>
            <a:pPr algn="just"/>
            <a:endParaRPr lang="en-US" sz="2400" b="1" i="0" dirty="0">
              <a:solidFill>
                <a:srgbClr val="FFFFFF"/>
              </a:solidFill>
              <a:effectLst/>
              <a:latin typeface="system-ui"/>
            </a:endParaRPr>
          </a:p>
          <a:p>
            <a:pPr marL="571500" indent="-571500" algn="just">
              <a:buFont typeface="Wingdings" panose="05000000000000000000" pitchFamily="2" charset="2"/>
              <a:buChar char="Ø"/>
            </a:pPr>
            <a:r>
              <a:rPr lang="en-US" sz="2400" b="1" i="0" dirty="0">
                <a:solidFill>
                  <a:srgbClr val="FFFFFF"/>
                </a:solidFill>
                <a:effectLst/>
                <a:latin typeface="system-ui"/>
              </a:rPr>
              <a:t>Understand the relationships between economic variables such as GDP growth, inflation, interest rate and unemployment.</a:t>
            </a:r>
          </a:p>
        </p:txBody>
      </p:sp>
    </p:spTree>
    <p:extLst>
      <p:ext uri="{BB962C8B-B14F-4D97-AF65-F5344CB8AC3E}">
        <p14:creationId xmlns:p14="http://schemas.microsoft.com/office/powerpoint/2010/main" val="4154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6683-82EB-DBF5-3BEF-77F61312BEFE}"/>
              </a:ext>
            </a:extLst>
          </p:cNvPr>
          <p:cNvSpPr>
            <a:spLocks noGrp="1"/>
          </p:cNvSpPr>
          <p:nvPr>
            <p:ph type="title"/>
          </p:nvPr>
        </p:nvSpPr>
        <p:spPr>
          <a:xfrm>
            <a:off x="781927" y="0"/>
            <a:ext cx="10515600" cy="1325563"/>
          </a:xfrm>
        </p:spPr>
        <p:txBody>
          <a:bodyPr>
            <a:noAutofit/>
          </a:bodyPr>
          <a:lstStyle/>
          <a:p>
            <a:pPr algn="ctr"/>
            <a:r>
              <a:rPr lang="en-US" sz="3200" b="1" i="0" u="sng" dirty="0">
                <a:solidFill>
                  <a:srgbClr val="FFFFFF"/>
                </a:solidFill>
                <a:effectLst/>
                <a:latin typeface="system-ui"/>
              </a:rPr>
              <a:t>Average Inflation Rate , GDP Growth Rate , Unemployment Rate &amp; Interest Rate (%) Trend Over Time (2010-2023)</a:t>
            </a:r>
            <a:br>
              <a:rPr lang="en-US" sz="3200" b="1" i="0" u="sng" dirty="0">
                <a:solidFill>
                  <a:srgbClr val="FFFFFF"/>
                </a:solidFill>
                <a:effectLst/>
                <a:latin typeface="system-ui"/>
              </a:rPr>
            </a:br>
            <a:endParaRPr lang="en-US" sz="3200" b="1" u="sng" dirty="0"/>
          </a:p>
        </p:txBody>
      </p:sp>
      <p:pic>
        <p:nvPicPr>
          <p:cNvPr id="6" name="Content Placeholder 5">
            <a:extLst>
              <a:ext uri="{FF2B5EF4-FFF2-40B4-BE49-F238E27FC236}">
                <a16:creationId xmlns:a16="http://schemas.microsoft.com/office/drawing/2014/main" id="{82AFC1CC-CD90-38E6-2910-1F0859C17D7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02625" y="1025174"/>
            <a:ext cx="11426777" cy="5558505"/>
          </a:xfrm>
        </p:spPr>
      </p:pic>
    </p:spTree>
    <p:extLst>
      <p:ext uri="{BB962C8B-B14F-4D97-AF65-F5344CB8AC3E}">
        <p14:creationId xmlns:p14="http://schemas.microsoft.com/office/powerpoint/2010/main" val="89812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F23AB-0B0E-FD09-7523-A70CB4742BC7}"/>
              </a:ext>
            </a:extLst>
          </p:cNvPr>
          <p:cNvSpPr txBox="1"/>
          <p:nvPr/>
        </p:nvSpPr>
        <p:spPr>
          <a:xfrm>
            <a:off x="1167618" y="532383"/>
            <a:ext cx="9509759" cy="3170099"/>
          </a:xfrm>
          <a:prstGeom prst="rect">
            <a:avLst/>
          </a:prstGeom>
          <a:noFill/>
        </p:spPr>
        <p:txBody>
          <a:bodyPr wrap="square">
            <a:spAutoFit/>
          </a:bodyPr>
          <a:lstStyle/>
          <a:p>
            <a:pPr marL="0" indent="0">
              <a:buNone/>
            </a:pPr>
            <a:r>
              <a:rPr lang="en-US" sz="2000" b="1" u="sng" dirty="0"/>
              <a:t>Unemployment Rate (Black Line):</a:t>
            </a:r>
          </a:p>
          <a:p>
            <a:pPr>
              <a:buFont typeface="Arial" panose="020B0604020202020204" pitchFamily="34" charset="0"/>
              <a:buChar char="•"/>
            </a:pPr>
            <a:r>
              <a:rPr lang="en-US" sz="2000" dirty="0"/>
              <a:t>Remained consistently high, especially in the early years (around 7%).</a:t>
            </a:r>
          </a:p>
          <a:p>
            <a:pPr>
              <a:buFont typeface="Arial" panose="020B0604020202020204" pitchFamily="34" charset="0"/>
              <a:buChar char="•"/>
            </a:pPr>
            <a:r>
              <a:rPr lang="en-US" sz="2000" dirty="0"/>
              <a:t>It maintained a steady level with minimal fluctuations, but rose in the 2020-2022 period.</a:t>
            </a:r>
          </a:p>
          <a:p>
            <a:pPr marL="0" indent="0">
              <a:buNone/>
            </a:pPr>
            <a:r>
              <a:rPr lang="en-US" sz="2000" b="1" u="sng" dirty="0"/>
              <a:t>Inflation Rate (Red Line):</a:t>
            </a:r>
          </a:p>
          <a:p>
            <a:pPr>
              <a:buFont typeface="Arial" panose="020B0604020202020204" pitchFamily="34" charset="0"/>
              <a:buChar char="•"/>
            </a:pPr>
            <a:r>
              <a:rPr lang="en-US" sz="2000" dirty="0"/>
              <a:t>Started relatively high in 2010 (around 6%).</a:t>
            </a:r>
          </a:p>
          <a:p>
            <a:pPr>
              <a:buFont typeface="Arial" panose="020B0604020202020204" pitchFamily="34" charset="0"/>
              <a:buChar char="•"/>
            </a:pPr>
            <a:r>
              <a:rPr lang="en-US" sz="2000" dirty="0"/>
              <a:t>Showed a fluctuating trend, peaking around 2015, before stabilizing and slightly declining towards 2023.</a:t>
            </a:r>
          </a:p>
          <a:p>
            <a:pPr marL="0" indent="0">
              <a:buNone/>
            </a:pPr>
            <a:r>
              <a:rPr lang="en-US" sz="2000" b="1" u="sng" dirty="0"/>
              <a:t>Interest Rate (Purple Line):</a:t>
            </a:r>
          </a:p>
          <a:p>
            <a:pPr>
              <a:buFont typeface="Arial" panose="020B0604020202020204" pitchFamily="34" charset="0"/>
              <a:buChar char="•"/>
            </a:pPr>
            <a:r>
              <a:rPr lang="en-US" sz="2000" dirty="0"/>
              <a:t>Remained steady around 5% in the early years.</a:t>
            </a:r>
          </a:p>
          <a:p>
            <a:pPr>
              <a:buFont typeface="Arial" panose="020B0604020202020204" pitchFamily="34" charset="0"/>
              <a:buChar char="•"/>
            </a:pPr>
            <a:r>
              <a:rPr lang="en-US" sz="2000" dirty="0"/>
              <a:t>It dropped after 2016 and started rising again after 2020, spiking sharply towards 2023.</a:t>
            </a:r>
          </a:p>
        </p:txBody>
      </p:sp>
      <p:sp>
        <p:nvSpPr>
          <p:cNvPr id="5" name="TextBox 4">
            <a:extLst>
              <a:ext uri="{FF2B5EF4-FFF2-40B4-BE49-F238E27FC236}">
                <a16:creationId xmlns:a16="http://schemas.microsoft.com/office/drawing/2014/main" id="{A47975BC-DDE2-4994-645C-3B947D59B945}"/>
              </a:ext>
            </a:extLst>
          </p:cNvPr>
          <p:cNvSpPr txBox="1"/>
          <p:nvPr/>
        </p:nvSpPr>
        <p:spPr>
          <a:xfrm>
            <a:off x="1167618" y="3702482"/>
            <a:ext cx="9509759" cy="1323439"/>
          </a:xfrm>
          <a:prstGeom prst="rect">
            <a:avLst/>
          </a:prstGeom>
          <a:noFill/>
        </p:spPr>
        <p:txBody>
          <a:bodyPr wrap="square">
            <a:spAutoFit/>
          </a:bodyPr>
          <a:lstStyle/>
          <a:p>
            <a:r>
              <a:rPr lang="en-US" sz="2000" b="1" u="sng" dirty="0"/>
              <a:t>GDP Growth Rate (Green Line):</a:t>
            </a:r>
          </a:p>
          <a:p>
            <a:pPr>
              <a:buFont typeface="Arial" panose="020B0604020202020204" pitchFamily="34" charset="0"/>
              <a:buChar char="•"/>
            </a:pPr>
            <a:r>
              <a:rPr lang="en-US" sz="2000" dirty="0"/>
              <a:t>Declined between 2010 and 2012.</a:t>
            </a:r>
          </a:p>
          <a:p>
            <a:pPr>
              <a:buFont typeface="Arial" panose="020B0604020202020204" pitchFamily="34" charset="0"/>
              <a:buChar char="•"/>
            </a:pPr>
            <a:r>
              <a:rPr lang="en-US" sz="2000" dirty="0"/>
              <a:t>It fluctuated over the years, but there was a notable peak around 2018-2020.</a:t>
            </a:r>
          </a:p>
          <a:p>
            <a:pPr>
              <a:buFont typeface="Arial" panose="020B0604020202020204" pitchFamily="34" charset="0"/>
              <a:buChar char="•"/>
            </a:pPr>
            <a:r>
              <a:rPr lang="en-US" sz="2000" dirty="0"/>
              <a:t>The GDP growth rate has been relatively low in the recent years compared to early 2010s.</a:t>
            </a:r>
          </a:p>
        </p:txBody>
      </p:sp>
    </p:spTree>
    <p:extLst>
      <p:ext uri="{BB962C8B-B14F-4D97-AF65-F5344CB8AC3E}">
        <p14:creationId xmlns:p14="http://schemas.microsoft.com/office/powerpoint/2010/main" val="39620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02FB-7EC0-D4EE-3B55-213F1ED9BBF0}"/>
              </a:ext>
            </a:extLst>
          </p:cNvPr>
          <p:cNvSpPr>
            <a:spLocks noGrp="1"/>
          </p:cNvSpPr>
          <p:nvPr>
            <p:ph type="title"/>
          </p:nvPr>
        </p:nvSpPr>
        <p:spPr>
          <a:xfrm>
            <a:off x="838200" y="450166"/>
            <a:ext cx="10515600" cy="1153550"/>
          </a:xfrm>
        </p:spPr>
        <p:txBody>
          <a:bodyPr>
            <a:noAutofit/>
          </a:bodyPr>
          <a:lstStyle/>
          <a:p>
            <a:pPr algn="ctr"/>
            <a:r>
              <a:rPr lang="en-US" sz="3200" b="1" i="0" u="sng" dirty="0">
                <a:solidFill>
                  <a:srgbClr val="FFFFFF"/>
                </a:solidFill>
                <a:effectLst/>
                <a:latin typeface="system-ui"/>
              </a:rPr>
              <a:t>Average Inflation Rate , GDP Growth Rate , Unemployment Rate &amp; Interest Rate (%) Trend Over Year (2010-2023)</a:t>
            </a:r>
            <a:br>
              <a:rPr lang="en-US" sz="3200" b="1" i="0" u="sng" dirty="0">
                <a:solidFill>
                  <a:srgbClr val="FFFFFF"/>
                </a:solidFill>
                <a:effectLst/>
                <a:latin typeface="system-ui"/>
              </a:rPr>
            </a:br>
            <a:endParaRPr lang="en-US" sz="3200" dirty="0"/>
          </a:p>
        </p:txBody>
      </p:sp>
      <p:pic>
        <p:nvPicPr>
          <p:cNvPr id="10" name="Content Placeholder 9">
            <a:extLst>
              <a:ext uri="{FF2B5EF4-FFF2-40B4-BE49-F238E27FC236}">
                <a16:creationId xmlns:a16="http://schemas.microsoft.com/office/drawing/2014/main" id="{4287DADE-B79F-405B-8E6D-63D2B52240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745" y="1477108"/>
            <a:ext cx="11619913" cy="4930726"/>
          </a:xfrm>
        </p:spPr>
      </p:pic>
    </p:spTree>
    <p:extLst>
      <p:ext uri="{BB962C8B-B14F-4D97-AF65-F5344CB8AC3E}">
        <p14:creationId xmlns:p14="http://schemas.microsoft.com/office/powerpoint/2010/main" val="253695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F0B7-7C01-A7EC-6393-891884A6DD43}"/>
              </a:ext>
            </a:extLst>
          </p:cNvPr>
          <p:cNvSpPr>
            <a:spLocks noGrp="1"/>
          </p:cNvSpPr>
          <p:nvPr>
            <p:ph type="title"/>
          </p:nvPr>
        </p:nvSpPr>
        <p:spPr/>
        <p:txBody>
          <a:bodyPr>
            <a:noAutofit/>
          </a:bodyPr>
          <a:lstStyle/>
          <a:p>
            <a:pPr algn="ctr"/>
            <a:r>
              <a:rPr lang="en-US" sz="3200" b="1" i="0" dirty="0">
                <a:solidFill>
                  <a:srgbClr val="FFFFFF"/>
                </a:solidFill>
                <a:effectLst/>
                <a:latin typeface="system-ui"/>
              </a:rPr>
              <a:t>Average Inflation Rate, GDP Growth Rate , Unemployment Rate &amp; Interest Rate (%) by Country (2010-2023)</a:t>
            </a:r>
            <a:br>
              <a:rPr lang="en-US" sz="3200" b="1" i="0" dirty="0">
                <a:solidFill>
                  <a:srgbClr val="FFFFFF"/>
                </a:solidFill>
                <a:effectLst/>
                <a:latin typeface="system-ui"/>
              </a:rPr>
            </a:br>
            <a:endParaRPr lang="en-US" sz="3200" dirty="0"/>
          </a:p>
        </p:txBody>
      </p:sp>
      <p:pic>
        <p:nvPicPr>
          <p:cNvPr id="6" name="Content Placeholder 5">
            <a:extLst>
              <a:ext uri="{FF2B5EF4-FFF2-40B4-BE49-F238E27FC236}">
                <a16:creationId xmlns:a16="http://schemas.microsoft.com/office/drawing/2014/main" id="{D00708B4-CB01-C6FD-6507-C9D20993FA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2881" y="1245626"/>
            <a:ext cx="11826238" cy="5247249"/>
          </a:xfrm>
        </p:spPr>
      </p:pic>
    </p:spTree>
    <p:extLst>
      <p:ext uri="{BB962C8B-B14F-4D97-AF65-F5344CB8AC3E}">
        <p14:creationId xmlns:p14="http://schemas.microsoft.com/office/powerpoint/2010/main" val="1908377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415</TotalTime>
  <Words>1158</Words>
  <Application>Microsoft Office PowerPoint</Application>
  <PresentationFormat>Widescreen</PresentationFormat>
  <Paragraphs>91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system-ui</vt:lpstr>
      <vt:lpstr>Wingdings</vt:lpstr>
      <vt:lpstr>Office Theme</vt:lpstr>
      <vt:lpstr>Economic Indicators Analysis: Trends from 2010 to 2023</vt:lpstr>
      <vt:lpstr>PowerPoint Presentation</vt:lpstr>
      <vt:lpstr>PowerPoint Presentation</vt:lpstr>
      <vt:lpstr>PowerPoint Presentation</vt:lpstr>
      <vt:lpstr>PowerPoint Presentation</vt:lpstr>
      <vt:lpstr>Average Inflation Rate , GDP Growth Rate , Unemployment Rate &amp; Interest Rate (%) Trend Over Time (2010-2023) </vt:lpstr>
      <vt:lpstr>PowerPoint Presentation</vt:lpstr>
      <vt:lpstr>Average Inflation Rate , GDP Growth Rate , Unemployment Rate &amp; Interest Rate (%) Trend Over Year (2010-2023) </vt:lpstr>
      <vt:lpstr>Average Inflation Rate, GDP Growth Rate , Unemployment Rate &amp; Interest Rate (%) by Country (2010-2023) </vt:lpstr>
      <vt:lpstr>Relationship between Average GDP Growth Rate,Inflation Rate, Unemployment Rate &amp; Interest Rate </vt:lpstr>
      <vt:lpstr>Relationship Between Inflation Rate and Unemployment Rate </vt:lpstr>
      <vt:lpstr>Relationship Between Inflation Rate and Interest Rate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10</cp:revision>
  <dcterms:created xsi:type="dcterms:W3CDTF">2024-10-06T13:25:36Z</dcterms:created>
  <dcterms:modified xsi:type="dcterms:W3CDTF">2024-10-11T05:34:59Z</dcterms:modified>
</cp:coreProperties>
</file>