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verage"/>
      <p:regular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verag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ea507ce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ea507ce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3ea507ce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ea507ce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3ea507ce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3ea507ce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3ea507ce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3ea507ce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3ea507c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3ea507c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3ea507ce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3ea507ce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3ea507ce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3ea507ce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3ea507ce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3ea507ce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3ea507ce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3ea507ce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3ea507ce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3ea507ce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3ea507ce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3ea507ce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ea507ce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ea507ce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bookcrossing.com/" TargetMode="External"/><Relationship Id="rId4" Type="http://schemas.openxmlformats.org/officeDocument/2006/relationships/hyperlink" Target="http://pt.bookmooch.com/" TargetMode="External"/><Relationship Id="rId5" Type="http://schemas.openxmlformats.org/officeDocument/2006/relationships/hyperlink" Target="http://www.booksfreeswap.com" TargetMode="External"/><Relationship Id="rId6" Type="http://schemas.openxmlformats.org/officeDocument/2006/relationships/hyperlink" Target="https://www.livralivro.com.br/" TargetMode="External"/><Relationship Id="rId7" Type="http://schemas.openxmlformats.org/officeDocument/2006/relationships/hyperlink" Target="https://play.google.com/store/apps/details?id=br.com.livrome" TargetMode="External"/><Relationship Id="rId8" Type="http://schemas.openxmlformats.org/officeDocument/2006/relationships/hyperlink" Target="https://livrome.com.b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pt-BR"/>
              <a:t>TICs para troca de livros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pt-BR"/>
              <a:t>Aplicativos e sites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Books Free Swap</a:t>
            </a:r>
            <a:endParaRPr/>
          </a:p>
        </p:txBody>
      </p:sp>
      <p:pic>
        <p:nvPicPr>
          <p:cNvPr id="116" name="Google Shape;116;p22"/>
          <p:cNvPicPr preferRelativeResize="0"/>
          <p:nvPr/>
        </p:nvPicPr>
        <p:blipFill>
          <a:blip r:embed="rId3">
            <a:alphaModFix/>
          </a:blip>
          <a:stretch>
            <a:fillRect/>
          </a:stretch>
        </p:blipFill>
        <p:spPr>
          <a:xfrm>
            <a:off x="655063" y="1182450"/>
            <a:ext cx="7833869" cy="38209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BookCrossing</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O BookCrossing não é necessariamente um site de troca de livros, mas é uma iniciativa onde as pessoas se registram na plataforma e deixam os livros em locais públicos, acessíveis a outras pessoas que também usam o site.</a:t>
            </a:r>
            <a:endParaRPr/>
          </a:p>
          <a:p>
            <a:pPr indent="-342900" lvl="0" marL="457200" rtl="0" algn="l">
              <a:spcBef>
                <a:spcPts val="0"/>
              </a:spcBef>
              <a:spcAft>
                <a:spcPts val="0"/>
              </a:spcAft>
              <a:buSzPts val="1800"/>
              <a:buChar char="●"/>
            </a:pPr>
            <a:r>
              <a:rPr lang="pt-BR"/>
              <a:t>Para que se tenha um melhor controle, os livros são registrados por seus próprios códigos que ficam na parte de trás.</a:t>
            </a:r>
            <a:endParaRPr/>
          </a:p>
          <a:p>
            <a:pPr indent="-342900" lvl="0" marL="457200" rtl="0" algn="l">
              <a:spcBef>
                <a:spcPts val="0"/>
              </a:spcBef>
              <a:spcAft>
                <a:spcPts val="0"/>
              </a:spcAft>
              <a:buSzPts val="1800"/>
              <a:buChar char="●"/>
            </a:pPr>
            <a:r>
              <a:rPr lang="pt-BR"/>
              <a:t>Um dos principais problemas é que alguns usuários não tem confiança em deixar os livros nos locais públicos determinados pela plataforma.</a:t>
            </a:r>
            <a:endParaRPr/>
          </a:p>
          <a:p>
            <a:pPr indent="-342900" lvl="0" marL="457200" rtl="0" algn="l">
              <a:spcBef>
                <a:spcPts val="0"/>
              </a:spcBef>
              <a:spcAft>
                <a:spcPts val="0"/>
              </a:spcAft>
              <a:buSzPts val="1800"/>
              <a:buChar char="●"/>
            </a:pPr>
            <a:r>
              <a:rPr lang="pt-BR"/>
              <a:t>Os principais stakeholders desse site são seus desenvolvedores, usuários e apoiadores.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BookCrossing</a:t>
            </a:r>
            <a:endParaRPr/>
          </a:p>
        </p:txBody>
      </p:sp>
      <p:pic>
        <p:nvPicPr>
          <p:cNvPr id="128" name="Google Shape;128;p24"/>
          <p:cNvPicPr preferRelativeResize="0"/>
          <p:nvPr/>
        </p:nvPicPr>
        <p:blipFill>
          <a:blip r:embed="rId3">
            <a:alphaModFix/>
          </a:blip>
          <a:stretch>
            <a:fillRect/>
          </a:stretch>
        </p:blipFill>
        <p:spPr>
          <a:xfrm>
            <a:off x="642438" y="1120825"/>
            <a:ext cx="7859120" cy="38209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Referências</a:t>
            </a:r>
            <a:r>
              <a:rPr lang="pt-BR"/>
              <a:t> </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u="sng">
                <a:solidFill>
                  <a:schemeClr val="hlink"/>
                </a:solidFill>
                <a:hlinkClick r:id="rId3"/>
              </a:rPr>
              <a:t>https://www.bookcrossing.com/</a:t>
            </a:r>
            <a:endParaRPr/>
          </a:p>
          <a:p>
            <a:pPr indent="-342900" lvl="0" marL="457200" rtl="0" algn="l">
              <a:spcBef>
                <a:spcPts val="0"/>
              </a:spcBef>
              <a:spcAft>
                <a:spcPts val="0"/>
              </a:spcAft>
              <a:buSzPts val="1800"/>
              <a:buChar char="●"/>
            </a:pPr>
            <a:r>
              <a:rPr lang="pt-BR" u="sng">
                <a:solidFill>
                  <a:schemeClr val="hlink"/>
                </a:solidFill>
                <a:hlinkClick r:id="rId4"/>
              </a:rPr>
              <a:t>http://pt.bookmooch.com/</a:t>
            </a:r>
            <a:r>
              <a:rPr lang="pt-BR"/>
              <a:t> </a:t>
            </a:r>
            <a:endParaRPr/>
          </a:p>
          <a:p>
            <a:pPr indent="-342900" lvl="0" marL="457200" rtl="0" algn="l">
              <a:spcBef>
                <a:spcPts val="0"/>
              </a:spcBef>
              <a:spcAft>
                <a:spcPts val="0"/>
              </a:spcAft>
              <a:buSzPts val="1800"/>
              <a:buChar char="●"/>
            </a:pPr>
            <a:r>
              <a:rPr lang="pt-BR" u="sng">
                <a:solidFill>
                  <a:schemeClr val="hlink"/>
                </a:solidFill>
                <a:hlinkClick r:id="rId5"/>
              </a:rPr>
              <a:t>http://www.booksfreeswap.com</a:t>
            </a:r>
            <a:endParaRPr/>
          </a:p>
          <a:p>
            <a:pPr indent="-342900" lvl="0" marL="457200" rtl="0" algn="l">
              <a:spcBef>
                <a:spcPts val="0"/>
              </a:spcBef>
              <a:spcAft>
                <a:spcPts val="0"/>
              </a:spcAft>
              <a:buSzPts val="1800"/>
              <a:buChar char="●"/>
            </a:pPr>
            <a:r>
              <a:rPr lang="pt-BR" u="sng">
                <a:solidFill>
                  <a:schemeClr val="hlink"/>
                </a:solidFill>
                <a:hlinkClick r:id="rId6"/>
              </a:rPr>
              <a:t>https://www.livralivro.com.br/</a:t>
            </a:r>
            <a:endParaRPr/>
          </a:p>
          <a:p>
            <a:pPr indent="-342900" lvl="0" marL="457200" rtl="0" algn="l">
              <a:spcBef>
                <a:spcPts val="0"/>
              </a:spcBef>
              <a:spcAft>
                <a:spcPts val="0"/>
              </a:spcAft>
              <a:buSzPts val="1800"/>
              <a:buChar char="●"/>
            </a:pPr>
            <a:r>
              <a:rPr lang="pt-BR" u="sng">
                <a:solidFill>
                  <a:schemeClr val="hlink"/>
                </a:solidFill>
                <a:hlinkClick r:id="rId7"/>
              </a:rPr>
              <a:t>https://play.google.com/store/apps/details?id=br.com.livrome</a:t>
            </a:r>
            <a:endParaRPr/>
          </a:p>
          <a:p>
            <a:pPr indent="-342900" lvl="0" marL="457200" rtl="0" algn="l">
              <a:spcBef>
                <a:spcPts val="0"/>
              </a:spcBef>
              <a:spcAft>
                <a:spcPts val="0"/>
              </a:spcAft>
              <a:buSzPts val="1800"/>
              <a:buChar char="●"/>
            </a:pPr>
            <a:r>
              <a:rPr lang="pt-BR" u="sng">
                <a:solidFill>
                  <a:schemeClr val="hlink"/>
                </a:solidFill>
                <a:hlinkClick r:id="rId8"/>
              </a:rPr>
              <a:t>https://livrome.com.br/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Tecnologia da Informação e Comunicação</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pt-BR"/>
              <a:t>Tecnologia da informação e comunicação (TIC) pode ser definida como um conjunto de recursos tecnológicos, utilizados de forma integrada, com um objetivo comum. As TICs são utilizadas das mais diversas formas, na indústria (no processo de automação), no comércio (no gerenciamento, nas diversas formas de publicidade), no setor de investimentos (informação simultânea, comunicação imediata) e na educação (no processo de ensino aprendizagem, na Educação a Distância).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BookMooch</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O site funciona a partir de um sistema de pontos em que o usuário recebe um ponto a cada livro que envia e gasta um ponto ao requisitar um livro.</a:t>
            </a:r>
            <a:endParaRPr/>
          </a:p>
          <a:p>
            <a:pPr indent="-342900" lvl="0" marL="457200" rtl="0" algn="l">
              <a:spcBef>
                <a:spcPts val="0"/>
              </a:spcBef>
              <a:spcAft>
                <a:spcPts val="0"/>
              </a:spcAft>
              <a:buSzPts val="1800"/>
              <a:buChar char="●"/>
            </a:pPr>
            <a:r>
              <a:rPr lang="pt-BR"/>
              <a:t>Os usuários devem manter uma proporção de dois livros doados para cada livro adquirido, de forma a promover a troca, caso contrário mesmo se possuírem pontos não poderão efetuar trocas.</a:t>
            </a:r>
            <a:endParaRPr/>
          </a:p>
          <a:p>
            <a:pPr indent="-342900" lvl="0" marL="457200" rtl="0" algn="l">
              <a:spcBef>
                <a:spcPts val="0"/>
              </a:spcBef>
              <a:spcAft>
                <a:spcPts val="0"/>
              </a:spcAft>
              <a:buSzPts val="1800"/>
              <a:buChar char="●"/>
            </a:pPr>
            <a:r>
              <a:rPr lang="pt-BR"/>
              <a:t>As ferramentas do site são completamente gratuitas, no entanto os envios dos pacotes são pagos pelo próprio usuário.</a:t>
            </a:r>
            <a:endParaRPr/>
          </a:p>
          <a:p>
            <a:pPr indent="-342900" lvl="0" marL="457200" rtl="0" algn="l">
              <a:spcBef>
                <a:spcPts val="0"/>
              </a:spcBef>
              <a:spcAft>
                <a:spcPts val="0"/>
              </a:spcAft>
              <a:buSzPts val="1800"/>
              <a:buChar char="●"/>
            </a:pPr>
            <a:r>
              <a:rPr lang="pt-BR"/>
              <a:t>Seus stakeholders são seus usuários, bibliotecas, ONGS e a empresa Amazon.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BookMooch</a:t>
            </a:r>
            <a:endParaRPr/>
          </a:p>
        </p:txBody>
      </p:sp>
      <p:pic>
        <p:nvPicPr>
          <p:cNvPr id="78" name="Google Shape;78;p16"/>
          <p:cNvPicPr preferRelativeResize="0"/>
          <p:nvPr/>
        </p:nvPicPr>
        <p:blipFill>
          <a:blip r:embed="rId3">
            <a:alphaModFix/>
          </a:blip>
          <a:stretch>
            <a:fillRect/>
          </a:stretch>
        </p:blipFill>
        <p:spPr>
          <a:xfrm>
            <a:off x="2108088" y="1157825"/>
            <a:ext cx="4927821"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Livra Livro</a:t>
            </a:r>
            <a:endParaRPr/>
          </a:p>
        </p:txBody>
      </p:sp>
      <p:sp>
        <p:nvSpPr>
          <p:cNvPr id="84" name="Google Shape;84;p17"/>
          <p:cNvSpPr txBox="1"/>
          <p:nvPr>
            <p:ph idx="1" type="body"/>
          </p:nvPr>
        </p:nvSpPr>
        <p:spPr>
          <a:xfrm>
            <a:off x="311700" y="1152475"/>
            <a:ext cx="8520600" cy="3696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Semelhante ao BookMooch, este site também funciona a partir de um sistema de pontos: o usuário recebe um ponto ao enviar um livro e, ao requisitar um livro, ele gasta um ponto.</a:t>
            </a:r>
            <a:endParaRPr/>
          </a:p>
          <a:p>
            <a:pPr indent="-342900" lvl="0" marL="457200" rtl="0" algn="l">
              <a:spcBef>
                <a:spcPts val="0"/>
              </a:spcBef>
              <a:spcAft>
                <a:spcPts val="0"/>
              </a:spcAft>
              <a:buSzPts val="1800"/>
              <a:buChar char="●"/>
            </a:pPr>
            <a:r>
              <a:rPr lang="pt-BR"/>
              <a:t>O serviço do site é gratuito, mas os usuários devem enviar os livros pelos Correios, obedecendo às instruções do código de conduta do leitor Livra Livro.</a:t>
            </a:r>
            <a:endParaRPr/>
          </a:p>
          <a:p>
            <a:pPr indent="-342900" lvl="0" marL="457200" rtl="0" algn="l">
              <a:spcBef>
                <a:spcPts val="0"/>
              </a:spcBef>
              <a:spcAft>
                <a:spcPts val="0"/>
              </a:spcAft>
              <a:buSzPts val="1800"/>
              <a:buChar char="●"/>
            </a:pPr>
            <a:r>
              <a:rPr lang="pt-BR"/>
              <a:t>O site também pode ser acessado por quaisquer dispositivos (computadores pessoais, tablets, smartphones, etc.) e conta com um sistema de rastreamento dos livros no processo de envio.</a:t>
            </a:r>
            <a:endParaRPr/>
          </a:p>
          <a:p>
            <a:pPr indent="-342900" lvl="0" marL="457200" rtl="0" algn="l">
              <a:spcBef>
                <a:spcPts val="0"/>
              </a:spcBef>
              <a:spcAft>
                <a:spcPts val="0"/>
              </a:spcAft>
              <a:buSzPts val="1800"/>
              <a:buChar char="●"/>
            </a:pPr>
            <a:r>
              <a:rPr lang="pt-BR"/>
              <a:t>Os stakeholders são seus usuários e os desenvolvedores do site.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Livra Livro</a:t>
            </a:r>
            <a:endParaRPr/>
          </a:p>
        </p:txBody>
      </p:sp>
      <p:pic>
        <p:nvPicPr>
          <p:cNvPr id="90" name="Google Shape;90;p18"/>
          <p:cNvPicPr preferRelativeResize="0"/>
          <p:nvPr/>
        </p:nvPicPr>
        <p:blipFill>
          <a:blip r:embed="rId3">
            <a:alphaModFix/>
          </a:blip>
          <a:stretch>
            <a:fillRect/>
          </a:stretch>
        </p:blipFill>
        <p:spPr>
          <a:xfrm>
            <a:off x="152400" y="1170125"/>
            <a:ext cx="8839199" cy="36419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LivroMe</a:t>
            </a:r>
            <a:endParaRPr/>
          </a:p>
        </p:txBody>
      </p:sp>
      <p:sp>
        <p:nvSpPr>
          <p:cNvPr id="96" name="Google Shape;96;p19"/>
          <p:cNvSpPr txBox="1"/>
          <p:nvPr>
            <p:ph idx="1" type="body"/>
          </p:nvPr>
        </p:nvSpPr>
        <p:spPr>
          <a:xfrm>
            <a:off x="311700" y="1152475"/>
            <a:ext cx="8520600" cy="3807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O LivroMe é um aplicativo para celulares criado recentemente, e provavelmente por ser tão novo, possui falhas em sua execução, travando constantemente.</a:t>
            </a:r>
            <a:endParaRPr/>
          </a:p>
          <a:p>
            <a:pPr indent="-342900" lvl="0" marL="457200" rtl="0" algn="l">
              <a:spcBef>
                <a:spcPts val="0"/>
              </a:spcBef>
              <a:spcAft>
                <a:spcPts val="0"/>
              </a:spcAft>
              <a:buSzPts val="1800"/>
              <a:buChar char="●"/>
            </a:pPr>
            <a:r>
              <a:rPr lang="pt-BR"/>
              <a:t>Os anúncios são criados pelos próprios usuários e, em sua maioria, utilizam da opção de “Distância não disponível”, a qual impossibilita uma melhor visualização e planejamento de como o serviço será efetuado para o cliente.</a:t>
            </a:r>
            <a:endParaRPr/>
          </a:p>
          <a:p>
            <a:pPr indent="-342900" lvl="0" marL="457200" rtl="0" algn="l">
              <a:spcBef>
                <a:spcPts val="0"/>
              </a:spcBef>
              <a:spcAft>
                <a:spcPts val="0"/>
              </a:spcAft>
              <a:buSzPts val="1800"/>
              <a:buChar char="●"/>
            </a:pPr>
            <a:r>
              <a:rPr lang="pt-BR"/>
              <a:t>Diferentemente do BookMooch e do Livra Livro, ele não funciona com o sistema de pontos. Caso você se interesse por algum livro, é </a:t>
            </a:r>
            <a:r>
              <a:rPr lang="pt-BR"/>
              <a:t>necessário</a:t>
            </a:r>
            <a:r>
              <a:rPr lang="pt-BR"/>
              <a:t> entrar em contato com o anunciante e acertar detalhes sobre onde se encontrarem para efetuar a compra ou troca do livro.</a:t>
            </a:r>
            <a:endParaRPr/>
          </a:p>
          <a:p>
            <a:pPr indent="-342900" lvl="0" marL="457200" rtl="0" algn="l">
              <a:spcBef>
                <a:spcPts val="0"/>
              </a:spcBef>
              <a:spcAft>
                <a:spcPts val="0"/>
              </a:spcAft>
              <a:buSzPts val="1800"/>
              <a:buChar char="●"/>
            </a:pPr>
            <a:r>
              <a:rPr lang="pt-BR"/>
              <a:t>Os stakeholders são seus usuários e os desenvolvedores do aplicativo.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LivroMe</a:t>
            </a:r>
            <a:endParaRPr/>
          </a:p>
        </p:txBody>
      </p:sp>
      <p:pic>
        <p:nvPicPr>
          <p:cNvPr id="102" name="Google Shape;102;p20"/>
          <p:cNvPicPr preferRelativeResize="0"/>
          <p:nvPr/>
        </p:nvPicPr>
        <p:blipFill>
          <a:blip r:embed="rId3">
            <a:alphaModFix/>
          </a:blip>
          <a:stretch>
            <a:fillRect/>
          </a:stretch>
        </p:blipFill>
        <p:spPr>
          <a:xfrm>
            <a:off x="311700" y="1170125"/>
            <a:ext cx="2149299" cy="3820976"/>
          </a:xfrm>
          <a:prstGeom prst="rect">
            <a:avLst/>
          </a:prstGeom>
          <a:noFill/>
          <a:ln>
            <a:noFill/>
          </a:ln>
        </p:spPr>
      </p:pic>
      <p:pic>
        <p:nvPicPr>
          <p:cNvPr id="103" name="Google Shape;103;p20"/>
          <p:cNvPicPr preferRelativeResize="0"/>
          <p:nvPr/>
        </p:nvPicPr>
        <p:blipFill>
          <a:blip r:embed="rId4">
            <a:alphaModFix/>
          </a:blip>
          <a:stretch>
            <a:fillRect/>
          </a:stretch>
        </p:blipFill>
        <p:spPr>
          <a:xfrm>
            <a:off x="3497349" y="1170125"/>
            <a:ext cx="2149299" cy="3820976"/>
          </a:xfrm>
          <a:prstGeom prst="rect">
            <a:avLst/>
          </a:prstGeom>
          <a:noFill/>
          <a:ln>
            <a:noFill/>
          </a:ln>
        </p:spPr>
      </p:pic>
      <p:pic>
        <p:nvPicPr>
          <p:cNvPr id="104" name="Google Shape;104;p20"/>
          <p:cNvPicPr preferRelativeResize="0"/>
          <p:nvPr/>
        </p:nvPicPr>
        <p:blipFill>
          <a:blip r:embed="rId5">
            <a:alphaModFix/>
          </a:blip>
          <a:stretch>
            <a:fillRect/>
          </a:stretch>
        </p:blipFill>
        <p:spPr>
          <a:xfrm>
            <a:off x="6682998" y="1170125"/>
            <a:ext cx="2149299" cy="3820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Books Free Swap</a:t>
            </a:r>
            <a:endParaRPr/>
          </a:p>
        </p:txBody>
      </p:sp>
      <p:sp>
        <p:nvSpPr>
          <p:cNvPr id="110" name="Google Shape;110;p21"/>
          <p:cNvSpPr txBox="1"/>
          <p:nvPr>
            <p:ph idx="1" type="body"/>
          </p:nvPr>
        </p:nvSpPr>
        <p:spPr>
          <a:xfrm>
            <a:off x="311700" y="1152475"/>
            <a:ext cx="8520600" cy="3739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pt-BR"/>
              <a:t>O BookFreeSwap é um site onde o usuário lista livros físicos e audiobooks que ele não deseja mais, especificando o estado de preservação do produto. Assim que algum usuário tiver interesse pelo produto listado, o dono será notificado via e-mail, cabendo a ele aceitar ou não a troca. Após a confirmação, o destinatário</a:t>
            </a:r>
            <a:r>
              <a:rPr lang="pt-BR"/>
              <a:t> </a:t>
            </a:r>
            <a:r>
              <a:rPr lang="pt-BR"/>
              <a:t>deverá pagar a</a:t>
            </a:r>
            <a:r>
              <a:rPr lang="pt-BR"/>
              <a:t>s </a:t>
            </a:r>
            <a:r>
              <a:rPr lang="pt-BR"/>
              <a:t>taxas de envio e logo terá o produto em mãos.</a:t>
            </a:r>
            <a:endParaRPr/>
          </a:p>
          <a:p>
            <a:pPr indent="-342900" lvl="0" marL="457200" rtl="0" algn="l">
              <a:spcBef>
                <a:spcPts val="0"/>
              </a:spcBef>
              <a:spcAft>
                <a:spcPts val="0"/>
              </a:spcAft>
              <a:buSzPts val="1800"/>
              <a:buChar char="●"/>
            </a:pPr>
            <a:r>
              <a:rPr lang="pt-BR"/>
              <a:t>O usuário também pode criar uma lista de desejos e assim que o site encontrar o título desejado, o usuário será notificado e precisará realizar o processo citado anteriormente.</a:t>
            </a:r>
            <a:endParaRPr/>
          </a:p>
          <a:p>
            <a:pPr indent="-342900" lvl="0" marL="457200" rtl="0" algn="l">
              <a:spcBef>
                <a:spcPts val="0"/>
              </a:spcBef>
              <a:spcAft>
                <a:spcPts val="0"/>
              </a:spcAft>
              <a:buSzPts val="1800"/>
              <a:buChar char="●"/>
            </a:pPr>
            <a:r>
              <a:rPr lang="pt-BR"/>
              <a:t>Os stakeholders são os usuários que podem assumir os papéis de remetente e destinatário, e os desenvolvedores do site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