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Economica"/>
      <p:regular r:id="rId40"/>
      <p:bold r:id="rId41"/>
      <p:italic r:id="rId42"/>
      <p:boldItalic r:id="rId43"/>
    </p:embeddedFont>
    <p:embeddedFont>
      <p:font typeface="Poppins"/>
      <p:regular r:id="rId44"/>
      <p:bold r:id="rId45"/>
      <p:italic r:id="rId46"/>
      <p:boldItalic r:id="rId47"/>
    </p:embeddedFont>
    <p:embeddedFont>
      <p:font typeface="Montserrat"/>
      <p:regular r:id="rId48"/>
      <p:bold r:id="rId49"/>
      <p:italic r:id="rId50"/>
      <p:boldItalic r:id="rId51"/>
    </p:embeddedFont>
    <p:embeddedFont>
      <p:font typeface="Montserrat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regular.fntdata"/><Relationship Id="rId42" Type="http://schemas.openxmlformats.org/officeDocument/2006/relationships/font" Target="fonts/Economica-italic.fntdata"/><Relationship Id="rId41" Type="http://schemas.openxmlformats.org/officeDocument/2006/relationships/font" Target="fonts/Economica-bold.fntdata"/><Relationship Id="rId44" Type="http://schemas.openxmlformats.org/officeDocument/2006/relationships/font" Target="fonts/Poppins-regular.fntdata"/><Relationship Id="rId43" Type="http://schemas.openxmlformats.org/officeDocument/2006/relationships/font" Target="fonts/Economica-boldItalic.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Poppins-boldItalic.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MontserratLight-bold.fntdata"/><Relationship Id="rId52" Type="http://schemas.openxmlformats.org/officeDocument/2006/relationships/font" Target="fonts/MontserratLight-regular.fntdata"/><Relationship Id="rId11" Type="http://schemas.openxmlformats.org/officeDocument/2006/relationships/slide" Target="slides/slide6.xml"/><Relationship Id="rId55" Type="http://schemas.openxmlformats.org/officeDocument/2006/relationships/font" Target="fonts/MontserratLight-boldItalic.fntdata"/><Relationship Id="rId10" Type="http://schemas.openxmlformats.org/officeDocument/2006/relationships/slide" Target="slides/slide5.xml"/><Relationship Id="rId54" Type="http://schemas.openxmlformats.org/officeDocument/2006/relationships/font" Target="fonts/Montserrat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ba55a71a5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ba55a71a5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6ba55a71a5_4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ba55a71a5_4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ba55a71a5_4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ba55a71a5_4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ba55a71a5_4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ba55a71a5_4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ba55a71a5_4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ba55a71a5_4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6ba55a71a5_4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ba55a71a5_4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ba55a71a5_4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ba55a71a5_4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ba55a71a5_4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ba55a71a5_4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ba55a71a5_4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ba55a71a5_4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6ba55a71a5_4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ba55a71a5_4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ba55a71a5_4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ba55a71a5_4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ba55a71a5_4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ba55a71a5_4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6ba55a71a5_4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ba55a71a5_4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ba55a71a5_4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ba55a71a5_4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ba55a71a5_4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ba55a71a5_4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ba55a71a5_4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ba55a71a5_4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ba55a71a5_4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ba55a71a5_4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6ba55a71a5_4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ba55a71a5_4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6ba55a71a5_4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ba55a71a5_4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ba55a71a5_4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ba55a71a5_4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6ba55a71a5_4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6ba55a71a5_4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ba55a71a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ba55a71a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ba55a71a5_4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ba55a71a5_4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6ba55a71a5_4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ba55a71a5_4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6ba55a71a5_4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6ba55a71a5_4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ba55a71a5_4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ba55a71a5_4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ba55a71a5_4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ba55a71a5_4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ba55a71a5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ba55a71a5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6ba55a71a5_2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ba55a71a5_2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ba55a71a5_2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ba55a71a5_2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ba55a71a5_2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ba55a71a5_2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ba55a71a5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ba55a71a5_2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6ba55a71a5_2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ba55a71a5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307" name="Shape 307"/>
        <p:cNvGrpSpPr/>
        <p:nvPr/>
      </p:nvGrpSpPr>
      <p:grpSpPr>
        <a:xfrm>
          <a:off x="0" y="0"/>
          <a:ext cx="0" cy="0"/>
          <a:chOff x="0" y="0"/>
          <a:chExt cx="0" cy="0"/>
        </a:xfrm>
      </p:grpSpPr>
      <p:sp>
        <p:nvSpPr>
          <p:cNvPr id="308" name="Google Shape;308;p1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309" name="Google Shape;309;p1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310" name="Google Shape;310;p12"/>
          <p:cNvSpPr txBox="1"/>
          <p:nvPr>
            <p:ph type="ctrTitle"/>
          </p:nvPr>
        </p:nvSpPr>
        <p:spPr>
          <a:xfrm>
            <a:off x="3044700" y="1444255"/>
            <a:ext cx="3054600" cy="1537200"/>
          </a:xfrm>
          <a:prstGeom prst="rect">
            <a:avLst/>
          </a:prstGeom>
        </p:spPr>
        <p:txBody>
          <a:bodyPr anchorCtr="0" anchor="b" bIns="0" lIns="0" spcFirstLastPara="1" rIns="0" wrap="square" tIns="0">
            <a:noAutofit/>
          </a:bodyPr>
          <a:lstStyle>
            <a:lvl1pPr lvl="0" rtl="0" algn="ctr">
              <a:spcBef>
                <a:spcPts val="0"/>
              </a:spcBef>
              <a:spcAft>
                <a:spcPts val="0"/>
              </a:spcAft>
              <a:buSzPts val="1800"/>
              <a:buNone/>
              <a:defRPr/>
            </a:lvl1pPr>
            <a:lvl2pPr lvl="1" rtl="0" algn="ctr">
              <a:spcBef>
                <a:spcPts val="0"/>
              </a:spcBef>
              <a:spcAft>
                <a:spcPts val="0"/>
              </a:spcAft>
              <a:buSzPts val="1800"/>
              <a:buNone/>
              <a:defRPr/>
            </a:lvl2pPr>
            <a:lvl3pPr lvl="2" rtl="0" algn="ctr">
              <a:spcBef>
                <a:spcPts val="0"/>
              </a:spcBef>
              <a:spcAft>
                <a:spcPts val="0"/>
              </a:spcAft>
              <a:buSzPts val="1800"/>
              <a:buNone/>
              <a:defRPr/>
            </a:lvl3pPr>
            <a:lvl4pPr lvl="3" rtl="0" algn="ctr">
              <a:spcBef>
                <a:spcPts val="0"/>
              </a:spcBef>
              <a:spcAft>
                <a:spcPts val="0"/>
              </a:spcAft>
              <a:buSzPts val="1800"/>
              <a:buNone/>
              <a:defRPr/>
            </a:lvl4pPr>
            <a:lvl5pPr lvl="4" rtl="0" algn="ctr">
              <a:spcBef>
                <a:spcPts val="0"/>
              </a:spcBef>
              <a:spcAft>
                <a:spcPts val="0"/>
              </a:spcAft>
              <a:buSzPts val="1800"/>
              <a:buNone/>
              <a:defRPr/>
            </a:lvl5pPr>
            <a:lvl6pPr lvl="5" rtl="0" algn="ctr">
              <a:spcBef>
                <a:spcPts val="0"/>
              </a:spcBef>
              <a:spcAft>
                <a:spcPts val="0"/>
              </a:spcAft>
              <a:buSzPts val="1800"/>
              <a:buNone/>
              <a:defRPr/>
            </a:lvl6pPr>
            <a:lvl7pPr lvl="6" rtl="0" algn="ctr">
              <a:spcBef>
                <a:spcPts val="0"/>
              </a:spcBef>
              <a:spcAft>
                <a:spcPts val="0"/>
              </a:spcAft>
              <a:buSzPts val="1800"/>
              <a:buNone/>
              <a:defRPr/>
            </a:lvl7pPr>
            <a:lvl8pPr lvl="7" rtl="0" algn="ctr">
              <a:spcBef>
                <a:spcPts val="0"/>
              </a:spcBef>
              <a:spcAft>
                <a:spcPts val="0"/>
              </a:spcAft>
              <a:buSzPts val="1800"/>
              <a:buNone/>
              <a:defRPr/>
            </a:lvl8pPr>
            <a:lvl9pPr lvl="8" rtl="0" algn="ctr">
              <a:spcBef>
                <a:spcPts val="0"/>
              </a:spcBef>
              <a:spcAft>
                <a:spcPts val="0"/>
              </a:spcAft>
              <a:buSzPts val="1800"/>
              <a:buNone/>
              <a:defRPr/>
            </a:lvl9pPr>
          </a:lstStyle>
          <a:p/>
        </p:txBody>
      </p:sp>
      <p:sp>
        <p:nvSpPr>
          <p:cNvPr id="311" name="Google Shape;311;p12"/>
          <p:cNvSpPr txBox="1"/>
          <p:nvPr>
            <p:ph idx="1" type="subTitle"/>
          </p:nvPr>
        </p:nvSpPr>
        <p:spPr>
          <a:xfrm>
            <a:off x="3044700" y="3116580"/>
            <a:ext cx="3054600" cy="7014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60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60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60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60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60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60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60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600"/>
              </a:spcBef>
              <a:spcAft>
                <a:spcPts val="0"/>
              </a:spcAft>
              <a:buSzPts val="2100"/>
              <a:buFont typeface="Economica"/>
              <a:buNone/>
              <a:defRPr sz="2100">
                <a:latin typeface="Economica"/>
                <a:ea typeface="Economica"/>
                <a:cs typeface="Economica"/>
                <a:sym typeface="Economica"/>
              </a:defRPr>
            </a:lvl9pPr>
          </a:lstStyle>
          <a:p/>
        </p:txBody>
      </p:sp>
      <p:sp>
        <p:nvSpPr>
          <p:cNvPr id="312" name="Google Shape;312;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4072" y="-3213"/>
            <a:ext cx="4779928" cy="2524130"/>
            <a:chOff x="4364072" y="-3213"/>
            <a:chExt cx="4779928"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4072" y="396118"/>
              <a:ext cx="4381556" cy="520699"/>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444" y="-3213"/>
              <a:ext cx="4381556" cy="520699"/>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pt-BR"/>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indent="-355600" lvl="1" marL="914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indent="-355600" lvl="2" marL="1371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indent="-355600" lvl="3" marL="1828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indent="-355600" lvl="4" marL="22860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indent="-355600" lvl="5" marL="2743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indent="-355600" lvl="6" marL="3200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indent="-355600" lvl="7" marL="3657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indent="-355600" lvl="8" marL="4114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3"/>
          <p:cNvSpPr txBox="1"/>
          <p:nvPr>
            <p:ph type="ctrTitle"/>
          </p:nvPr>
        </p:nvSpPr>
        <p:spPr>
          <a:xfrm>
            <a:off x="3044700" y="1444255"/>
            <a:ext cx="3054600" cy="1537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pt-BR" sz="3000"/>
              <a:t>Protótipo BookSharing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Projeto para Erros</a:t>
            </a:r>
            <a:endParaRPr/>
          </a:p>
        </p:txBody>
      </p:sp>
      <p:sp>
        <p:nvSpPr>
          <p:cNvPr id="369" name="Google Shape;369;p22"/>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 usuário pode clicar no menu lateral ou no logotipo da BookSharing e ir para a página inicial para cancelar sua ação a qualquer momento. Os botões ‘alterar’ da aba de configurações se encontram acinzentados em um primeiro momento, impedindo assim que o usuário clique neles indesejadamente ao entrar na aba.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3"/>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pt-BR" sz="1800"/>
              <a:t>Decisões para o projeto visual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4"/>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Decisões para o projeto visual</a:t>
            </a:r>
            <a:endParaRPr/>
          </a:p>
        </p:txBody>
      </p:sp>
      <p:sp>
        <p:nvSpPr>
          <p:cNvPr id="380" name="Google Shape;380;p24"/>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Cores claras foram escolhidas como “opções de tema” do aplicativo, que juntamente com o preto e o branco, auxiliam a leitura para pessoas com daltonismo ou com baixa visão.</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Decisões para o projeto visual</a:t>
            </a:r>
            <a:endParaRPr/>
          </a:p>
        </p:txBody>
      </p:sp>
      <p:sp>
        <p:nvSpPr>
          <p:cNvPr id="386" name="Google Shape;386;p2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 cinza foi usado em botões que não podem ser clicados em um primeiro momento e para escurecer o restante da tela ao clicar em opções mais relevantes, como a de sair do aplicativo. Desse modo, o usuário prestará mais atenção em partes coloridas do aplicativo e associará o cinza com partes menos relevantes.</a:t>
            </a:r>
            <a:endParaRPr/>
          </a:p>
          <a:p>
            <a:pPr indent="0" lvl="0" marL="0" rtl="0" algn="l">
              <a:spcBef>
                <a:spcPts val="600"/>
              </a:spcBef>
              <a:spcAft>
                <a:spcPts val="0"/>
              </a:spcAft>
              <a:buNone/>
            </a:pPr>
            <a:r>
              <a:t/>
            </a:r>
            <a:endParaRPr/>
          </a:p>
        </p:txBody>
      </p:sp>
      <p:pic>
        <p:nvPicPr>
          <p:cNvPr id="387" name="Google Shape;387;p25"/>
          <p:cNvPicPr preferRelativeResize="0"/>
          <p:nvPr/>
        </p:nvPicPr>
        <p:blipFill rotWithShape="1">
          <a:blip r:embed="rId3">
            <a:alphaModFix/>
          </a:blip>
          <a:srcRect b="45050" l="0" r="0" t="41375"/>
          <a:stretch/>
        </p:blipFill>
        <p:spPr>
          <a:xfrm>
            <a:off x="4998400" y="3709350"/>
            <a:ext cx="2696350" cy="698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6"/>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Decisões para o projeto visual</a:t>
            </a:r>
            <a:endParaRPr/>
          </a:p>
        </p:txBody>
      </p:sp>
      <p:sp>
        <p:nvSpPr>
          <p:cNvPr id="393" name="Google Shape;393;p26"/>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Os botões do aplicativo possuem uma borda arredondada, enquanto as caixas de texto onde o usuário pode digitar são retângulos convencionais.</a:t>
            </a:r>
            <a:endParaRPr/>
          </a:p>
          <a:p>
            <a:pPr indent="0" lvl="0" marL="0" rtl="0" algn="l">
              <a:spcBef>
                <a:spcPts val="600"/>
              </a:spcBef>
              <a:spcAft>
                <a:spcPts val="0"/>
              </a:spcAft>
              <a:buNone/>
            </a:pPr>
            <a:r>
              <a:t/>
            </a:r>
            <a:endParaRPr/>
          </a:p>
        </p:txBody>
      </p:sp>
      <p:pic>
        <p:nvPicPr>
          <p:cNvPr id="394" name="Google Shape;394;p26"/>
          <p:cNvPicPr preferRelativeResize="0"/>
          <p:nvPr/>
        </p:nvPicPr>
        <p:blipFill rotWithShape="1">
          <a:blip r:embed="rId3">
            <a:alphaModFix/>
          </a:blip>
          <a:srcRect b="29069" l="39216" r="39354" t="57745"/>
          <a:stretch/>
        </p:blipFill>
        <p:spPr>
          <a:xfrm>
            <a:off x="5262125" y="2822050"/>
            <a:ext cx="1959425" cy="67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7"/>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Decisões para o projeto visual</a:t>
            </a:r>
            <a:endParaRPr/>
          </a:p>
        </p:txBody>
      </p:sp>
      <p:sp>
        <p:nvSpPr>
          <p:cNvPr id="400" name="Google Shape;400;p27"/>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Os ícones escolhidos são simples e não possuem detalhes, evitando assim uma possível dúvida do usuário quanto aos seus significados.</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8"/>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Decisões para o projeto visual</a:t>
            </a:r>
            <a:endParaRPr/>
          </a:p>
        </p:txBody>
      </p:sp>
      <p:sp>
        <p:nvSpPr>
          <p:cNvPr id="406" name="Google Shape;406;p28"/>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As mensagens de ajuda são curtas, impedindo uma interpretação diferente do intencionado.</a:t>
            </a:r>
            <a:endParaRPr/>
          </a:p>
          <a:p>
            <a:pPr indent="0" lvl="0" marL="0" rtl="0" algn="l">
              <a:spcBef>
                <a:spcPts val="600"/>
              </a:spcBef>
              <a:spcAft>
                <a:spcPts val="0"/>
              </a:spcAft>
              <a:buNone/>
            </a:pPr>
            <a:r>
              <a:t/>
            </a:r>
            <a:endParaRPr/>
          </a:p>
        </p:txBody>
      </p:sp>
      <p:pic>
        <p:nvPicPr>
          <p:cNvPr id="407" name="Google Shape;407;p28"/>
          <p:cNvPicPr preferRelativeResize="0"/>
          <p:nvPr/>
        </p:nvPicPr>
        <p:blipFill rotWithShape="1">
          <a:blip r:embed="rId3">
            <a:alphaModFix/>
          </a:blip>
          <a:srcRect b="23157" l="28390" r="56805" t="35811"/>
          <a:stretch/>
        </p:blipFill>
        <p:spPr>
          <a:xfrm>
            <a:off x="5816675" y="2415400"/>
            <a:ext cx="1478801" cy="2304474"/>
          </a:xfrm>
          <a:prstGeom prst="rect">
            <a:avLst/>
          </a:prstGeom>
          <a:noFill/>
          <a:ln>
            <a:noFill/>
          </a:ln>
          <a:effectLst>
            <a:outerShdw blurRad="57150" rotWithShape="0" algn="bl" dir="2880000" dist="5715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pt-BR" sz="1800"/>
              <a:t>Avaliação</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Usamos o </a:t>
            </a:r>
            <a:r>
              <a:rPr b="1" lang="pt-BR">
                <a:latin typeface="Montserrat"/>
                <a:ea typeface="Montserrat"/>
                <a:cs typeface="Montserrat"/>
                <a:sym typeface="Montserrat"/>
              </a:rPr>
              <a:t>Framework DECIDE</a:t>
            </a:r>
            <a:r>
              <a:rPr lang="pt-BR"/>
              <a:t> para avaliarmos nosso aplicativo de acordo com testes de usuários que o testaram.</a:t>
            </a:r>
            <a:endParaRPr/>
          </a:p>
          <a:p>
            <a:pPr indent="0" lvl="0" marL="0" rtl="0" algn="l">
              <a:spcBef>
                <a:spcPts val="600"/>
              </a:spcBef>
              <a:spcAft>
                <a:spcPts val="0"/>
              </a:spcAft>
              <a:buNone/>
            </a:pPr>
            <a:r>
              <a:rPr lang="pt-BR"/>
              <a:t>Seguindo a </a:t>
            </a:r>
            <a:r>
              <a:rPr lang="pt-BR"/>
              <a:t>metodologia</a:t>
            </a:r>
            <a:r>
              <a:rPr lang="pt-BR"/>
              <a:t> do DECIDE, avaliamos da seguinte maneira: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Determinar (Determine): Determinar as metas e os objetivos da avaliação</a:t>
            </a:r>
            <a:endParaRPr/>
          </a:p>
        </p:txBody>
      </p:sp>
      <p:sp>
        <p:nvSpPr>
          <p:cNvPr id="423" name="Google Shape;423;p31"/>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Todas as metas e objetivos são determinados para uma obtenção daquilo que possíveis usuários possam pedir ou reclamar sobre nosso aplicativo, sendo assim, serão considerados uma diversidade de prováveis problemas para abranger uma diversidade maior.</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4"/>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pt-BR" sz="2400"/>
              <a:t>Diretrizes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Determinar (Determine): Determinar as metas e os objetivos da avaliação</a:t>
            </a:r>
            <a:endParaRPr/>
          </a:p>
          <a:p>
            <a:pPr indent="0" lvl="0" marL="0" rtl="0" algn="l">
              <a:spcBef>
                <a:spcPts val="0"/>
              </a:spcBef>
              <a:spcAft>
                <a:spcPts val="0"/>
              </a:spcAft>
              <a:buNone/>
            </a:pPr>
            <a:r>
              <a:t/>
            </a:r>
            <a:endParaRPr/>
          </a:p>
        </p:txBody>
      </p:sp>
      <p:sp>
        <p:nvSpPr>
          <p:cNvPr id="429" name="Google Shape;429;p32"/>
          <p:cNvSpPr txBox="1"/>
          <p:nvPr>
            <p:ph idx="1" type="body"/>
          </p:nvPr>
        </p:nvSpPr>
        <p:spPr>
          <a:xfrm>
            <a:off x="776450" y="1524375"/>
            <a:ext cx="3587400" cy="321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400"/>
              <a:t>Interface de entrada/inicio: Manter qualquer usuário que utilize a interface orientada para conseguir realizar seus objetivos, a fim de que não haja confusão ou mau entendimento sobre a utilização do aplicativo.</a:t>
            </a:r>
            <a:endParaRPr sz="1400"/>
          </a:p>
          <a:p>
            <a:pPr indent="0" lvl="0" marL="0" rtl="0" algn="l">
              <a:spcBef>
                <a:spcPts val="600"/>
              </a:spcBef>
              <a:spcAft>
                <a:spcPts val="0"/>
              </a:spcAft>
              <a:buNone/>
            </a:pPr>
            <a:r>
              <a:rPr lang="pt-BR" sz="1400"/>
              <a:t>Utilização do sistema de cadastro/login: Obter do usuário inicialmente apenas dados necessários, como por exemplo, o nome e email, para facilitar e guardar possíveis dados ou ações do usuário durante a utilização do aplicativo.</a:t>
            </a:r>
            <a:endParaRPr sz="1400"/>
          </a:p>
          <a:p>
            <a:pPr indent="0" lvl="0" marL="0" rtl="0" algn="l">
              <a:spcBef>
                <a:spcPts val="600"/>
              </a:spcBef>
              <a:spcAft>
                <a:spcPts val="0"/>
              </a:spcAft>
              <a:buNone/>
            </a:pPr>
            <a:r>
              <a:t/>
            </a:r>
            <a:endParaRPr/>
          </a:p>
        </p:txBody>
      </p:sp>
      <p:sp>
        <p:nvSpPr>
          <p:cNvPr id="430" name="Google Shape;430;p32"/>
          <p:cNvSpPr txBox="1"/>
          <p:nvPr>
            <p:ph idx="2" type="body"/>
          </p:nvPr>
        </p:nvSpPr>
        <p:spPr>
          <a:xfrm>
            <a:off x="4780150" y="1524375"/>
            <a:ext cx="3587400" cy="321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400"/>
              <a:t>Funções oferecidas: Verificar a partir do feedback dos usuários se o aplicativo atende as necessidades que inicialmente são propostas e melhora- lo sem alterar o foco principal de sua elaboração.</a:t>
            </a:r>
            <a:endParaRPr sz="1400"/>
          </a:p>
          <a:p>
            <a:pPr indent="0" lvl="0" marL="0" rtl="0" algn="l">
              <a:spcBef>
                <a:spcPts val="600"/>
              </a:spcBef>
              <a:spcAft>
                <a:spcPts val="0"/>
              </a:spcAft>
              <a:buNone/>
            </a:pPr>
            <a:r>
              <a:rPr lang="pt-BR" sz="1400"/>
              <a:t>Acessibilidade: Oferecer na plataforma certas opções para o público que possui algum tipo de deficiência na intenção de aumentar a inclusão de todos ao aplicativo, e obter através disso, possíveis melhorias para melhorar cada vez mais a experiência do usuário.</a:t>
            </a:r>
            <a:endParaRPr sz="1400"/>
          </a:p>
          <a:p>
            <a:pPr indent="0" lvl="0" marL="0" rtl="0" algn="l">
              <a:spcBef>
                <a:spcPts val="60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3"/>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Explorar (Explore): Determinar e explorar as questões cuja avaliação pretende responder</a:t>
            </a:r>
            <a:endParaRPr/>
          </a:p>
          <a:p>
            <a:pPr indent="0" lvl="0" marL="0" rtl="0" algn="l">
              <a:spcBef>
                <a:spcPts val="0"/>
              </a:spcBef>
              <a:spcAft>
                <a:spcPts val="0"/>
              </a:spcAft>
              <a:buNone/>
            </a:pPr>
            <a:r>
              <a:t/>
            </a:r>
            <a:endParaRPr/>
          </a:p>
        </p:txBody>
      </p:sp>
      <p:sp>
        <p:nvSpPr>
          <p:cNvPr id="436" name="Google Shape;436;p33"/>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Após elaborar objetivos e metas é necessário elaborar questões procurando assumir a visão do público alvo em cada uma das questões para ter um olhar de forma mais </a:t>
            </a:r>
            <a:r>
              <a:rPr lang="pt-BR"/>
              <a:t>crítica</a:t>
            </a:r>
            <a:r>
              <a:rPr lang="pt-BR"/>
              <a:t> e avaliativa mais imparcial possível sobre o aplicativo. As questões propostas foram todas visando uma resposta simples e direta, apenas algumas fugiram do </a:t>
            </a:r>
            <a:r>
              <a:rPr lang="pt-BR"/>
              <a:t>princípio</a:t>
            </a:r>
            <a:r>
              <a:rPr lang="pt-BR"/>
              <a:t> para colher mais dados necessários.</a:t>
            </a:r>
            <a:endParaRPr/>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idx="1" type="body"/>
          </p:nvPr>
        </p:nvSpPr>
        <p:spPr>
          <a:xfrm>
            <a:off x="776450" y="431325"/>
            <a:ext cx="2327700" cy="417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400"/>
              <a:t>A interface possui ou apresenta ícones confusos?</a:t>
            </a:r>
            <a:endParaRPr sz="1400"/>
          </a:p>
          <a:p>
            <a:pPr indent="0" lvl="0" marL="0" rtl="0" algn="l">
              <a:spcBef>
                <a:spcPts val="600"/>
              </a:spcBef>
              <a:spcAft>
                <a:spcPts val="0"/>
              </a:spcAft>
              <a:buNone/>
            </a:pPr>
            <a:r>
              <a:rPr lang="pt-BR" sz="1400"/>
              <a:t>A elaboração de seu objetivo foi facilmente realizada com base na interface?</a:t>
            </a:r>
            <a:endParaRPr sz="1400"/>
          </a:p>
          <a:p>
            <a:pPr indent="0" lvl="0" marL="0" rtl="0" algn="l">
              <a:spcBef>
                <a:spcPts val="600"/>
              </a:spcBef>
              <a:spcAft>
                <a:spcPts val="0"/>
              </a:spcAft>
              <a:buNone/>
            </a:pPr>
            <a:r>
              <a:rPr lang="pt-BR" sz="1400"/>
              <a:t>É apresentada a utilização do aplicativo? (Como por exemplo, um tutorial rápido para aprendizado do programa).</a:t>
            </a:r>
            <a:endParaRPr sz="1400"/>
          </a:p>
          <a:p>
            <a:pPr indent="0" lvl="0" marL="0" rtl="0" algn="l">
              <a:spcBef>
                <a:spcPts val="600"/>
              </a:spcBef>
              <a:spcAft>
                <a:spcPts val="0"/>
              </a:spcAft>
              <a:buNone/>
            </a:pPr>
            <a:r>
              <a:rPr lang="pt-BR" sz="1400"/>
              <a:t>É pedido dados pessoais desnecessários durante o cadastro?</a:t>
            </a:r>
            <a:endParaRPr sz="1400"/>
          </a:p>
          <a:p>
            <a:pPr indent="0" lvl="0" marL="0" rtl="0" algn="l">
              <a:spcBef>
                <a:spcPts val="600"/>
              </a:spcBef>
              <a:spcAft>
                <a:spcPts val="0"/>
              </a:spcAft>
              <a:buNone/>
            </a:pPr>
            <a:r>
              <a:t/>
            </a:r>
            <a:endParaRPr sz="1400"/>
          </a:p>
        </p:txBody>
      </p:sp>
      <p:sp>
        <p:nvSpPr>
          <p:cNvPr id="442" name="Google Shape;442;p34"/>
          <p:cNvSpPr txBox="1"/>
          <p:nvPr>
            <p:ph idx="2" type="body"/>
          </p:nvPr>
        </p:nvSpPr>
        <p:spPr>
          <a:xfrm>
            <a:off x="3376050" y="431175"/>
            <a:ext cx="2327700" cy="417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400"/>
              <a:t>Ao realizar o cadastro, se pode encontrar facilmente a opção de desconexão</a:t>
            </a:r>
            <a:endParaRPr sz="1400"/>
          </a:p>
          <a:p>
            <a:pPr indent="0" lvl="0" marL="0" rtl="0" algn="l">
              <a:spcBef>
                <a:spcPts val="600"/>
              </a:spcBef>
              <a:spcAft>
                <a:spcPts val="0"/>
              </a:spcAft>
              <a:buNone/>
            </a:pPr>
            <a:r>
              <a:rPr lang="pt-BR" sz="1400"/>
              <a:t>do aplicativo?</a:t>
            </a:r>
            <a:endParaRPr sz="1400"/>
          </a:p>
          <a:p>
            <a:pPr indent="0" lvl="0" marL="0" rtl="0" algn="l">
              <a:spcBef>
                <a:spcPts val="600"/>
              </a:spcBef>
              <a:spcAft>
                <a:spcPts val="0"/>
              </a:spcAft>
              <a:buNone/>
            </a:pPr>
            <a:r>
              <a:rPr lang="pt-BR" sz="1400"/>
              <a:t>Após realizar algumas operações e sair do aplicativo é salvo o que foi realizado ou procurado?</a:t>
            </a:r>
            <a:endParaRPr sz="1400"/>
          </a:p>
          <a:p>
            <a:pPr indent="0" lvl="0" marL="0" rtl="0" algn="l">
              <a:spcBef>
                <a:spcPts val="600"/>
              </a:spcBef>
              <a:spcAft>
                <a:spcPts val="0"/>
              </a:spcAft>
              <a:buNone/>
            </a:pPr>
            <a:r>
              <a:rPr lang="pt-BR" sz="1400"/>
              <a:t>As opções oferecidas atendem facilmente sua necessidade?</a:t>
            </a:r>
            <a:endParaRPr sz="1400"/>
          </a:p>
          <a:p>
            <a:pPr indent="0" lvl="0" marL="0" rtl="0" algn="l">
              <a:spcBef>
                <a:spcPts val="600"/>
              </a:spcBef>
              <a:spcAft>
                <a:spcPts val="0"/>
              </a:spcAft>
              <a:buNone/>
            </a:pPr>
            <a:r>
              <a:t/>
            </a:r>
            <a:endParaRPr sz="1400"/>
          </a:p>
        </p:txBody>
      </p:sp>
      <p:sp>
        <p:nvSpPr>
          <p:cNvPr id="443" name="Google Shape;443;p34"/>
          <p:cNvSpPr txBox="1"/>
          <p:nvPr>
            <p:ph idx="3" type="body"/>
          </p:nvPr>
        </p:nvSpPr>
        <p:spPr>
          <a:xfrm>
            <a:off x="5975675" y="431175"/>
            <a:ext cx="2327700" cy="417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400"/>
              <a:t>Alguma opção oferecida não é de acordo com o que o aplicativo oferece?</a:t>
            </a:r>
            <a:endParaRPr sz="1400"/>
          </a:p>
          <a:p>
            <a:pPr indent="0" lvl="0" marL="0" rtl="0" algn="l">
              <a:spcBef>
                <a:spcPts val="600"/>
              </a:spcBef>
              <a:spcAft>
                <a:spcPts val="0"/>
              </a:spcAft>
              <a:buNone/>
            </a:pPr>
            <a:r>
              <a:rPr lang="pt-BR" sz="1400"/>
              <a:t>Existe alguma opção que deseja, mas o aplicativo não oferece?</a:t>
            </a:r>
            <a:endParaRPr sz="1400"/>
          </a:p>
          <a:p>
            <a:pPr indent="0" lvl="0" marL="0" rtl="0" algn="l">
              <a:spcBef>
                <a:spcPts val="600"/>
              </a:spcBef>
              <a:spcAft>
                <a:spcPts val="0"/>
              </a:spcAft>
              <a:buNone/>
            </a:pPr>
            <a:r>
              <a:rPr lang="pt-BR" sz="1400"/>
              <a:t>O aplicativo oferece uma boa experiência para você?</a:t>
            </a:r>
            <a:endParaRPr sz="1400"/>
          </a:p>
          <a:p>
            <a:pPr indent="0" lvl="0" marL="0" rtl="0" algn="l">
              <a:spcBef>
                <a:spcPts val="600"/>
              </a:spcBef>
              <a:spcAft>
                <a:spcPts val="0"/>
              </a:spcAft>
              <a:buNone/>
            </a:pPr>
            <a:r>
              <a:rPr lang="pt-BR" sz="1400"/>
              <a:t>Existe alguma função que não funciona corretamente?</a:t>
            </a:r>
            <a:endParaRPr sz="1400"/>
          </a:p>
          <a:p>
            <a:pPr indent="0" lvl="0" marL="0" rtl="0" algn="l">
              <a:spcBef>
                <a:spcPts val="600"/>
              </a:spcBef>
              <a:spcAft>
                <a:spcPts val="0"/>
              </a:spcAft>
              <a:buNone/>
            </a:pPr>
            <a:r>
              <a:rPr lang="pt-BR" sz="1400"/>
              <a:t>Possui alguma nova opção de acessibilidade que o aplicativo não oferece?</a:t>
            </a:r>
            <a:endParaRPr sz="1400"/>
          </a:p>
          <a:p>
            <a:pPr indent="0" lvl="0" marL="0" rtl="0" algn="l">
              <a:spcBef>
                <a:spcPts val="60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Escolher (Choose): Escolher os métodos de avaliação a serem utilizados</a:t>
            </a:r>
            <a:endParaRPr/>
          </a:p>
        </p:txBody>
      </p:sp>
      <p:sp>
        <p:nvSpPr>
          <p:cNvPr id="449" name="Google Shape;449;p3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Os métodos de avaliação são escolhidos com base nos objetivos previamente definidos, de forma a melhorar o funcionamento do aplicativo e avaliar as opiniões dos usuários sobre esse. Ademais cada método foi pensado considerando os custos e capacidades do grupo em realizá-lo</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6"/>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Escolher (Choose): Escolher os métodos de avaliação a serem utilizados</a:t>
            </a:r>
            <a:endParaRPr/>
          </a:p>
        </p:txBody>
      </p:sp>
      <p:sp>
        <p:nvSpPr>
          <p:cNvPr id="455" name="Google Shape;455;p36"/>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a:latin typeface="Montserrat"/>
                <a:ea typeface="Montserrat"/>
                <a:cs typeface="Montserrat"/>
                <a:sym typeface="Montserrat"/>
              </a:rPr>
              <a:t>Método de avaliação utilizado para cada objetivo:</a:t>
            </a:r>
            <a:endParaRPr b="1">
              <a:latin typeface="Montserrat"/>
              <a:ea typeface="Montserrat"/>
              <a:cs typeface="Montserrat"/>
              <a:sym typeface="Montserrat"/>
            </a:endParaRPr>
          </a:p>
          <a:p>
            <a:pPr indent="0" lvl="0" marL="0" rtl="0" algn="l">
              <a:spcBef>
                <a:spcPts val="600"/>
              </a:spcBef>
              <a:spcAft>
                <a:spcPts val="0"/>
              </a:spcAft>
              <a:buNone/>
            </a:pPr>
            <a:r>
              <a:rPr lang="pt-BR" sz="1800"/>
              <a:t>1. Observação: Examinar dados sobre como os usuários realizam/realizaram uma atividade no aplicativo, permitindo identificar problemas reais que os usuários podem enfrentar.</a:t>
            </a:r>
            <a:endParaRPr sz="1800"/>
          </a:p>
          <a:p>
            <a:pPr indent="0" lvl="0" marL="0" rtl="0" algn="l">
              <a:spcBef>
                <a:spcPts val="600"/>
              </a:spcBef>
              <a:spcAft>
                <a:spcPts val="0"/>
              </a:spcAft>
              <a:buNone/>
            </a:pPr>
            <a:r>
              <a:rPr lang="pt-BR" sz="1800"/>
              <a:t>2. Inspeção: Pesquisar formas de antever experiências de uso potenciais incorretas</a:t>
            </a:r>
            <a:endParaRPr sz="1800"/>
          </a:p>
          <a:p>
            <a:pPr indent="0" lvl="0" marL="0" rtl="0" algn="l">
              <a:spcBef>
                <a:spcPts val="600"/>
              </a:spcBef>
              <a:spcAft>
                <a:spcPts val="0"/>
              </a:spcAft>
              <a:buNone/>
            </a:pPr>
            <a:r>
              <a:rPr lang="pt-BR" sz="1800"/>
              <a:t>3. Investigação: Criar questionários de forma a avaliar o feedback dos usuários quanto ao aplicativo e suas funcionalidades.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7"/>
          <p:cNvSpPr txBox="1"/>
          <p:nvPr>
            <p:ph type="title"/>
          </p:nvPr>
        </p:nvSpPr>
        <p:spPr>
          <a:xfrm>
            <a:off x="776450" y="402700"/>
            <a:ext cx="75420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Identificar: Identificar e administrar as questões práticas da avaliação (coleta de dados)</a:t>
            </a:r>
            <a:endParaRPr/>
          </a:p>
          <a:p>
            <a:pPr indent="0" lvl="0" marL="0" rtl="0" algn="l">
              <a:spcBef>
                <a:spcPts val="0"/>
              </a:spcBef>
              <a:spcAft>
                <a:spcPts val="0"/>
              </a:spcAft>
              <a:buNone/>
            </a:pPr>
            <a:r>
              <a:t/>
            </a:r>
            <a:endParaRPr/>
          </a:p>
        </p:txBody>
      </p:sp>
      <p:sp>
        <p:nvSpPr>
          <p:cNvPr id="461" name="Google Shape;461;p37"/>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As questões práticas da coleta de dados levam em conta as limitações de recursos apresentadas pelo grupo, a fim de otimizar as informações obtidas porém dentro das restrições encontradas.</a:t>
            </a:r>
            <a:endParaRPr/>
          </a:p>
          <a:p>
            <a:pPr indent="0" lvl="0" marL="0" rtl="0" algn="l">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8"/>
          <p:cNvSpPr txBox="1"/>
          <p:nvPr>
            <p:ph type="title"/>
          </p:nvPr>
        </p:nvSpPr>
        <p:spPr>
          <a:xfrm>
            <a:off x="776450" y="402700"/>
            <a:ext cx="75420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Identificar: Identificar e administrar as questões práticas da avaliação (coleta de dados)</a:t>
            </a:r>
            <a:endParaRPr/>
          </a:p>
          <a:p>
            <a:pPr indent="0" lvl="0" marL="0" rtl="0" algn="l">
              <a:spcBef>
                <a:spcPts val="0"/>
              </a:spcBef>
              <a:spcAft>
                <a:spcPts val="0"/>
              </a:spcAft>
              <a:buNone/>
            </a:pPr>
            <a:r>
              <a:t/>
            </a:r>
            <a:endParaRPr/>
          </a:p>
        </p:txBody>
      </p:sp>
      <p:sp>
        <p:nvSpPr>
          <p:cNvPr id="467" name="Google Shape;467;p38"/>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sz="1800">
                <a:latin typeface="Montserrat"/>
                <a:ea typeface="Montserrat"/>
                <a:cs typeface="Montserrat"/>
                <a:sym typeface="Montserrat"/>
              </a:rPr>
              <a:t>Observação:</a:t>
            </a:r>
            <a:endParaRPr b="1" sz="1800">
              <a:latin typeface="Montserrat"/>
              <a:ea typeface="Montserrat"/>
              <a:cs typeface="Montserrat"/>
              <a:sym typeface="Montserrat"/>
            </a:endParaRPr>
          </a:p>
          <a:p>
            <a:pPr indent="0" lvl="0" marL="0" rtl="0" algn="l">
              <a:spcBef>
                <a:spcPts val="600"/>
              </a:spcBef>
              <a:spcAft>
                <a:spcPts val="0"/>
              </a:spcAft>
              <a:buNone/>
            </a:pPr>
            <a:r>
              <a:rPr lang="pt-BR" sz="1600"/>
              <a:t>1. Recrutamento de voluntários para a pesquisa entre familiares e conhecidos.</a:t>
            </a:r>
            <a:endParaRPr sz="1600"/>
          </a:p>
          <a:p>
            <a:pPr indent="0" lvl="0" marL="0" rtl="0" algn="l">
              <a:spcBef>
                <a:spcPts val="600"/>
              </a:spcBef>
              <a:spcAft>
                <a:spcPts val="0"/>
              </a:spcAft>
              <a:buNone/>
            </a:pPr>
            <a:r>
              <a:rPr lang="pt-BR" sz="1600"/>
              <a:t>2. Reunião individual com os voluntários seja pessoalmente ou de forma virtual.</a:t>
            </a:r>
            <a:endParaRPr sz="1600"/>
          </a:p>
          <a:p>
            <a:pPr indent="0" lvl="0" marL="0" rtl="0" algn="l">
              <a:spcBef>
                <a:spcPts val="600"/>
              </a:spcBef>
              <a:spcAft>
                <a:spcPts val="0"/>
              </a:spcAft>
              <a:buNone/>
            </a:pPr>
            <a:r>
              <a:rPr lang="pt-BR" sz="1600"/>
              <a:t>3. Apresentação de templates do aplicativo criado, seguido de perguntas sobre como o usuário irá interagir com ele.</a:t>
            </a:r>
            <a:endParaRPr sz="1600"/>
          </a:p>
          <a:p>
            <a:pPr indent="0" lvl="0" marL="0" rtl="0" algn="l">
              <a:spcBef>
                <a:spcPts val="600"/>
              </a:spcBef>
              <a:spcAft>
                <a:spcPts val="0"/>
              </a:spcAft>
              <a:buNone/>
            </a:pPr>
            <a:r>
              <a:rPr lang="pt-BR" sz="1600"/>
              <a:t>4. Registro das reações dos usuários, dando importância para dúvidas e problemas encontrados.</a:t>
            </a:r>
            <a:endParaRPr sz="1600"/>
          </a:p>
          <a:p>
            <a:pPr indent="0" lvl="0" marL="0" rtl="0" algn="l">
              <a:spcBef>
                <a:spcPts val="600"/>
              </a:spcBef>
              <a:spcAft>
                <a:spcPts val="0"/>
              </a:spcAft>
              <a:buNone/>
            </a:pPr>
            <a:r>
              <a:rPr lang="pt-BR" sz="1600"/>
              <a:t>5. Análise dos registros e pesquisa de possíveis soluções.</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776450" y="402700"/>
            <a:ext cx="75420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Identificar: Identificar e administrar as questões práticas da avaliação (coleta de dados)</a:t>
            </a:r>
            <a:endParaRPr/>
          </a:p>
          <a:p>
            <a:pPr indent="0" lvl="0" marL="0" rtl="0" algn="l">
              <a:spcBef>
                <a:spcPts val="0"/>
              </a:spcBef>
              <a:spcAft>
                <a:spcPts val="0"/>
              </a:spcAft>
              <a:buNone/>
            </a:pPr>
            <a:r>
              <a:t/>
            </a:r>
            <a:endParaRPr/>
          </a:p>
        </p:txBody>
      </p:sp>
      <p:sp>
        <p:nvSpPr>
          <p:cNvPr id="473" name="Google Shape;473;p39"/>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sz="1800">
                <a:latin typeface="Montserrat"/>
                <a:ea typeface="Montserrat"/>
                <a:cs typeface="Montserrat"/>
                <a:sym typeface="Montserrat"/>
              </a:rPr>
              <a:t>Inspeção:</a:t>
            </a:r>
            <a:endParaRPr b="1" sz="1800">
              <a:latin typeface="Montserrat"/>
              <a:ea typeface="Montserrat"/>
              <a:cs typeface="Montserrat"/>
              <a:sym typeface="Montserrat"/>
            </a:endParaRPr>
          </a:p>
          <a:p>
            <a:pPr indent="0" lvl="0" marL="0" rtl="0" algn="l">
              <a:spcBef>
                <a:spcPts val="600"/>
              </a:spcBef>
              <a:spcAft>
                <a:spcPts val="0"/>
              </a:spcAft>
              <a:buNone/>
            </a:pPr>
            <a:r>
              <a:rPr lang="pt-BR" sz="1800"/>
              <a:t>1. Reunião dos membros do grupo, a fim de prever futuras</a:t>
            </a:r>
            <a:endParaRPr sz="1800"/>
          </a:p>
          <a:p>
            <a:pPr indent="0" lvl="0" marL="0" rtl="0" algn="l">
              <a:spcBef>
                <a:spcPts val="600"/>
              </a:spcBef>
              <a:spcAft>
                <a:spcPts val="0"/>
              </a:spcAft>
              <a:buNone/>
            </a:pPr>
            <a:r>
              <a:rPr lang="pt-BR" sz="1800"/>
              <a:t>complicações no aplicativo.</a:t>
            </a:r>
            <a:endParaRPr sz="1800"/>
          </a:p>
          <a:p>
            <a:pPr indent="0" lvl="0" marL="0" rtl="0" algn="l">
              <a:spcBef>
                <a:spcPts val="600"/>
              </a:spcBef>
              <a:spcAft>
                <a:spcPts val="0"/>
              </a:spcAft>
              <a:buNone/>
            </a:pPr>
            <a:r>
              <a:rPr lang="pt-BR" sz="1800"/>
              <a:t>2. Condensar os problemas encontrados.</a:t>
            </a:r>
            <a:endParaRPr sz="1800"/>
          </a:p>
          <a:p>
            <a:pPr indent="0" lvl="0" marL="0" rtl="0" algn="l">
              <a:spcBef>
                <a:spcPts val="600"/>
              </a:spcBef>
              <a:spcAft>
                <a:spcPts val="0"/>
              </a:spcAft>
              <a:buNone/>
            </a:pPr>
            <a:r>
              <a:rPr lang="pt-BR" sz="1800"/>
              <a:t>3. Pesquisa de soluções de IHC para as dificuldades encontradas, de</a:t>
            </a:r>
            <a:endParaRPr sz="1800"/>
          </a:p>
          <a:p>
            <a:pPr indent="0" lvl="0" marL="0" rtl="0" algn="l">
              <a:spcBef>
                <a:spcPts val="600"/>
              </a:spcBef>
              <a:spcAft>
                <a:spcPts val="0"/>
              </a:spcAft>
              <a:buNone/>
            </a:pPr>
            <a:r>
              <a:rPr lang="pt-BR" sz="1800"/>
              <a:t>forma a melhorar a experiência do usuário.</a:t>
            </a:r>
            <a:endParaRPr sz="1800"/>
          </a:p>
          <a:p>
            <a:pPr indent="0" lvl="0" marL="0" rtl="0" algn="l">
              <a:spcBef>
                <a:spcPts val="600"/>
              </a:spcBef>
              <a:spcAft>
                <a:spcPts val="0"/>
              </a:spcAft>
              <a:buNone/>
            </a:pPr>
            <a:r>
              <a:rPr lang="pt-BR" sz="1800"/>
              <a:t>4. Avaliação por “Observação” das mudanças feitas.</a:t>
            </a:r>
            <a:endParaRPr sz="1800"/>
          </a:p>
          <a:p>
            <a:pPr indent="0" lvl="0" marL="0" rtl="0" algn="l">
              <a:spcBef>
                <a:spcPts val="60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0"/>
          <p:cNvSpPr txBox="1"/>
          <p:nvPr>
            <p:ph type="title"/>
          </p:nvPr>
        </p:nvSpPr>
        <p:spPr>
          <a:xfrm>
            <a:off x="776450" y="402700"/>
            <a:ext cx="75420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Identificar: Identificar e administrar as questões práticas da avaliação (coleta de dados)</a:t>
            </a:r>
            <a:endParaRPr/>
          </a:p>
          <a:p>
            <a:pPr indent="0" lvl="0" marL="0" rtl="0" algn="l">
              <a:spcBef>
                <a:spcPts val="0"/>
              </a:spcBef>
              <a:spcAft>
                <a:spcPts val="0"/>
              </a:spcAft>
              <a:buNone/>
            </a:pPr>
            <a:r>
              <a:t/>
            </a:r>
            <a:endParaRPr/>
          </a:p>
        </p:txBody>
      </p:sp>
      <p:sp>
        <p:nvSpPr>
          <p:cNvPr id="479" name="Google Shape;479;p40"/>
          <p:cNvSpPr txBox="1"/>
          <p:nvPr>
            <p:ph idx="1" type="body"/>
          </p:nvPr>
        </p:nvSpPr>
        <p:spPr>
          <a:xfrm>
            <a:off x="776400" y="1259500"/>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sz="1800">
                <a:latin typeface="Montserrat"/>
                <a:ea typeface="Montserrat"/>
                <a:cs typeface="Montserrat"/>
                <a:sym typeface="Montserrat"/>
              </a:rPr>
              <a:t>Investigação:</a:t>
            </a:r>
            <a:endParaRPr b="1" sz="1800">
              <a:latin typeface="Montserrat"/>
              <a:ea typeface="Montserrat"/>
              <a:cs typeface="Montserrat"/>
              <a:sym typeface="Montserrat"/>
            </a:endParaRPr>
          </a:p>
          <a:p>
            <a:pPr indent="0" lvl="0" marL="0" rtl="0" algn="l">
              <a:spcBef>
                <a:spcPts val="600"/>
              </a:spcBef>
              <a:spcAft>
                <a:spcPts val="0"/>
              </a:spcAft>
              <a:buNone/>
            </a:pPr>
            <a:r>
              <a:rPr lang="pt-BR" sz="1600"/>
              <a:t>1. Criar um questionário de forma a receber o feedback dos usuários</a:t>
            </a:r>
            <a:endParaRPr sz="1600"/>
          </a:p>
          <a:p>
            <a:pPr indent="0" lvl="0" marL="0" rtl="0" algn="l">
              <a:spcBef>
                <a:spcPts val="600"/>
              </a:spcBef>
              <a:spcAft>
                <a:spcPts val="0"/>
              </a:spcAft>
              <a:buNone/>
            </a:pPr>
            <a:r>
              <a:rPr lang="pt-BR" sz="1600"/>
              <a:t>quanto às funcionalidades do aplicativo.</a:t>
            </a:r>
            <a:endParaRPr sz="1600"/>
          </a:p>
          <a:p>
            <a:pPr indent="0" lvl="0" marL="0" rtl="0" algn="l">
              <a:spcBef>
                <a:spcPts val="600"/>
              </a:spcBef>
              <a:spcAft>
                <a:spcPts val="0"/>
              </a:spcAft>
              <a:buNone/>
            </a:pPr>
            <a:r>
              <a:rPr lang="pt-BR" sz="1600"/>
              <a:t>2. Re-contactar os voluntários previamente escolhidos.</a:t>
            </a:r>
            <a:endParaRPr sz="1600"/>
          </a:p>
          <a:p>
            <a:pPr indent="0" lvl="0" marL="0" rtl="0" algn="l">
              <a:spcBef>
                <a:spcPts val="600"/>
              </a:spcBef>
              <a:spcAft>
                <a:spcPts val="0"/>
              </a:spcAft>
              <a:buNone/>
            </a:pPr>
            <a:r>
              <a:rPr lang="pt-BR" sz="1600"/>
              <a:t>3. Envio do questionário, previamente criado.</a:t>
            </a:r>
            <a:endParaRPr sz="1600"/>
          </a:p>
          <a:p>
            <a:pPr indent="0" lvl="0" marL="0" rtl="0" algn="l">
              <a:spcBef>
                <a:spcPts val="600"/>
              </a:spcBef>
              <a:spcAft>
                <a:spcPts val="0"/>
              </a:spcAft>
              <a:buNone/>
            </a:pPr>
            <a:r>
              <a:rPr lang="pt-BR" sz="1600"/>
              <a:t>4. Análise dos dados obtidos para cada pergunta criada, bem como</a:t>
            </a:r>
            <a:endParaRPr sz="1600"/>
          </a:p>
          <a:p>
            <a:pPr indent="0" lvl="0" marL="0" rtl="0" algn="l">
              <a:spcBef>
                <a:spcPts val="600"/>
              </a:spcBef>
              <a:spcAft>
                <a:spcPts val="0"/>
              </a:spcAft>
              <a:buNone/>
            </a:pPr>
            <a:r>
              <a:rPr lang="pt-BR" sz="1600"/>
              <a:t>do grau de satisfação dos usuários.</a:t>
            </a:r>
            <a:endParaRPr sz="1600"/>
          </a:p>
          <a:p>
            <a:pPr indent="0" lvl="0" marL="0" rtl="0" algn="l">
              <a:spcBef>
                <a:spcPts val="600"/>
              </a:spcBef>
              <a:spcAft>
                <a:spcPts val="0"/>
              </a:spcAft>
              <a:buNone/>
            </a:pPr>
            <a:r>
              <a:rPr lang="pt-BR" sz="1600"/>
              <a:t>5. Avaliação de “Inspeção” para os problemas encontrados.</a:t>
            </a:r>
            <a:endParaRPr sz="1600"/>
          </a:p>
          <a:p>
            <a:pPr indent="0" lvl="0" marL="0" rtl="0" algn="l">
              <a:spcBef>
                <a:spcPts val="600"/>
              </a:spcBef>
              <a:spcAft>
                <a:spcPts val="0"/>
              </a:spcAft>
              <a:buNone/>
            </a:pPr>
            <a:r>
              <a:rPr lang="pt-BR" sz="1600"/>
              <a:t>6. Subsequentemente, avaliação por “Observação” das medidas implementadas.</a:t>
            </a:r>
            <a:endParaRPr sz="1600"/>
          </a:p>
          <a:p>
            <a:pPr indent="0" lvl="0" marL="0" rtl="0" algn="l">
              <a:spcBef>
                <a:spcPts val="60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1"/>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Decidir (Decide): Decidir como lidar com as questões éticas envolvidas</a:t>
            </a:r>
            <a:endParaRPr/>
          </a:p>
        </p:txBody>
      </p:sp>
      <p:sp>
        <p:nvSpPr>
          <p:cNvPr id="485" name="Google Shape;485;p41"/>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 usuário deverá assinar um termo de consentimento livre e esclarecido, onde mostra que todos os dados coletados durante os testes, apesar de serem de nossa propriedade, não serão divulgados, e irão servir somente como base para a avaliação do produto. Deixar claro também uma recompensa para o usuário pelos serviços prestados durante o período.</a:t>
            </a:r>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Para criarmos um protótipo para o nosso aplicativo, seguimos algumas diretrizes.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2"/>
          <p:cNvSpPr txBox="1"/>
          <p:nvPr>
            <p:ph type="title"/>
          </p:nvPr>
        </p:nvSpPr>
        <p:spPr>
          <a:xfrm>
            <a:off x="776450" y="402700"/>
            <a:ext cx="75912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Avaliar (Evaluate): Interpretar e avaliar os dados</a:t>
            </a:r>
            <a:endParaRPr/>
          </a:p>
        </p:txBody>
      </p:sp>
      <p:sp>
        <p:nvSpPr>
          <p:cNvPr id="491" name="Google Shape;491;p42"/>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sz="1600"/>
              <a:t>Após todos os testes, notar se:</a:t>
            </a:r>
            <a:endParaRPr sz="1600"/>
          </a:p>
          <a:p>
            <a:pPr indent="0" lvl="0" marL="0" rtl="0" algn="l">
              <a:spcBef>
                <a:spcPts val="600"/>
              </a:spcBef>
              <a:spcAft>
                <a:spcPts val="0"/>
              </a:spcAft>
              <a:buNone/>
            </a:pPr>
            <a:r>
              <a:rPr lang="pt-BR" sz="1600"/>
              <a:t>● Os usuários tiveram alguma dificuldade com a interface: buscar entender as dificuldades de cada um e ajustar a interface orientada de acordo com cada necessidade.</a:t>
            </a:r>
            <a:endParaRPr sz="1600"/>
          </a:p>
          <a:p>
            <a:pPr indent="0" lvl="0" marL="0" rtl="0" algn="l">
              <a:spcBef>
                <a:spcPts val="600"/>
              </a:spcBef>
              <a:spcAft>
                <a:spcPts val="0"/>
              </a:spcAft>
              <a:buNone/>
            </a:pPr>
            <a:r>
              <a:rPr lang="pt-BR" sz="1600"/>
              <a:t>● Tela de cadastro/login: saber se os dados de cadastro foram suficientes ou desnecessários, e notar se foram armazenados de forma a manter a integridade de cada cliente.</a:t>
            </a:r>
            <a:endParaRPr sz="1600"/>
          </a:p>
          <a:p>
            <a:pPr indent="0" lvl="0" marL="0" rtl="0" algn="l">
              <a:spcBef>
                <a:spcPts val="600"/>
              </a:spcBef>
              <a:spcAft>
                <a:spcPts val="0"/>
              </a:spcAft>
              <a:buNone/>
            </a:pPr>
            <a:r>
              <a:rPr lang="pt-BR" sz="1600"/>
              <a:t>● Funções oferecidas: Verificar com cada usuário quais foram as opiniões sobre cada função, além de notar como foi o desempenho delas durante o uso.</a:t>
            </a:r>
            <a:endParaRPr sz="1600"/>
          </a:p>
          <a:p>
            <a:pPr indent="0" lvl="0" marL="0" rtl="0" algn="l">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pt-BR" sz="1800"/>
              <a:t>Resultado das Avaliações</a:t>
            </a:r>
            <a:endParaRPr sz="1800"/>
          </a:p>
          <a:p>
            <a:pPr indent="0" lvl="0" marL="0" rtl="0" algn="ctr">
              <a:spcBef>
                <a:spcPts val="0"/>
              </a:spcBef>
              <a:spcAft>
                <a:spcPts val="0"/>
              </a:spcAft>
              <a:buNone/>
            </a:pPr>
            <a:r>
              <a:rPr lang="pt-BR" sz="1800"/>
              <a:t>e Redesign</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4"/>
          <p:cNvSpPr txBox="1"/>
          <p:nvPr>
            <p:ph idx="1" type="body"/>
          </p:nvPr>
        </p:nvSpPr>
        <p:spPr>
          <a:xfrm>
            <a:off x="357375" y="357375"/>
            <a:ext cx="8454000" cy="4461000"/>
          </a:xfrm>
          <a:prstGeom prst="rect">
            <a:avLst/>
          </a:prstGeom>
        </p:spPr>
        <p:txBody>
          <a:bodyPr anchorCtr="0" anchor="t" bIns="0" lIns="0" spcFirstLastPara="1" rIns="0" wrap="square" tIns="0">
            <a:noAutofit/>
          </a:bodyPr>
          <a:lstStyle/>
          <a:p>
            <a:pPr indent="457200" lvl="0" marL="0" rtl="0" algn="l">
              <a:spcBef>
                <a:spcPts val="600"/>
              </a:spcBef>
              <a:spcAft>
                <a:spcPts val="0"/>
              </a:spcAft>
              <a:buNone/>
            </a:pPr>
            <a:r>
              <a:rPr lang="pt-BR" sz="1600"/>
              <a:t>Inicialmente, foi feito o recrutamentos de voluntários entre familiares e amigos dos membros do grupo, de forma a ter uma maior variedade para o feedback, visto que os escolhidos possuem idades e situações de vida variadas.</a:t>
            </a:r>
            <a:endParaRPr sz="1600"/>
          </a:p>
          <a:p>
            <a:pPr indent="457200" lvl="0" marL="0" rtl="0" algn="l">
              <a:spcBef>
                <a:spcPts val="600"/>
              </a:spcBef>
              <a:spcAft>
                <a:spcPts val="0"/>
              </a:spcAft>
              <a:buNone/>
            </a:pPr>
            <a:r>
              <a:t/>
            </a:r>
            <a:endParaRPr sz="1600"/>
          </a:p>
          <a:p>
            <a:pPr indent="457200" lvl="0" marL="0" rtl="0" algn="l">
              <a:spcBef>
                <a:spcPts val="600"/>
              </a:spcBef>
              <a:spcAft>
                <a:spcPts val="0"/>
              </a:spcAft>
              <a:buNone/>
            </a:pPr>
            <a:r>
              <a:rPr lang="pt-BR" sz="1600"/>
              <a:t>A coleta de dados se iniciou com o envio de um link contendo o protótipo do aplicativo e a subsequente observação de como o usuário navegaria pelo mesmo. A seguir, foi aberta a oportunidade para os voluntários comunicarem dúvidas e insatisfações sobre algumas funcionalidades ao que os membros do grupo prontamente responderam com as motivações por trás de cada escolha de design. Por exemplo, alguns candidatos se sentiram insatisfeitos quanto à escolha de cores para o aplicativo, e foi explicado para os mesmos que o motivo dessa escolha era auxiliar usuários com daltonismo ou baixa visão.</a:t>
            </a:r>
            <a:endParaRPr sz="1600"/>
          </a:p>
          <a:p>
            <a:pPr indent="0" lvl="0" marL="0" rtl="0" algn="l">
              <a:spcBef>
                <a:spcPts val="6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5"/>
          <p:cNvSpPr txBox="1"/>
          <p:nvPr>
            <p:ph idx="1" type="body"/>
          </p:nvPr>
        </p:nvSpPr>
        <p:spPr>
          <a:xfrm>
            <a:off x="357375" y="357375"/>
            <a:ext cx="8454000" cy="4461000"/>
          </a:xfrm>
          <a:prstGeom prst="rect">
            <a:avLst/>
          </a:prstGeom>
        </p:spPr>
        <p:txBody>
          <a:bodyPr anchorCtr="0" anchor="t" bIns="0" lIns="0" spcFirstLastPara="1" rIns="0" wrap="square" tIns="0">
            <a:noAutofit/>
          </a:bodyPr>
          <a:lstStyle/>
          <a:p>
            <a:pPr indent="457200" lvl="0" marL="0" rtl="0" algn="l">
              <a:spcBef>
                <a:spcPts val="600"/>
              </a:spcBef>
              <a:spcAft>
                <a:spcPts val="0"/>
              </a:spcAft>
              <a:buNone/>
            </a:pPr>
            <a:r>
              <a:rPr lang="pt-BR" sz="1600"/>
              <a:t>Após as indagações dos candidatos serem respondidas, foram realizadas perguntas esboçadas  com o intuito de se aprofundar nas percepções do usuário sobre o BookSharing, como a facilidade na navegação do mesmo, bem como se os usuários sentiam uma familiaridade com outros sites e se isso facilitava sua navegação.</a:t>
            </a:r>
            <a:endParaRPr sz="1600"/>
          </a:p>
          <a:p>
            <a:pPr indent="457200" lvl="0" marL="0" rtl="0" algn="l">
              <a:spcBef>
                <a:spcPts val="600"/>
              </a:spcBef>
              <a:spcAft>
                <a:spcPts val="0"/>
              </a:spcAft>
              <a:buNone/>
            </a:pPr>
            <a:r>
              <a:t/>
            </a:r>
            <a:endParaRPr sz="1600"/>
          </a:p>
          <a:p>
            <a:pPr indent="457200" lvl="0" marL="0" rtl="0" algn="l">
              <a:spcBef>
                <a:spcPts val="600"/>
              </a:spcBef>
              <a:spcAft>
                <a:spcPts val="0"/>
              </a:spcAft>
              <a:buNone/>
            </a:pPr>
            <a:r>
              <a:rPr lang="pt-BR" sz="1600"/>
              <a:t>A maioria dos candidatos mostrou facilidade em navegar pelo protótipo e se sentiu satisfeita quanto ao design visual do mesmo. Desse modo, poucas alterações foram feitas no design do aplicativo, como mudar a fonte do logotipo, e nenhuma parte da navegação ou da organização dos itens nas telas foi mudada.</a:t>
            </a:r>
            <a:endParaRPr sz="1600"/>
          </a:p>
          <a:p>
            <a:pPr indent="0" lvl="0" marL="0" rtl="0" algn="l">
              <a:spcBef>
                <a:spcPts val="600"/>
              </a:spcBef>
              <a:spcAft>
                <a:spcPts val="0"/>
              </a:spcAft>
              <a:buNone/>
            </a:pPr>
            <a:r>
              <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46"/>
          <p:cNvPicPr preferRelativeResize="0"/>
          <p:nvPr/>
        </p:nvPicPr>
        <p:blipFill>
          <a:blip r:embed="rId3">
            <a:alphaModFix/>
          </a:blip>
          <a:stretch>
            <a:fillRect/>
          </a:stretch>
        </p:blipFill>
        <p:spPr>
          <a:xfrm>
            <a:off x="2565253" y="565003"/>
            <a:ext cx="4013500" cy="401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title"/>
          </p:nvPr>
        </p:nvSpPr>
        <p:spPr>
          <a:xfrm>
            <a:off x="611400" y="369925"/>
            <a:ext cx="64869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Simplicidade nas Estruturas das Tarefas</a:t>
            </a:r>
            <a:endParaRPr/>
          </a:p>
        </p:txBody>
      </p:sp>
      <p:sp>
        <p:nvSpPr>
          <p:cNvPr id="333" name="Google Shape;333;p16"/>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 aplicativo permite a realização de ações com poucos cliques, sem etapas adicionais.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Consistência e Padronização</a:t>
            </a:r>
            <a:endParaRPr/>
          </a:p>
        </p:txBody>
      </p:sp>
      <p:sp>
        <p:nvSpPr>
          <p:cNvPr id="339" name="Google Shape;339;p17"/>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a:t>Consistência:</a:t>
            </a:r>
            <a:r>
              <a:rPr lang="pt-BR"/>
              <a:t> ícones iguais realizam as mesmas ações. Ex: o botão azul de ‘?’ irá mostrar uma janela de ajuda para a página em que o usuário se encontra, independente da página.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8"/>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Consistência e Padronização</a:t>
            </a:r>
            <a:endParaRPr/>
          </a:p>
        </p:txBody>
      </p:sp>
      <p:sp>
        <p:nvSpPr>
          <p:cNvPr id="345" name="Google Shape;345;p18"/>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pt-BR"/>
              <a:t>Padronização: </a:t>
            </a:r>
            <a:r>
              <a:rPr lang="pt-BR"/>
              <a:t>o aplicativo possui botões com o mesmo rótulo, como o ‘?’ para tirar possíveis dúvidas do usuário, e o botão com o rótulo “Alterar”, na aba de configurações. O aplicativo também utiliza retângulos arredondados para os botões e retângulos para caixas de texto onde o usuário pode digitar.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9"/>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Visibilidade e Reconhecimento</a:t>
            </a:r>
            <a:endParaRPr/>
          </a:p>
        </p:txBody>
      </p:sp>
      <p:sp>
        <p:nvSpPr>
          <p:cNvPr id="351" name="Google Shape;351;p19"/>
          <p:cNvSpPr txBox="1"/>
          <p:nvPr>
            <p:ph idx="1" type="body"/>
          </p:nvPr>
        </p:nvSpPr>
        <p:spPr>
          <a:xfrm>
            <a:off x="611400" y="1265774"/>
            <a:ext cx="6437700" cy="3109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 menu lateral está presente em todas as telas do aplicativo, permitindo assim uma maior rapidez na navegação e que o usuário lembre de como navegar com mais facilidade.</a:t>
            </a:r>
            <a:endParaRPr/>
          </a:p>
          <a:p>
            <a:pPr indent="0" lvl="0" marL="0" rtl="0" algn="l">
              <a:spcBef>
                <a:spcPts val="600"/>
              </a:spcBef>
              <a:spcAft>
                <a:spcPts val="0"/>
              </a:spcAft>
              <a:buNone/>
            </a:pPr>
            <a:r>
              <a:rPr lang="pt-BR"/>
              <a:t>Ao solicitar uma troca, uma caixa de mensagem aparece na parte superior da tela, fornecendo assim uma resposta mais sutil.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Visibilidade e Reconhecimento</a:t>
            </a:r>
            <a:endParaRPr/>
          </a:p>
        </p:txBody>
      </p:sp>
      <p:sp>
        <p:nvSpPr>
          <p:cNvPr id="357" name="Google Shape;357;p20"/>
          <p:cNvSpPr txBox="1"/>
          <p:nvPr>
            <p:ph idx="1" type="body"/>
          </p:nvPr>
        </p:nvSpPr>
        <p:spPr>
          <a:xfrm>
            <a:off x="611400" y="1265774"/>
            <a:ext cx="6437700" cy="3109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Ao clicar em ícones de ajuda ou em sair, o sistema responde escurecendo a tela e destacando a janela de explicação ou de confirmação para sair do aplicativo, fornecendo assim uma resposta mais substancial.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type="title"/>
          </p:nvPr>
        </p:nvSpPr>
        <p:spPr>
          <a:xfrm>
            <a:off x="611400" y="369925"/>
            <a:ext cx="6856500" cy="64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pt-BR"/>
              <a:t>Conteúdo Relevante e Expressão Adequada</a:t>
            </a:r>
            <a:endParaRPr/>
          </a:p>
        </p:txBody>
      </p:sp>
      <p:sp>
        <p:nvSpPr>
          <p:cNvPr id="363" name="Google Shape;363;p21"/>
          <p:cNvSpPr txBox="1"/>
          <p:nvPr>
            <p:ph idx="1" type="body"/>
          </p:nvPr>
        </p:nvSpPr>
        <p:spPr>
          <a:xfrm>
            <a:off x="426550" y="1388998"/>
            <a:ext cx="7645200" cy="3392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pt-BR"/>
              <a:t>Os rótulos de menus e botões são minimalistas e livres de ambiguidade. Ex: A lista de desejos possui um nome claro, e seu ícone é um papel, com itens listados, e um coração, que remete a algo querido.</a:t>
            </a:r>
            <a:endParaRPr/>
          </a:p>
          <a:p>
            <a:pPr indent="0" lvl="0" marL="0" rtl="0" algn="l">
              <a:spcBef>
                <a:spcPts val="600"/>
              </a:spcBef>
              <a:spcAft>
                <a:spcPts val="0"/>
              </a:spcAft>
              <a:buNone/>
            </a:pPr>
            <a:r>
              <a:rPr lang="pt-BR"/>
              <a:t>As mensagens de ajuda são concisas e informativas e o texto presente no aplicativo é preto em um fundo branco ou com uma cor clara, sendo assim legível para pessoas com algum tipo de daltonismo.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