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2" r:id="rId2"/>
    <p:sldId id="364" r:id="rId3"/>
    <p:sldId id="367" r:id="rId4"/>
    <p:sldId id="407" r:id="rId5"/>
    <p:sldId id="408" r:id="rId6"/>
    <p:sldId id="369" r:id="rId7"/>
    <p:sldId id="313" r:id="rId8"/>
    <p:sldId id="372" r:id="rId9"/>
    <p:sldId id="373" r:id="rId10"/>
    <p:sldId id="374" r:id="rId11"/>
    <p:sldId id="404" r:id="rId12"/>
    <p:sldId id="375" r:id="rId13"/>
    <p:sldId id="413" r:id="rId14"/>
    <p:sldId id="414" r:id="rId15"/>
    <p:sldId id="314" r:id="rId16"/>
    <p:sldId id="400" r:id="rId17"/>
    <p:sldId id="315" r:id="rId18"/>
    <p:sldId id="387" r:id="rId19"/>
    <p:sldId id="389" r:id="rId20"/>
    <p:sldId id="388" r:id="rId21"/>
    <p:sldId id="391" r:id="rId22"/>
    <p:sldId id="392" r:id="rId23"/>
    <p:sldId id="393" r:id="rId24"/>
    <p:sldId id="316" r:id="rId25"/>
    <p:sldId id="394" r:id="rId26"/>
    <p:sldId id="395" r:id="rId27"/>
    <p:sldId id="410" r:id="rId28"/>
    <p:sldId id="396" r:id="rId29"/>
    <p:sldId id="397" r:id="rId30"/>
    <p:sldId id="411" r:id="rId31"/>
    <p:sldId id="412" r:id="rId32"/>
    <p:sldId id="401" r:id="rId33"/>
    <p:sldId id="41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0C8"/>
    <a:srgbClr val="292929"/>
    <a:srgbClr val="86A3C3"/>
    <a:srgbClr val="EF7F7F"/>
    <a:srgbClr val="91D097"/>
    <a:srgbClr val="C41204"/>
    <a:srgbClr val="00FF00"/>
    <a:srgbClr val="FFFFFF"/>
    <a:srgbClr val="000000"/>
    <a:srgbClr val="659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280" autoAdjust="0"/>
  </p:normalViewPr>
  <p:slideViewPr>
    <p:cSldViewPr snapToGrid="0" snapToObjects="1">
      <p:cViewPr varScale="1">
        <p:scale>
          <a:sx n="72" d="100"/>
          <a:sy n="72" d="100"/>
        </p:scale>
        <p:origin x="1422" y="78"/>
      </p:cViewPr>
      <p:guideLst>
        <p:guide orient="horz" pos="323"/>
        <p:guide pos="385"/>
        <p:guide orient="horz" pos="3974"/>
        <p:guide orient="horz" pos="3339"/>
        <p:guide pos="5511"/>
        <p:guide pos="2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5" d="100"/>
          <a:sy n="55" d="100"/>
        </p:scale>
        <p:origin x="2880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482867-7574-498B-BE18-44EC001489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339FB4-CD21-4071-B67A-3ED7E801D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1D33-8EE3-4F8B-B216-0194E7EE7AE4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CA0B39-64CC-4A3B-85DA-545F0F90B3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78BDF8-E752-45E5-A0D0-D30175AEFA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7BB8-C0B7-41AE-BC7F-511CD2BC7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97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FB85E-66D7-4F29-B21E-45FF05675A0E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550F5-C391-454B-9686-F11F88BF1A8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3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94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98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5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desacoplamento do Problema em Atribuição e Rotação considera que a aeronaves são iguais.</a:t>
            </a:r>
          </a:p>
          <a:p>
            <a:endParaRPr lang="pt-BR" dirty="0"/>
          </a:p>
          <a:p>
            <a:r>
              <a:rPr lang="pt-BR" dirty="0"/>
              <a:t>Esta hipótese não vale para os arcos de manutenção</a:t>
            </a:r>
          </a:p>
          <a:p>
            <a:endParaRPr lang="pt-BR" dirty="0"/>
          </a:p>
          <a:p>
            <a:r>
              <a:rPr lang="pt-BR" dirty="0" err="1"/>
              <a:t>Thengvall</a:t>
            </a:r>
            <a:r>
              <a:rPr lang="pt-BR" dirty="0"/>
              <a:t> não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5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desacoplamento do Problema em Atribuição e Rotação considera que a aeronaves são iguais.</a:t>
            </a:r>
          </a:p>
          <a:p>
            <a:endParaRPr lang="pt-BR" dirty="0"/>
          </a:p>
          <a:p>
            <a:r>
              <a:rPr lang="pt-BR" dirty="0"/>
              <a:t>Esta hipótese não vale para os arcos de manutenção</a:t>
            </a:r>
          </a:p>
          <a:p>
            <a:endParaRPr lang="pt-BR" dirty="0"/>
          </a:p>
          <a:p>
            <a:r>
              <a:rPr lang="pt-BR" dirty="0" err="1"/>
              <a:t>Thengvall</a:t>
            </a:r>
            <a:r>
              <a:rPr lang="pt-BR" dirty="0"/>
              <a:t> não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2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1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desacoplamento do Problema em Atribuição e Rotação considera que a aeronaves são iguais.</a:t>
            </a:r>
          </a:p>
          <a:p>
            <a:endParaRPr lang="pt-BR" dirty="0"/>
          </a:p>
          <a:p>
            <a:r>
              <a:rPr lang="pt-BR" dirty="0"/>
              <a:t>Esta hipótese não vale para os arcos de manutenção</a:t>
            </a:r>
          </a:p>
          <a:p>
            <a:endParaRPr lang="pt-BR" dirty="0"/>
          </a:p>
          <a:p>
            <a:r>
              <a:rPr lang="pt-BR" dirty="0" err="1"/>
              <a:t>Thengvall</a:t>
            </a:r>
            <a:r>
              <a:rPr lang="pt-BR" dirty="0"/>
              <a:t> não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5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desacoplamento do Problema em Atribuição e Rotação considera que a aeronaves são iguais.</a:t>
            </a:r>
          </a:p>
          <a:p>
            <a:endParaRPr lang="pt-BR" dirty="0"/>
          </a:p>
          <a:p>
            <a:r>
              <a:rPr lang="pt-BR" dirty="0"/>
              <a:t>Esta hipótese não vale para os arcos de manutenção</a:t>
            </a:r>
          </a:p>
          <a:p>
            <a:endParaRPr lang="pt-BR" dirty="0"/>
          </a:p>
          <a:p>
            <a:r>
              <a:rPr lang="pt-BR" dirty="0" err="1"/>
              <a:t>Thengvall</a:t>
            </a:r>
            <a:r>
              <a:rPr lang="pt-BR" dirty="0"/>
              <a:t> não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4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desacoplamento do Problema em Atribuição e Rotação considera que a aeronaves são iguais.</a:t>
            </a:r>
          </a:p>
          <a:p>
            <a:endParaRPr lang="pt-BR" dirty="0"/>
          </a:p>
          <a:p>
            <a:r>
              <a:rPr lang="pt-BR" dirty="0"/>
              <a:t>Esta hipótese não vale para os arcos de manutenção</a:t>
            </a:r>
          </a:p>
          <a:p>
            <a:endParaRPr lang="pt-BR" dirty="0"/>
          </a:p>
          <a:p>
            <a:r>
              <a:rPr lang="pt-BR" dirty="0" err="1"/>
              <a:t>Thengvall</a:t>
            </a:r>
            <a:r>
              <a:rPr lang="pt-BR" dirty="0"/>
              <a:t> não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3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5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8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50F5-C391-454B-9686-F11F88BF1A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408867" y="476590"/>
            <a:ext cx="7740440" cy="1079500"/>
          </a:xfrm>
        </p:spPr>
        <p:txBody>
          <a:bodyPr>
            <a:noAutofit/>
          </a:bodyPr>
          <a:lstStyle>
            <a:lvl1pPr>
              <a:defRPr lang="pt-BR" sz="6000" i="0" kern="1200" dirty="0" smtClean="0">
                <a:gradFill flip="none" rotWithShape="1">
                  <a:gsLst>
                    <a:gs pos="72000">
                      <a:schemeClr val="accent1"/>
                    </a:gs>
                    <a:gs pos="50000">
                      <a:schemeClr val="accent2">
                        <a:alpha val="99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Clique para editar título da agenda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1086492" y="1801748"/>
            <a:ext cx="7518068" cy="4507652"/>
          </a:xfrm>
        </p:spPr>
        <p:txBody>
          <a:bodyPr/>
          <a:lstStyle>
            <a:lvl1pPr marL="452438" indent="-452438">
              <a:buClr>
                <a:schemeClr val="bg1"/>
              </a:buClr>
              <a:buFont typeface="Wingdings" pitchFamily="2" charset="2"/>
              <a:buChar char="§"/>
              <a:defRPr lang="pt-BR" sz="40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89013" indent="-365125" defTabSz="720725">
              <a:buFontTx/>
              <a:buBlip>
                <a:blip r:embed="rId2"/>
              </a:buBlip>
              <a:defRPr lang="pt-BR" sz="28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Tema</a:t>
            </a:r>
          </a:p>
          <a:p>
            <a:pPr lvl="1"/>
            <a:r>
              <a:rPr lang="pt-BR" dirty="0"/>
              <a:t>Subtema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50016" y="123360"/>
            <a:ext cx="6318136" cy="854960"/>
          </a:xfrm>
        </p:spPr>
        <p:txBody>
          <a:bodyPr>
            <a:normAutofit/>
          </a:bodyPr>
          <a:lstStyle>
            <a:lvl1pPr>
              <a:defRPr sz="5200" baseline="0"/>
            </a:lvl1pPr>
          </a:lstStyle>
          <a:p>
            <a:r>
              <a:rPr lang="pt-BR" dirty="0"/>
              <a:t>Título slide</a:t>
            </a:r>
            <a:endParaRPr lang="en-US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9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cerramen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/>
          <p:cNvSpPr>
            <a:spLocks noGrp="1"/>
          </p:cNvSpPr>
          <p:nvPr>
            <p:ph sz="quarter" idx="10" hasCustomPrompt="1"/>
          </p:nvPr>
        </p:nvSpPr>
        <p:spPr>
          <a:xfrm>
            <a:off x="323411" y="2839526"/>
            <a:ext cx="8497179" cy="1439640"/>
          </a:xfrm>
        </p:spPr>
        <p:txBody>
          <a:bodyPr anchor="b">
            <a:noAutofit/>
          </a:bodyPr>
          <a:lstStyle>
            <a:lvl1pPr marL="0" indent="0">
              <a:lnSpc>
                <a:spcPts val="5000"/>
              </a:lnSpc>
              <a:defRPr sz="5400">
                <a:solidFill>
                  <a:srgbClr val="292929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pt-BR" dirty="0"/>
              <a:t>Clique para editar título da apresentação</a:t>
            </a:r>
            <a:endParaRPr lang="en-US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323410" y="4192915"/>
            <a:ext cx="7416800" cy="503237"/>
          </a:xfrm>
        </p:spPr>
        <p:txBody>
          <a:bodyPr>
            <a:noAutofit/>
          </a:bodyPr>
          <a:lstStyle>
            <a:lvl1pPr>
              <a:defRPr lang="en-US" sz="4000" b="0" kern="1200" baseline="0" dirty="0">
                <a:solidFill>
                  <a:schemeClr val="bg2">
                    <a:lumMod val="75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ts val="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Clique para editar subtítulo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390" y="141890"/>
            <a:ext cx="8888762" cy="914401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lang="en-US" sz="3400" b="1" i="0" kern="1200" baseline="0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slide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baseline="0"/>
            </a:lvl1pPr>
            <a:lvl3pPr>
              <a:defRPr b="0"/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Insira aqui o seu tema</a:t>
            </a:r>
          </a:p>
          <a:p>
            <a:pPr lvl="1"/>
            <a:r>
              <a:rPr lang="pt-BR" dirty="0"/>
              <a:t>Subtema (use o botão de nível para acionar </a:t>
            </a:r>
            <a:r>
              <a:rPr lang="pt-BR" dirty="0" err="1"/>
              <a:t>bullet</a:t>
            </a:r>
            <a:r>
              <a:rPr lang="pt-BR" dirty="0"/>
              <a:t> de subtema)</a:t>
            </a:r>
          </a:p>
          <a:p>
            <a:pPr lvl="2"/>
            <a:r>
              <a:rPr lang="pt-BR" dirty="0"/>
              <a:t>Detalhe (aperte </a:t>
            </a:r>
            <a:r>
              <a:rPr lang="pt-BR" dirty="0" err="1"/>
              <a:t>Tab</a:t>
            </a:r>
            <a:r>
              <a:rPr lang="pt-BR" dirty="0"/>
              <a:t> para descer a esse nível)</a:t>
            </a:r>
          </a:p>
          <a:p>
            <a:pPr lvl="3"/>
            <a:r>
              <a:rPr lang="pt-BR" dirty="0"/>
              <a:t>Quarto nível (aperte </a:t>
            </a:r>
            <a:r>
              <a:rPr lang="pt-BR" dirty="0" err="1"/>
              <a:t>Tab</a:t>
            </a:r>
            <a:r>
              <a:rPr lang="pt-BR" dirty="0"/>
              <a:t> para descer a esse nível)</a:t>
            </a:r>
          </a:p>
          <a:p>
            <a:pPr lvl="4"/>
            <a:r>
              <a:rPr lang="pt-BR" dirty="0"/>
              <a:t>Quinto nível (aperte </a:t>
            </a:r>
            <a:r>
              <a:rPr lang="pt-BR" dirty="0" err="1"/>
              <a:t>Tab</a:t>
            </a:r>
            <a:r>
              <a:rPr lang="pt-BR" dirty="0"/>
              <a:t> para descer a esse nível)</a:t>
            </a:r>
            <a:endParaRPr lang="en-US" dirty="0"/>
          </a:p>
        </p:txBody>
      </p:sp>
      <p:pic>
        <p:nvPicPr>
          <p:cNvPr id="5" name="Gráfico 4" descr="Enviar">
            <a:extLst>
              <a:ext uri="{FF2B5EF4-FFF2-40B4-BE49-F238E27FC236}">
                <a16:creationId xmlns:a16="http://schemas.microsoft.com/office/drawing/2014/main" id="{7B43E2D2-544A-4104-B819-EAACBFC1E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752" y="141890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43196" y="269506"/>
            <a:ext cx="6400804" cy="504070"/>
          </a:xfrm>
        </p:spPr>
        <p:txBody>
          <a:bodyPr anchor="t">
            <a:noAutofit/>
          </a:bodyPr>
          <a:lstStyle>
            <a:lvl1pPr>
              <a:defRPr lang="en-US" sz="4000" b="1" i="0" kern="1200" baseline="0" dirty="0">
                <a:gradFill flip="none" rotWithShape="1">
                  <a:gsLst>
                    <a:gs pos="0">
                      <a:srgbClr val="18498C">
                        <a:shade val="30000"/>
                        <a:satMod val="115000"/>
                      </a:srgbClr>
                    </a:gs>
                    <a:gs pos="50000">
                      <a:srgbClr val="18498C">
                        <a:shade val="67500"/>
                        <a:satMod val="115000"/>
                      </a:srgbClr>
                    </a:gs>
                    <a:gs pos="100000">
                      <a:srgbClr val="18498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slide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 baseline="0"/>
            </a:lvl1pPr>
            <a:lvl3pPr>
              <a:defRPr b="0"/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Insira aqui o seu tema</a:t>
            </a:r>
          </a:p>
          <a:p>
            <a:pPr lvl="1"/>
            <a:r>
              <a:rPr lang="pt-BR" dirty="0"/>
              <a:t>Subtema (use o botão de nível para acionar </a:t>
            </a:r>
            <a:r>
              <a:rPr lang="pt-BR" dirty="0" err="1"/>
              <a:t>bullet</a:t>
            </a:r>
            <a:r>
              <a:rPr lang="pt-BR" dirty="0"/>
              <a:t> de subtema)</a:t>
            </a:r>
          </a:p>
          <a:p>
            <a:pPr lvl="2"/>
            <a:r>
              <a:rPr lang="pt-BR" dirty="0"/>
              <a:t>Detalhe (aperte </a:t>
            </a:r>
            <a:r>
              <a:rPr lang="pt-BR" dirty="0" err="1"/>
              <a:t>Tab</a:t>
            </a:r>
            <a:r>
              <a:rPr lang="pt-BR" dirty="0"/>
              <a:t> para descer a esse nível)</a:t>
            </a:r>
          </a:p>
          <a:p>
            <a:pPr lvl="3"/>
            <a:r>
              <a:rPr lang="pt-BR" dirty="0"/>
              <a:t>Quarto nível (aperte </a:t>
            </a:r>
            <a:r>
              <a:rPr lang="pt-BR" dirty="0" err="1"/>
              <a:t>Tab</a:t>
            </a:r>
            <a:r>
              <a:rPr lang="pt-BR" dirty="0"/>
              <a:t> para descer a esse nível)</a:t>
            </a:r>
          </a:p>
          <a:p>
            <a:pPr lvl="4"/>
            <a:r>
              <a:rPr lang="pt-BR" dirty="0"/>
              <a:t>Quinto nível (aperte </a:t>
            </a:r>
            <a:r>
              <a:rPr lang="pt-BR" dirty="0" err="1"/>
              <a:t>Tab</a:t>
            </a:r>
            <a:r>
              <a:rPr lang="pt-BR" dirty="0"/>
              <a:t> para descer a esse nível)</a:t>
            </a:r>
            <a:endParaRPr lang="en-US" dirty="0"/>
          </a:p>
        </p:txBody>
      </p:sp>
      <p:sp>
        <p:nvSpPr>
          <p:cNvPr id="4" name="Espaço Reservado para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764875" y="852406"/>
            <a:ext cx="6300295" cy="3127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Futura MdCn BT" pitchFamily="34" charset="0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SUBTÍTULO (USE LETRAS MAIÚSCULAS)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ullets com imagem de apo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ivan.alves\Desktop\Evento interno\quadrado_azu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70"/>
          <a:stretch>
            <a:fillRect/>
          </a:stretch>
        </p:blipFill>
        <p:spPr bwMode="auto">
          <a:xfrm>
            <a:off x="611450" y="1884620"/>
            <a:ext cx="2143980" cy="2189595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 userDrawn="1"/>
        </p:nvSpPr>
        <p:spPr>
          <a:xfrm>
            <a:off x="1907630" y="2066725"/>
            <a:ext cx="6984970" cy="4602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:\Users\ivan.alves\Desktop\Evento interno\quadrado_verd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29" y="1484730"/>
            <a:ext cx="2380113" cy="2272901"/>
          </a:xfrm>
          <a:prstGeom prst="rect">
            <a:avLst/>
          </a:prstGeom>
          <a:noFill/>
        </p:spPr>
      </p:pic>
      <p:sp>
        <p:nvSpPr>
          <p:cNvPr id="18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218565" y="1499245"/>
            <a:ext cx="2295426" cy="217987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Espaço Reservado para Texto 10"/>
          <p:cNvSpPr>
            <a:spLocks noGrp="1"/>
          </p:cNvSpPr>
          <p:nvPr>
            <p:ph type="body" sz="quarter" idx="12"/>
          </p:nvPr>
        </p:nvSpPr>
        <p:spPr>
          <a:xfrm>
            <a:off x="2648607" y="2133080"/>
            <a:ext cx="6171983" cy="446436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2750016" y="141890"/>
            <a:ext cx="6318136" cy="914401"/>
          </a:xfrm>
        </p:spPr>
        <p:txBody>
          <a:bodyPr anchor="ctr">
            <a:normAutofit/>
          </a:bodyPr>
          <a:lstStyle>
            <a:lvl1pPr>
              <a:lnSpc>
                <a:spcPts val="4000"/>
              </a:lnSpc>
              <a:defRPr lang="en-US" sz="5000" b="1" i="0" kern="1200" baseline="0" dirty="0">
                <a:gradFill flip="none" rotWithShape="1">
                  <a:gsLst>
                    <a:gs pos="0">
                      <a:srgbClr val="18498C">
                        <a:shade val="30000"/>
                        <a:satMod val="115000"/>
                      </a:srgbClr>
                    </a:gs>
                    <a:gs pos="50000">
                      <a:srgbClr val="18498C">
                        <a:shade val="67500"/>
                        <a:satMod val="115000"/>
                      </a:srgbClr>
                    </a:gs>
                    <a:gs pos="100000">
                      <a:srgbClr val="18498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utura MdCn BT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slide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em bullets com imagem de apoio_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ivan.alves\Desktop\Evento interno\quadrado_azu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70"/>
          <a:stretch>
            <a:fillRect/>
          </a:stretch>
        </p:blipFill>
        <p:spPr bwMode="auto">
          <a:xfrm>
            <a:off x="611450" y="1884620"/>
            <a:ext cx="2143980" cy="2189595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 userDrawn="1"/>
        </p:nvSpPr>
        <p:spPr>
          <a:xfrm>
            <a:off x="1907630" y="2066725"/>
            <a:ext cx="6984970" cy="4602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:\Users\ivan.alves\Desktop\Evento interno\quadrado_verd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29" y="1484730"/>
            <a:ext cx="2380113" cy="2272901"/>
          </a:xfrm>
          <a:prstGeom prst="rect">
            <a:avLst/>
          </a:prstGeom>
          <a:noFill/>
        </p:spPr>
      </p:pic>
      <p:sp>
        <p:nvSpPr>
          <p:cNvPr id="18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218565" y="1499245"/>
            <a:ext cx="2295426" cy="217987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Espaço Reservado para Texto 10"/>
          <p:cNvSpPr>
            <a:spLocks noGrp="1"/>
          </p:cNvSpPr>
          <p:nvPr>
            <p:ph type="body" sz="quarter" idx="12"/>
          </p:nvPr>
        </p:nvSpPr>
        <p:spPr>
          <a:xfrm>
            <a:off x="2648607" y="2133080"/>
            <a:ext cx="6171983" cy="446436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2743196" y="269506"/>
            <a:ext cx="6400804" cy="504070"/>
          </a:xfrm>
        </p:spPr>
        <p:txBody>
          <a:bodyPr anchor="t">
            <a:noAutofit/>
          </a:bodyPr>
          <a:lstStyle>
            <a:lvl1pPr>
              <a:defRPr lang="en-US" sz="5000" b="1" i="0" kern="1200" baseline="0" dirty="0">
                <a:gradFill flip="none" rotWithShape="1">
                  <a:gsLst>
                    <a:gs pos="0">
                      <a:srgbClr val="18498C">
                        <a:shade val="30000"/>
                        <a:satMod val="115000"/>
                      </a:srgbClr>
                    </a:gs>
                    <a:gs pos="50000">
                      <a:srgbClr val="18498C">
                        <a:shade val="67500"/>
                        <a:satMod val="115000"/>
                      </a:srgbClr>
                    </a:gs>
                    <a:gs pos="100000">
                      <a:srgbClr val="18498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utura MdCn BT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slide</a:t>
            </a:r>
            <a:endParaRPr lang="en-US" dirty="0"/>
          </a:p>
        </p:txBody>
      </p:sp>
      <p:sp>
        <p:nvSpPr>
          <p:cNvPr id="17" name="Espaço Reservado para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764875" y="852406"/>
            <a:ext cx="6300295" cy="3127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Futura MdCn BT" pitchFamily="34" charset="0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SUBTÍTULO (USE LETRAS MAIÚSCULAS)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imagem peque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van.alves\Desktop\Evento interno\quadrado_ver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300" y="1628750"/>
            <a:ext cx="1420904" cy="1356899"/>
          </a:xfrm>
          <a:prstGeom prst="rect">
            <a:avLst/>
          </a:prstGeom>
          <a:noFill/>
        </p:spPr>
      </p:pic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6444260" y="2276840"/>
            <a:ext cx="1380519" cy="1308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1"/>
          </p:nvPr>
        </p:nvSpPr>
        <p:spPr>
          <a:xfrm>
            <a:off x="466880" y="1601896"/>
            <a:ext cx="6121400" cy="4536032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pic>
        <p:nvPicPr>
          <p:cNvPr id="3074" name="Picture 2" descr="C:\Users\ivan.alves\Desktop\Evento interno\quadrado_azu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420" y="1916791"/>
            <a:ext cx="1440200" cy="1375326"/>
          </a:xfrm>
          <a:prstGeom prst="rect">
            <a:avLst/>
          </a:prstGeom>
          <a:noFill/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2750016" y="141890"/>
            <a:ext cx="6318136" cy="914401"/>
          </a:xfrm>
        </p:spPr>
        <p:txBody>
          <a:bodyPr anchor="ctr">
            <a:normAutofit/>
          </a:bodyPr>
          <a:lstStyle>
            <a:lvl1pPr>
              <a:lnSpc>
                <a:spcPts val="4000"/>
              </a:lnSpc>
              <a:defRPr lang="en-US" sz="5000" b="1" i="0" kern="1200" baseline="0" dirty="0">
                <a:gradFill flip="none" rotWithShape="1">
                  <a:gsLst>
                    <a:gs pos="0">
                      <a:srgbClr val="18498C">
                        <a:shade val="30000"/>
                        <a:satMod val="115000"/>
                      </a:srgbClr>
                    </a:gs>
                    <a:gs pos="50000">
                      <a:srgbClr val="18498C">
                        <a:shade val="67500"/>
                        <a:satMod val="115000"/>
                      </a:srgbClr>
                    </a:gs>
                    <a:gs pos="100000">
                      <a:srgbClr val="18498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utura MdCn BT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slide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imagem pequena_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van.alves\Desktop\Evento interno\quadrado_ver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300" y="1628750"/>
            <a:ext cx="1420904" cy="1356899"/>
          </a:xfrm>
          <a:prstGeom prst="rect">
            <a:avLst/>
          </a:prstGeom>
          <a:noFill/>
        </p:spPr>
      </p:pic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6444260" y="2276840"/>
            <a:ext cx="1380519" cy="1308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1"/>
          </p:nvPr>
        </p:nvSpPr>
        <p:spPr>
          <a:xfrm>
            <a:off x="466880" y="1601896"/>
            <a:ext cx="6121400" cy="4536032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pic>
        <p:nvPicPr>
          <p:cNvPr id="3074" name="Picture 2" descr="C:\Users\ivan.alves\Desktop\Evento interno\quadrado_azu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420" y="1916791"/>
            <a:ext cx="1440200" cy="1375326"/>
          </a:xfrm>
          <a:prstGeom prst="rect">
            <a:avLst/>
          </a:prstGeom>
          <a:noFill/>
        </p:spPr>
      </p:pic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2743196" y="269506"/>
            <a:ext cx="6400804" cy="504070"/>
          </a:xfrm>
        </p:spPr>
        <p:txBody>
          <a:bodyPr anchor="t">
            <a:noAutofit/>
          </a:bodyPr>
          <a:lstStyle>
            <a:lvl1pPr>
              <a:defRPr lang="en-US" sz="5000" b="1" i="0" kern="1200" baseline="0" dirty="0">
                <a:gradFill flip="none" rotWithShape="1">
                  <a:gsLst>
                    <a:gs pos="0">
                      <a:srgbClr val="18498C">
                        <a:shade val="30000"/>
                        <a:satMod val="115000"/>
                      </a:srgbClr>
                    </a:gs>
                    <a:gs pos="50000">
                      <a:srgbClr val="18498C">
                        <a:shade val="67500"/>
                        <a:satMod val="115000"/>
                      </a:srgbClr>
                    </a:gs>
                    <a:gs pos="100000">
                      <a:srgbClr val="18498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utura MdCn BT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slide</a:t>
            </a:r>
            <a:endParaRPr lang="en-US" dirty="0"/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2764875" y="852406"/>
            <a:ext cx="6300295" cy="3127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Futura MdCn BT" pitchFamily="34" charset="0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/>
              <a:t>SUBTÍTULO (USE LETRAS MAIÚSCULAS)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dança de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van.alves\Desktop\Evento interno\BG-degra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062"/>
            <a:ext cx="9144000" cy="6858001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 userDrawn="1"/>
        </p:nvSpPr>
        <p:spPr>
          <a:xfrm>
            <a:off x="1699980" y="3653410"/>
            <a:ext cx="7048600" cy="2079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 userDrawn="1"/>
        </p:nvSpPr>
        <p:spPr>
          <a:xfrm>
            <a:off x="1403560" y="3356990"/>
            <a:ext cx="2304320" cy="2088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3910" y="3645030"/>
            <a:ext cx="4752660" cy="2088290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24" name="Espaço Reservado para Imagem 23"/>
          <p:cNvSpPr>
            <a:spLocks noGrp="1"/>
          </p:cNvSpPr>
          <p:nvPr>
            <p:ph type="pic" sz="quarter" idx="10"/>
          </p:nvPr>
        </p:nvSpPr>
        <p:spPr>
          <a:xfrm>
            <a:off x="1384515" y="3346058"/>
            <a:ext cx="2335078" cy="20987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0" name="Conector angulado 9"/>
          <p:cNvCxnSpPr/>
          <p:nvPr userDrawn="1"/>
        </p:nvCxnSpPr>
        <p:spPr>
          <a:xfrm rot="16200000" flipH="1">
            <a:off x="-1371833" y="1800603"/>
            <a:ext cx="4428000" cy="845075"/>
          </a:xfrm>
          <a:prstGeom prst="bentConnector2">
            <a:avLst/>
          </a:prstGeom>
          <a:ln w="38100">
            <a:solidFill>
              <a:schemeClr val="bg1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Users\ivan.alves\Desktop\neolog-branc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5984" y="5924235"/>
            <a:ext cx="812297" cy="9612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390" y="117628"/>
            <a:ext cx="8888762" cy="854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/>
              <a:t>Título slide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390" y="1600200"/>
            <a:ext cx="87852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Insira aqui o seu tema</a:t>
            </a:r>
          </a:p>
          <a:p>
            <a:pPr lvl="1"/>
            <a:r>
              <a:rPr lang="pt-BR" noProof="0" dirty="0"/>
              <a:t>Subtema (use o botão de nível para acionar </a:t>
            </a:r>
            <a:r>
              <a:rPr lang="pt-BR" noProof="0" dirty="0" err="1"/>
              <a:t>bullet</a:t>
            </a:r>
            <a:r>
              <a:rPr lang="pt-BR" noProof="0" dirty="0"/>
              <a:t> de subtema)</a:t>
            </a:r>
          </a:p>
          <a:p>
            <a:pPr lvl="2"/>
            <a:r>
              <a:rPr lang="pt-BR" noProof="0" dirty="0"/>
              <a:t>Detalhe (aperte </a:t>
            </a:r>
            <a:r>
              <a:rPr lang="pt-BR" noProof="0" dirty="0" err="1"/>
              <a:t>Tab</a:t>
            </a:r>
            <a:r>
              <a:rPr lang="pt-BR" noProof="0" dirty="0"/>
              <a:t> para descer a esse nível)</a:t>
            </a:r>
          </a:p>
          <a:p>
            <a:pPr lvl="3"/>
            <a:r>
              <a:rPr lang="pt-BR" noProof="0" dirty="0"/>
              <a:t>Quarto nível (aperte </a:t>
            </a:r>
            <a:r>
              <a:rPr lang="pt-BR" noProof="0" dirty="0" err="1"/>
              <a:t>Tab</a:t>
            </a:r>
            <a:r>
              <a:rPr lang="pt-BR" noProof="0" dirty="0"/>
              <a:t> para descer a esse nível)</a:t>
            </a:r>
          </a:p>
          <a:p>
            <a:pPr lvl="4"/>
            <a:r>
              <a:rPr lang="pt-BR" noProof="0" dirty="0"/>
              <a:t>Quinto nível (aperte </a:t>
            </a:r>
            <a:r>
              <a:rPr lang="pt-BR" noProof="0" dirty="0" err="1"/>
              <a:t>Tab</a:t>
            </a:r>
            <a:r>
              <a:rPr lang="pt-BR" noProof="0" dirty="0"/>
              <a:t> para descer a esse nível)</a:t>
            </a:r>
          </a:p>
        </p:txBody>
      </p:sp>
      <p:pic>
        <p:nvPicPr>
          <p:cNvPr id="6" name="Picture 4" descr="C:\Users\ivan.alves\Desktop\Nova identidade\Template\img08x26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01" y="1007195"/>
            <a:ext cx="9144000" cy="4571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50" r:id="rId3"/>
    <p:sldLayoutId id="2147483670" r:id="rId4"/>
    <p:sldLayoutId id="2147483660" r:id="rId5"/>
    <p:sldLayoutId id="2147483672" r:id="rId6"/>
    <p:sldLayoutId id="2147483661" r:id="rId7"/>
    <p:sldLayoutId id="2147483671" r:id="rId8"/>
    <p:sldLayoutId id="2147483649" r:id="rId9"/>
    <p:sldLayoutId id="2147483667" r:id="rId10"/>
    <p:sldLayoutId id="2147483664" r:id="rId11"/>
  </p:sldLayoutIdLst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lang="pt-BR" sz="4000" b="1" i="0" kern="1200" baseline="0" dirty="0" smtClean="0">
          <a:solidFill>
            <a:schemeClr val="bg2">
              <a:lumMod val="25000"/>
            </a:schemeClr>
          </a:solidFill>
          <a:latin typeface="Franklin Gothic Medium" panose="020B0603020102020204" pitchFamily="34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b="0" kern="1200" baseline="0">
          <a:solidFill>
            <a:schemeClr val="tx2">
              <a:lumMod val="75000"/>
            </a:schemeClr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pt-BR" sz="2400" b="0" i="0" kern="120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330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 descr="Enviar">
            <a:extLst>
              <a:ext uri="{FF2B5EF4-FFF2-40B4-BE49-F238E27FC236}">
                <a16:creationId xmlns:a16="http://schemas.microsoft.com/office/drawing/2014/main" id="{3E97342D-A827-469D-A257-81E15BE7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210" y="2032627"/>
            <a:ext cx="2664628" cy="2664628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590507" y="798794"/>
            <a:ext cx="8553493" cy="2820325"/>
          </a:xfrm>
        </p:spPr>
        <p:txBody>
          <a:bodyPr>
            <a:noAutofit/>
          </a:bodyPr>
          <a:lstStyle/>
          <a:p>
            <a:r>
              <a:rPr lang="pt-BR" b="1" cap="all" dirty="0"/>
              <a:t>ESTUDO DO PROBLEMA DE </a:t>
            </a:r>
          </a:p>
          <a:p>
            <a:r>
              <a:rPr lang="pt-BR" b="1" cap="all" dirty="0"/>
              <a:t>RECUPERAÇÃO DA MALHA DE </a:t>
            </a:r>
          </a:p>
          <a:p>
            <a:r>
              <a:rPr lang="pt-BR" b="1" cap="all" dirty="0"/>
              <a:t>EMPRESA AÉREA</a:t>
            </a:r>
            <a:endParaRPr lang="en-GB" b="1" cap="all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192941" y="2258986"/>
            <a:ext cx="8820589" cy="1439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ts val="5000"/>
              </a:lnSpc>
              <a:spcBef>
                <a:spcPct val="20000"/>
              </a:spcBef>
              <a:buFont typeface="Arial" pitchFamily="34" charset="0"/>
              <a:buNone/>
              <a:defRPr sz="5400" b="0" kern="1200" baseline="0">
                <a:solidFill>
                  <a:srgbClr val="292929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pt-BR" sz="2400" b="0" kern="1200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1143000" indent="-33020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sz="2800" b="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48C318-ADFF-4E0B-9F33-1181A2E0E76B}"/>
              </a:ext>
            </a:extLst>
          </p:cNvPr>
          <p:cNvSpPr txBox="1">
            <a:spLocks/>
          </p:cNvSpPr>
          <p:nvPr/>
        </p:nvSpPr>
        <p:spPr>
          <a:xfrm>
            <a:off x="1903241" y="5060806"/>
            <a:ext cx="6465597" cy="13572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pt-BR" sz="2400" b="0" i="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330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Mestrado em Engenharia de Transportes</a:t>
            </a:r>
          </a:p>
          <a:p>
            <a:r>
              <a:rPr lang="pt-BR" sz="15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Fábio Emanuel de Souza Morais</a:t>
            </a:r>
          </a:p>
          <a:p>
            <a:r>
              <a:rPr lang="pt-BR" sz="15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Orientador: Prof. Dr. Nicolau D. Fares Gualda</a:t>
            </a:r>
          </a:p>
          <a:p>
            <a:r>
              <a:rPr lang="pt-BR" sz="1500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Co-Orientador</a:t>
            </a:r>
            <a:r>
              <a:rPr lang="pt-BR" sz="15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: Dr. Daniel Jorge Caetano</a:t>
            </a:r>
          </a:p>
          <a:p>
            <a:pPr algn="r"/>
            <a:r>
              <a:rPr lang="pt-BR" sz="135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21/março/2019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953901-0482-4479-96D5-E160A1F581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143" y="5060806"/>
            <a:ext cx="958098" cy="10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4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CARACTERIZAÇÃO/MODELAGEM DE DADOS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8116E4-D4C0-448E-9010-24A9C4224A53}"/>
              </a:ext>
            </a:extLst>
          </p:cNvPr>
          <p:cNvSpPr/>
          <p:nvPr/>
        </p:nvSpPr>
        <p:spPr>
          <a:xfrm>
            <a:off x="1426654" y="19866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322CA-2F71-449D-813A-DFB8BD3D5241}"/>
              </a:ext>
            </a:extLst>
          </p:cNvPr>
          <p:cNvSpPr/>
          <p:nvPr/>
        </p:nvSpPr>
        <p:spPr>
          <a:xfrm>
            <a:off x="3481368" y="19866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E0EEDB-D81B-40A9-811B-CFF111AFB63E}"/>
              </a:ext>
            </a:extLst>
          </p:cNvPr>
          <p:cNvSpPr/>
          <p:nvPr/>
        </p:nvSpPr>
        <p:spPr>
          <a:xfrm>
            <a:off x="7119744" y="1986643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62B6FC8-92F2-47F9-9054-67A40068119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4461" y="2264230"/>
            <a:ext cx="67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8FFB7D-92D1-4BF5-BB4B-5F2A11653F8F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618640" y="2264230"/>
            <a:ext cx="86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87B82FE-7D2E-4155-B4F4-7EFA001A020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3354" y="2264229"/>
            <a:ext cx="24463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642E19-93F3-4394-AAE5-45B04A0EA85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54520" y="2264227"/>
            <a:ext cx="2932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58F304-4AAB-4F97-9B63-8B42410E2450}"/>
              </a:ext>
            </a:extLst>
          </p:cNvPr>
          <p:cNvSpPr txBox="1"/>
          <p:nvPr/>
        </p:nvSpPr>
        <p:spPr>
          <a:xfrm>
            <a:off x="855872" y="171955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BF26BD6-A67A-484E-AAD2-752645D085EA}"/>
              </a:ext>
            </a:extLst>
          </p:cNvPr>
          <p:cNvSpPr txBox="1"/>
          <p:nvPr/>
        </p:nvSpPr>
        <p:spPr>
          <a:xfrm>
            <a:off x="2757047" y="175610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BAAAD5-3308-4430-9466-A55A005C5AFF}"/>
              </a:ext>
            </a:extLst>
          </p:cNvPr>
          <p:cNvSpPr txBox="1"/>
          <p:nvPr/>
        </p:nvSpPr>
        <p:spPr>
          <a:xfrm>
            <a:off x="5661557" y="180846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E6EB95-73CE-469C-8177-921F9945A389}"/>
              </a:ext>
            </a:extLst>
          </p:cNvPr>
          <p:cNvSpPr txBox="1"/>
          <p:nvPr/>
        </p:nvSpPr>
        <p:spPr>
          <a:xfrm>
            <a:off x="8444426" y="1714665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2A43AB-CAE4-43EE-8BA0-AF4C3D9699BA}"/>
              </a:ext>
            </a:extLst>
          </p:cNvPr>
          <p:cNvSpPr txBox="1"/>
          <p:nvPr/>
        </p:nvSpPr>
        <p:spPr>
          <a:xfrm>
            <a:off x="1036162" y="25643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09:00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8AB506-D7AD-41B2-8927-57D0F0B18743}"/>
              </a:ext>
            </a:extLst>
          </p:cNvPr>
          <p:cNvSpPr txBox="1"/>
          <p:nvPr/>
        </p:nvSpPr>
        <p:spPr>
          <a:xfrm>
            <a:off x="2219811" y="2567482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10:30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647A7C-B1E9-4CFD-8732-F9B6B1501A11}"/>
              </a:ext>
            </a:extLst>
          </p:cNvPr>
          <p:cNvSpPr txBox="1"/>
          <p:nvPr/>
        </p:nvSpPr>
        <p:spPr>
          <a:xfrm>
            <a:off x="3104808" y="2567482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11:30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8EB360-989D-4EB5-974B-FA1F38296CBF}"/>
              </a:ext>
            </a:extLst>
          </p:cNvPr>
          <p:cNvSpPr txBox="1"/>
          <p:nvPr/>
        </p:nvSpPr>
        <p:spPr>
          <a:xfrm>
            <a:off x="4263535" y="25603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13:00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DB5215-5A8E-4849-A8F5-A46D1C0E1327}"/>
              </a:ext>
            </a:extLst>
          </p:cNvPr>
          <p:cNvSpPr txBox="1"/>
          <p:nvPr/>
        </p:nvSpPr>
        <p:spPr>
          <a:xfrm>
            <a:off x="6654593" y="25181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6EDAA3-3322-48C7-8B68-B7727D6DFB4C}"/>
              </a:ext>
            </a:extLst>
          </p:cNvPr>
          <p:cNvSpPr txBox="1"/>
          <p:nvPr/>
        </p:nvSpPr>
        <p:spPr>
          <a:xfrm>
            <a:off x="7953266" y="25181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6B46141-E711-4340-A2CF-8FE5DBD37F3A}"/>
              </a:ext>
            </a:extLst>
          </p:cNvPr>
          <p:cNvSpPr/>
          <p:nvPr/>
        </p:nvSpPr>
        <p:spPr>
          <a:xfrm>
            <a:off x="753118" y="2204356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C374377-009E-47E8-8B57-EBC8CA053A1E}"/>
              </a:ext>
            </a:extLst>
          </p:cNvPr>
          <p:cNvSpPr/>
          <p:nvPr/>
        </p:nvSpPr>
        <p:spPr>
          <a:xfrm>
            <a:off x="8670349" y="219211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6BF6E4-D1CC-4D6B-B45F-65069641C7AD}"/>
              </a:ext>
            </a:extLst>
          </p:cNvPr>
          <p:cNvSpPr txBox="1"/>
          <p:nvPr/>
        </p:nvSpPr>
        <p:spPr>
          <a:xfrm>
            <a:off x="5042466" y="1430233"/>
            <a:ext cx="19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B737 #PR-MLK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4A84E82-D938-4E2B-AE9A-86BAEADD9D20}"/>
              </a:ext>
            </a:extLst>
          </p:cNvPr>
          <p:cNvSpPr txBox="1"/>
          <p:nvPr/>
        </p:nvSpPr>
        <p:spPr>
          <a:xfrm>
            <a:off x="7059412" y="1435543"/>
            <a:ext cx="168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TAT = 30 min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2CCA29-12F1-4250-8FEF-E64E8B6EEB5F}"/>
              </a:ext>
            </a:extLst>
          </p:cNvPr>
          <p:cNvSpPr txBox="1"/>
          <p:nvPr/>
        </p:nvSpPr>
        <p:spPr>
          <a:xfrm>
            <a:off x="615863" y="1381874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PROGRAMAÇÃO INICIAL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3367A87-41F4-427A-B481-9A94009774C3}"/>
              </a:ext>
            </a:extLst>
          </p:cNvPr>
          <p:cNvSpPr/>
          <p:nvPr/>
        </p:nvSpPr>
        <p:spPr>
          <a:xfrm>
            <a:off x="3104808" y="3086306"/>
            <a:ext cx="2097802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V4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6CF03A9E-9DE8-4A92-9EC2-4726F75C25B4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7914950" y="3363892"/>
            <a:ext cx="875142" cy="1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75C2183-1126-4B21-873D-D7BD37CAA697}"/>
              </a:ext>
            </a:extLst>
          </p:cNvPr>
          <p:cNvSpPr txBox="1"/>
          <p:nvPr/>
        </p:nvSpPr>
        <p:spPr>
          <a:xfrm>
            <a:off x="2604966" y="289301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EZE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A4DCBC4-9CE8-4680-91AF-C8E2B8044671}"/>
              </a:ext>
            </a:extLst>
          </p:cNvPr>
          <p:cNvSpPr txBox="1"/>
          <p:nvPr/>
        </p:nvSpPr>
        <p:spPr>
          <a:xfrm>
            <a:off x="7949187" y="290241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EZE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166C68C-B945-44E3-897A-D24A0D4E89F2}"/>
              </a:ext>
            </a:extLst>
          </p:cNvPr>
          <p:cNvSpPr txBox="1"/>
          <p:nvPr/>
        </p:nvSpPr>
        <p:spPr>
          <a:xfrm>
            <a:off x="2803185" y="3722988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11:00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A9F1337-BD6A-4C2D-9382-7214826BC6E2}"/>
              </a:ext>
            </a:extLst>
          </p:cNvPr>
          <p:cNvSpPr txBox="1"/>
          <p:nvPr/>
        </p:nvSpPr>
        <p:spPr>
          <a:xfrm>
            <a:off x="4784766" y="3695247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14:00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40DC25A-76B4-4D55-B7C8-95841FC293DD}"/>
              </a:ext>
            </a:extLst>
          </p:cNvPr>
          <p:cNvSpPr txBox="1"/>
          <p:nvPr/>
        </p:nvSpPr>
        <p:spPr>
          <a:xfrm>
            <a:off x="5565376" y="3682101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14:40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8136445-E49B-4C2C-97FA-3140B9898228}"/>
              </a:ext>
            </a:extLst>
          </p:cNvPr>
          <p:cNvSpPr txBox="1"/>
          <p:nvPr/>
        </p:nvSpPr>
        <p:spPr>
          <a:xfrm>
            <a:off x="7588578" y="3695247"/>
            <a:ext cx="62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17:40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6A927A1-A779-442A-B602-C29F77EBED48}"/>
              </a:ext>
            </a:extLst>
          </p:cNvPr>
          <p:cNvSpPr/>
          <p:nvPr/>
        </p:nvSpPr>
        <p:spPr>
          <a:xfrm>
            <a:off x="796625" y="3302517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F500799F-4CC8-4EC8-9719-9C8A73EF9A5A}"/>
              </a:ext>
            </a:extLst>
          </p:cNvPr>
          <p:cNvSpPr/>
          <p:nvPr/>
        </p:nvSpPr>
        <p:spPr>
          <a:xfrm>
            <a:off x="5817148" y="3086306"/>
            <a:ext cx="2097802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V5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5D0936A1-1117-4ECC-A3A2-157A6E6C7B42}"/>
              </a:ext>
            </a:extLst>
          </p:cNvPr>
          <p:cNvSpPr/>
          <p:nvPr/>
        </p:nvSpPr>
        <p:spPr>
          <a:xfrm>
            <a:off x="8734249" y="3312792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B173A50E-6568-470D-B183-364B365BF93F}"/>
              </a:ext>
            </a:extLst>
          </p:cNvPr>
          <p:cNvCxnSpPr>
            <a:cxnSpLocks/>
            <a:stCxn id="83" idx="1"/>
            <a:endCxn id="54" idx="3"/>
          </p:cNvCxnSpPr>
          <p:nvPr/>
        </p:nvCxnSpPr>
        <p:spPr>
          <a:xfrm flipH="1">
            <a:off x="5202610" y="3363892"/>
            <a:ext cx="614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87BE9A7-BD58-45D6-9440-5A30F4E22FFB}"/>
              </a:ext>
            </a:extLst>
          </p:cNvPr>
          <p:cNvCxnSpPr>
            <a:cxnSpLocks/>
            <a:stCxn id="54" idx="1"/>
            <a:endCxn id="71" idx="6"/>
          </p:cNvCxnSpPr>
          <p:nvPr/>
        </p:nvCxnSpPr>
        <p:spPr>
          <a:xfrm flipH="1" flipV="1">
            <a:off x="916368" y="3362389"/>
            <a:ext cx="2188440" cy="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A22C4018-78B4-4B95-8F7C-1B12EB2C77B6}"/>
              </a:ext>
            </a:extLst>
          </p:cNvPr>
          <p:cNvSpPr txBox="1"/>
          <p:nvPr/>
        </p:nvSpPr>
        <p:spPr>
          <a:xfrm>
            <a:off x="5303493" y="290241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2FA70361-2F8E-425C-9088-7A50EB0AAFC8}"/>
              </a:ext>
            </a:extLst>
          </p:cNvPr>
          <p:cNvSpPr/>
          <p:nvPr/>
        </p:nvSpPr>
        <p:spPr>
          <a:xfrm>
            <a:off x="1414595" y="4376277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AB868AF-5243-4BE2-B939-6C3D46422465}"/>
              </a:ext>
            </a:extLst>
          </p:cNvPr>
          <p:cNvSpPr/>
          <p:nvPr/>
        </p:nvSpPr>
        <p:spPr>
          <a:xfrm>
            <a:off x="3469309" y="4376277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3952653A-12C5-4E36-91AE-78B97B1E8BC1}"/>
              </a:ext>
            </a:extLst>
          </p:cNvPr>
          <p:cNvSpPr/>
          <p:nvPr/>
        </p:nvSpPr>
        <p:spPr>
          <a:xfrm>
            <a:off x="7097261" y="5423347"/>
            <a:ext cx="1334776" cy="5966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56EA4942-0C9C-4C5D-A813-D75708B5F1F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42402" y="4653863"/>
            <a:ext cx="67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E2D1740D-641E-4EA3-AD6E-A71D694F7C1A}"/>
              </a:ext>
            </a:extLst>
          </p:cNvPr>
          <p:cNvCxnSpPr>
            <a:stCxn id="98" idx="3"/>
            <a:endCxn id="99" idx="1"/>
          </p:cNvCxnSpPr>
          <p:nvPr/>
        </p:nvCxnSpPr>
        <p:spPr>
          <a:xfrm>
            <a:off x="2606581" y="4653863"/>
            <a:ext cx="86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1BEBF84-54AA-46DC-BB3B-348F568F4067}"/>
              </a:ext>
            </a:extLst>
          </p:cNvPr>
          <p:cNvSpPr txBox="1"/>
          <p:nvPr/>
        </p:nvSpPr>
        <p:spPr>
          <a:xfrm>
            <a:off x="843813" y="410918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897364A-F437-49A2-838C-89067FCA6B7D}"/>
              </a:ext>
            </a:extLst>
          </p:cNvPr>
          <p:cNvSpPr txBox="1"/>
          <p:nvPr/>
        </p:nvSpPr>
        <p:spPr>
          <a:xfrm>
            <a:off x="2744988" y="414573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15DD5D2-5263-4A3F-9D70-33CBF782A643}"/>
              </a:ext>
            </a:extLst>
          </p:cNvPr>
          <p:cNvSpPr txBox="1"/>
          <p:nvPr/>
        </p:nvSpPr>
        <p:spPr>
          <a:xfrm>
            <a:off x="5183419" y="4209876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C07C019-A3D2-4C96-8FFF-F7D29DAC9594}"/>
              </a:ext>
            </a:extLst>
          </p:cNvPr>
          <p:cNvSpPr txBox="1"/>
          <p:nvPr/>
        </p:nvSpPr>
        <p:spPr>
          <a:xfrm>
            <a:off x="8393846" y="5317692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EE508F7-B813-4B92-90BC-685A51B79F5A}"/>
              </a:ext>
            </a:extLst>
          </p:cNvPr>
          <p:cNvSpPr txBox="1"/>
          <p:nvPr/>
        </p:nvSpPr>
        <p:spPr>
          <a:xfrm>
            <a:off x="1024103" y="495400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09:00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735D00C5-4FF4-4AAD-8839-847BAB803CDE}"/>
              </a:ext>
            </a:extLst>
          </p:cNvPr>
          <p:cNvSpPr txBox="1"/>
          <p:nvPr/>
        </p:nvSpPr>
        <p:spPr>
          <a:xfrm>
            <a:off x="2207752" y="4957115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10:30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FF05638-70D8-46C7-BA80-D21AACC17938}"/>
              </a:ext>
            </a:extLst>
          </p:cNvPr>
          <p:cNvSpPr txBox="1"/>
          <p:nvPr/>
        </p:nvSpPr>
        <p:spPr>
          <a:xfrm>
            <a:off x="3092749" y="4957115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11:30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9EF4A30-5648-4BEF-B8D8-92832D476101}"/>
              </a:ext>
            </a:extLst>
          </p:cNvPr>
          <p:cNvSpPr txBox="1"/>
          <p:nvPr/>
        </p:nvSpPr>
        <p:spPr>
          <a:xfrm>
            <a:off x="4251476" y="494998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13:00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7DE594DB-9360-49E0-BC9A-2142868E0087}"/>
              </a:ext>
            </a:extLst>
          </p:cNvPr>
          <p:cNvSpPr/>
          <p:nvPr/>
        </p:nvSpPr>
        <p:spPr>
          <a:xfrm>
            <a:off x="741059" y="4593989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E3562BB6-7339-4C89-9038-32A805335FE3}"/>
              </a:ext>
            </a:extLst>
          </p:cNvPr>
          <p:cNvSpPr/>
          <p:nvPr/>
        </p:nvSpPr>
        <p:spPr>
          <a:xfrm>
            <a:off x="8658290" y="458174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E274392F-3639-4D33-8599-BEA53158ACB9}"/>
              </a:ext>
            </a:extLst>
          </p:cNvPr>
          <p:cNvSpPr/>
          <p:nvPr/>
        </p:nvSpPr>
        <p:spPr>
          <a:xfrm>
            <a:off x="4001215" y="5441525"/>
            <a:ext cx="2097802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V4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AF7B63AE-9BDA-4D81-96D0-DD1B1C6193E2}"/>
              </a:ext>
            </a:extLst>
          </p:cNvPr>
          <p:cNvSpPr txBox="1"/>
          <p:nvPr/>
        </p:nvSpPr>
        <p:spPr>
          <a:xfrm>
            <a:off x="3547027" y="532527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EZE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1D809697-A7A2-4798-83AA-41070B69DAEE}"/>
              </a:ext>
            </a:extLst>
          </p:cNvPr>
          <p:cNvSpPr txBox="1"/>
          <p:nvPr/>
        </p:nvSpPr>
        <p:spPr>
          <a:xfrm>
            <a:off x="7937128" y="421947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EZE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4D22A254-28A1-43F8-8024-A0127C4CA2E5}"/>
              </a:ext>
            </a:extLst>
          </p:cNvPr>
          <p:cNvSpPr txBox="1"/>
          <p:nvPr/>
        </p:nvSpPr>
        <p:spPr>
          <a:xfrm>
            <a:off x="3414162" y="576820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13:00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B82BB7DB-B6C2-4B09-9F5C-4116E32CCB00}"/>
              </a:ext>
            </a:extLst>
          </p:cNvPr>
          <p:cNvSpPr txBox="1"/>
          <p:nvPr/>
        </p:nvSpPr>
        <p:spPr>
          <a:xfrm>
            <a:off x="5995947" y="5755902"/>
            <a:ext cx="6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16:00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B5E8CCC4-855C-42C0-BA5B-6CD9C917BE46}"/>
              </a:ext>
            </a:extLst>
          </p:cNvPr>
          <p:cNvSpPr/>
          <p:nvPr/>
        </p:nvSpPr>
        <p:spPr>
          <a:xfrm>
            <a:off x="784566" y="5692150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48AE61EE-0F7A-4102-A1E2-1CDB9439AA2B}"/>
              </a:ext>
            </a:extLst>
          </p:cNvPr>
          <p:cNvSpPr/>
          <p:nvPr/>
        </p:nvSpPr>
        <p:spPr>
          <a:xfrm>
            <a:off x="5791307" y="4363943"/>
            <a:ext cx="2097802" cy="555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V5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C1732060-617C-4279-863C-4BC901A8EA97}"/>
              </a:ext>
            </a:extLst>
          </p:cNvPr>
          <p:cNvSpPr/>
          <p:nvPr/>
        </p:nvSpPr>
        <p:spPr>
          <a:xfrm>
            <a:off x="8715392" y="5661795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2F15F35C-2372-40A4-8BEC-7B1C109E8F5D}"/>
              </a:ext>
            </a:extLst>
          </p:cNvPr>
          <p:cNvCxnSpPr>
            <a:cxnSpLocks/>
            <a:stCxn id="126" idx="1"/>
            <a:endCxn id="134" idx="6"/>
          </p:cNvCxnSpPr>
          <p:nvPr/>
        </p:nvCxnSpPr>
        <p:spPr>
          <a:xfrm flipH="1">
            <a:off x="904309" y="5719111"/>
            <a:ext cx="3096906" cy="3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E7602D11-13A2-4ED3-99F4-843FD4D84FAD}"/>
              </a:ext>
            </a:extLst>
          </p:cNvPr>
          <p:cNvSpPr txBox="1"/>
          <p:nvPr/>
        </p:nvSpPr>
        <p:spPr>
          <a:xfrm>
            <a:off x="6479712" y="526945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162A9DE-136D-40F5-85FE-972C121565D5}"/>
              </a:ext>
            </a:extLst>
          </p:cNvPr>
          <p:cNvCxnSpPr>
            <a:cxnSpLocks/>
          </p:cNvCxnSpPr>
          <p:nvPr/>
        </p:nvCxnSpPr>
        <p:spPr>
          <a:xfrm flipV="1">
            <a:off x="518030" y="4014016"/>
            <a:ext cx="8769171" cy="2603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>
                <a:extLst>
                  <a:ext uri="{FF2B5EF4-FFF2-40B4-BE49-F238E27FC236}">
                    <a16:creationId xmlns:a16="http://schemas.microsoft.com/office/drawing/2014/main" id="{11FD089B-061E-418B-A20E-44E85CBB3DF4}"/>
                  </a:ext>
                </a:extLst>
              </p:cNvPr>
              <p:cNvSpPr txBox="1"/>
              <p:nvPr/>
            </p:nvSpPr>
            <p:spPr>
              <a:xfrm>
                <a:off x="1795217" y="6284579"/>
                <a:ext cx="6451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×$10/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+ 2×</m:t>
                          </m:r>
                        </m:e>
                      </m:fun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voo</m:t>
                          </m:r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=$602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0" name="CaixaDeTexto 139">
                <a:extLst>
                  <a:ext uri="{FF2B5EF4-FFF2-40B4-BE49-F238E27FC236}">
                    <a16:creationId xmlns:a16="http://schemas.microsoft.com/office/drawing/2014/main" id="{11FD089B-061E-418B-A20E-44E85CBB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7" y="6284579"/>
                <a:ext cx="6451318" cy="369332"/>
              </a:xfrm>
              <a:prstGeom prst="rect">
                <a:avLst/>
              </a:prstGeom>
              <a:blipFill>
                <a:blip r:embed="rId3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tângulo 140">
            <a:extLst>
              <a:ext uri="{FF2B5EF4-FFF2-40B4-BE49-F238E27FC236}">
                <a16:creationId xmlns:a16="http://schemas.microsoft.com/office/drawing/2014/main" id="{9CCA49B8-895B-4DF7-9D20-0EFC6D91BA5F}"/>
              </a:ext>
            </a:extLst>
          </p:cNvPr>
          <p:cNvSpPr/>
          <p:nvPr/>
        </p:nvSpPr>
        <p:spPr>
          <a:xfrm>
            <a:off x="1426654" y="6186715"/>
            <a:ext cx="7027866" cy="609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AB1FC2E-FBF1-4509-A5A9-24D5C54F9E10}"/>
              </a:ext>
            </a:extLst>
          </p:cNvPr>
          <p:cNvSpPr txBox="1"/>
          <p:nvPr/>
        </p:nvSpPr>
        <p:spPr>
          <a:xfrm>
            <a:off x="6557110" y="576723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CD1EED39-D50C-4B1D-922F-082B52B6148A}"/>
              </a:ext>
            </a:extLst>
          </p:cNvPr>
          <p:cNvSpPr txBox="1"/>
          <p:nvPr/>
        </p:nvSpPr>
        <p:spPr>
          <a:xfrm>
            <a:off x="8352521" y="577802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EE7B38C3-030E-47E2-BC81-91032ADFE0E5}"/>
              </a:ext>
            </a:extLst>
          </p:cNvPr>
          <p:cNvCxnSpPr>
            <a:cxnSpLocks/>
            <a:stCxn id="100" idx="1"/>
            <a:endCxn id="126" idx="3"/>
          </p:cNvCxnSpPr>
          <p:nvPr/>
        </p:nvCxnSpPr>
        <p:spPr>
          <a:xfrm flipH="1" flipV="1">
            <a:off x="6099017" y="5719111"/>
            <a:ext cx="998244" cy="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D9AA06F2-0EFD-4C8B-9D6A-B0B868640B38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 flipV="1">
            <a:off x="8432037" y="5721667"/>
            <a:ext cx="353188" cy="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910630AE-5517-415F-B954-F30C58B6D67C}"/>
              </a:ext>
            </a:extLst>
          </p:cNvPr>
          <p:cNvSpPr txBox="1"/>
          <p:nvPr/>
        </p:nvSpPr>
        <p:spPr>
          <a:xfrm>
            <a:off x="5452045" y="4931954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14:40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7E23422-3783-44BB-B2E8-1C868372CD98}"/>
              </a:ext>
            </a:extLst>
          </p:cNvPr>
          <p:cNvSpPr txBox="1"/>
          <p:nvPr/>
        </p:nvSpPr>
        <p:spPr>
          <a:xfrm>
            <a:off x="7475247" y="4945100"/>
            <a:ext cx="62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17:40</a:t>
            </a:r>
          </a:p>
        </p:txBody>
      </p: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863AB3E1-9538-44BC-9955-9F4EC99A687B}"/>
              </a:ext>
            </a:extLst>
          </p:cNvPr>
          <p:cNvCxnSpPr>
            <a:cxnSpLocks/>
            <a:stCxn id="135" idx="1"/>
            <a:endCxn id="99" idx="3"/>
          </p:cNvCxnSpPr>
          <p:nvPr/>
        </p:nvCxnSpPr>
        <p:spPr>
          <a:xfrm flipH="1">
            <a:off x="4661295" y="4641529"/>
            <a:ext cx="1130012" cy="1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D3772492-80AF-40F3-8F00-D4C0DC4FE300}"/>
              </a:ext>
            </a:extLst>
          </p:cNvPr>
          <p:cNvCxnSpPr>
            <a:cxnSpLocks/>
            <a:stCxn id="125" idx="2"/>
            <a:endCxn id="135" idx="3"/>
          </p:cNvCxnSpPr>
          <p:nvPr/>
        </p:nvCxnSpPr>
        <p:spPr>
          <a:xfrm flipH="1" flipV="1">
            <a:off x="7889109" y="4641529"/>
            <a:ext cx="769181" cy="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0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METODOLOGIA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575345-8BBE-4A8B-A14F-152584F4B71A}"/>
              </a:ext>
            </a:extLst>
          </p:cNvPr>
          <p:cNvSpPr txBox="1"/>
          <p:nvPr/>
        </p:nvSpPr>
        <p:spPr>
          <a:xfrm>
            <a:off x="-6653780" y="4949176"/>
            <a:ext cx="41640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Capacidade Aeroportuária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( </a:t>
            </a:r>
            <a:r>
              <a:rPr lang="pt-BR" sz="1600" dirty="0" err="1"/>
              <a:t>Decs</a:t>
            </a:r>
            <a:r>
              <a:rPr lang="pt-BR" sz="1600" dirty="0"/>
              <a:t>/h e Pousos/hora) como restrição que integra os Tipos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Balanceamento por </a:t>
            </a:r>
            <a:r>
              <a:rPr lang="pt-BR" sz="1600" dirty="0" err="1"/>
              <a:t>Aeranave</a:t>
            </a:r>
            <a:r>
              <a:rPr lang="pt-BR" sz="1600" dirty="0"/>
              <a:t>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por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Restrição de posicionamento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Instâncias Pequenas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676231-8FDB-4C42-A3BC-BAB942C18C15}"/>
              </a:ext>
            </a:extLst>
          </p:cNvPr>
          <p:cNvSpPr txBox="1"/>
          <p:nvPr/>
        </p:nvSpPr>
        <p:spPr>
          <a:xfrm>
            <a:off x="-5898584" y="450849"/>
            <a:ext cx="4164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+ Rotação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 Mista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=&gt; Define o estado do Voo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Rotação =&gt; Define a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acarreta Inviabilidades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Heurística para tratar a Inviabilidade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Modelo Exato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777EEC-9ABC-4A3B-89B3-328E78F9F01D}"/>
              </a:ext>
            </a:extLst>
          </p:cNvPr>
          <p:cNvSpPr txBox="1"/>
          <p:nvPr/>
        </p:nvSpPr>
        <p:spPr>
          <a:xfrm>
            <a:off x="166202" y="1299676"/>
            <a:ext cx="6336195" cy="152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u="sng" dirty="0"/>
              <a:t>Entradas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Programação de voos Inicial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Período de Recuperação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Capacidade Aeroportuária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444F84-FFF6-4F73-8B92-E85EADAE0D32}"/>
              </a:ext>
            </a:extLst>
          </p:cNvPr>
          <p:cNvSpPr txBox="1"/>
          <p:nvPr/>
        </p:nvSpPr>
        <p:spPr>
          <a:xfrm>
            <a:off x="166202" y="3897610"/>
            <a:ext cx="3709562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u="sng" dirty="0"/>
              <a:t>Perturbações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Atraso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Cancelamento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Parada de aeronave ou Manutenção não programada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Redução da capacidade aeroportuária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D9CE9CF-3BDC-498C-9ABF-DD73333D434C}"/>
              </a:ext>
            </a:extLst>
          </p:cNvPr>
          <p:cNvSpPr/>
          <p:nvPr/>
        </p:nvSpPr>
        <p:spPr>
          <a:xfrm>
            <a:off x="4071783" y="1575324"/>
            <a:ext cx="1407435" cy="4810962"/>
          </a:xfrm>
          <a:prstGeom prst="rightArrow">
            <a:avLst>
              <a:gd name="adj1" fmla="val 100000"/>
              <a:gd name="adj2" fmla="val 52703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BB402CF-DFAC-4B21-8D16-1F804FF0C94A}"/>
              </a:ext>
            </a:extLst>
          </p:cNvPr>
          <p:cNvSpPr txBox="1"/>
          <p:nvPr/>
        </p:nvSpPr>
        <p:spPr>
          <a:xfrm>
            <a:off x="5942739" y="2875396"/>
            <a:ext cx="3201261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u="sng" dirty="0"/>
              <a:t>Malha Alterada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Atraso  </a:t>
            </a:r>
          </a:p>
          <a:p>
            <a:pPr lvl="1">
              <a:lnSpc>
                <a:spcPct val="150000"/>
              </a:lnSpc>
            </a:pPr>
            <a:r>
              <a:rPr lang="pt-BR" sz="1600" dirty="0"/>
              <a:t>	Custo: 10€/min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Cancelamento</a:t>
            </a:r>
          </a:p>
          <a:p>
            <a:pPr lvl="1">
              <a:lnSpc>
                <a:spcPct val="150000"/>
              </a:lnSpc>
            </a:pPr>
            <a:r>
              <a:rPr lang="pt-BR" sz="1600" dirty="0"/>
              <a:t> 	Custo: 20.000 €/voo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Troca de Aeronave </a:t>
            </a:r>
          </a:p>
          <a:p>
            <a:pPr lvl="1">
              <a:lnSpc>
                <a:spcPct val="150000"/>
              </a:lnSpc>
            </a:pPr>
            <a:r>
              <a:rPr lang="pt-BR" sz="1600" dirty="0"/>
              <a:t>	Custo: 1 € / voo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4134CF-DAFF-49E7-8959-5986D95D1520}"/>
              </a:ext>
            </a:extLst>
          </p:cNvPr>
          <p:cNvSpPr txBox="1"/>
          <p:nvPr/>
        </p:nvSpPr>
        <p:spPr>
          <a:xfrm>
            <a:off x="3962848" y="3577688"/>
            <a:ext cx="157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Heurística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Matemática</a:t>
            </a:r>
          </a:p>
        </p:txBody>
      </p:sp>
    </p:spTree>
    <p:extLst>
      <p:ext uri="{BB962C8B-B14F-4D97-AF65-F5344CB8AC3E}">
        <p14:creationId xmlns:p14="http://schemas.microsoft.com/office/powerpoint/2010/main" val="222478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Rede de Cálculo Espaço-Tempo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E65998-99EB-4932-A963-7E7BB79F8A8B}"/>
              </a:ext>
            </a:extLst>
          </p:cNvPr>
          <p:cNvSpPr txBox="1"/>
          <p:nvPr/>
        </p:nvSpPr>
        <p:spPr>
          <a:xfrm>
            <a:off x="299106" y="3461584"/>
            <a:ext cx="38563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Voo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50 Opções de Atraso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15 min de separação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Manutenção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Solo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6F3C05A-6EF0-4FCC-A518-2015FFC07088}"/>
              </a:ext>
            </a:extLst>
          </p:cNvPr>
          <p:cNvSpPr txBox="1"/>
          <p:nvPr/>
        </p:nvSpPr>
        <p:spPr>
          <a:xfrm>
            <a:off x="364436" y="5563539"/>
            <a:ext cx="38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A320, A319, B737, ERJ135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9D1E51-88CF-443F-AEA7-312A495A0443}"/>
              </a:ext>
            </a:extLst>
          </p:cNvPr>
          <p:cNvSpPr txBox="1"/>
          <p:nvPr/>
        </p:nvSpPr>
        <p:spPr>
          <a:xfrm>
            <a:off x="340208" y="1802448"/>
            <a:ext cx="346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Evento de Pouso e Decolagem de Avião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Entrada e Saída de Aeronave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Período de Recuperação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DD9CD26-8DD9-4CFC-9FDC-18CE734203FF}"/>
              </a:ext>
            </a:extLst>
          </p:cNvPr>
          <p:cNvSpPr txBox="1"/>
          <p:nvPr/>
        </p:nvSpPr>
        <p:spPr>
          <a:xfrm>
            <a:off x="323334" y="3158037"/>
            <a:ext cx="32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Arcos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242B6A-AB4B-4538-A83A-87829EEE8A34}"/>
              </a:ext>
            </a:extLst>
          </p:cNvPr>
          <p:cNvSpPr txBox="1"/>
          <p:nvPr/>
        </p:nvSpPr>
        <p:spPr>
          <a:xfrm>
            <a:off x="364436" y="1428334"/>
            <a:ext cx="32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Nós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AECD9F-74C2-4AAE-92F1-1EB840E5C7DA}"/>
              </a:ext>
            </a:extLst>
          </p:cNvPr>
          <p:cNvSpPr txBox="1"/>
          <p:nvPr/>
        </p:nvSpPr>
        <p:spPr>
          <a:xfrm>
            <a:off x="340208" y="5187985"/>
            <a:ext cx="32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Multi-Configuração</a:t>
            </a:r>
            <a:endParaRPr lang="pt-BR" b="1" u="sng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80C5E81-29F0-4223-B8E6-A59B7032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21" y="1613000"/>
            <a:ext cx="4809243" cy="45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A3AF3A7E-9D2E-43D2-B7B9-DECACA42754D}"/>
              </a:ext>
            </a:extLst>
          </p:cNvPr>
          <p:cNvSpPr/>
          <p:nvPr/>
        </p:nvSpPr>
        <p:spPr>
          <a:xfrm>
            <a:off x="-6316039" y="-104741"/>
            <a:ext cx="4399879" cy="5664437"/>
          </a:xfrm>
          <a:prstGeom prst="roundRect">
            <a:avLst>
              <a:gd name="adj" fmla="val 4004"/>
            </a:avLst>
          </a:prstGeom>
          <a:solidFill>
            <a:schemeClr val="tx1">
              <a:lumMod val="10000"/>
              <a:lumOff val="9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MODELO MATEMÁTICO INTEGRADO EXATO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575345-8BBE-4A8B-A14F-152584F4B71A}"/>
              </a:ext>
            </a:extLst>
          </p:cNvPr>
          <p:cNvSpPr txBox="1"/>
          <p:nvPr/>
        </p:nvSpPr>
        <p:spPr>
          <a:xfrm>
            <a:off x="-6653780" y="4949176"/>
            <a:ext cx="41640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Capacidade Aeroportuária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( </a:t>
            </a:r>
            <a:r>
              <a:rPr lang="pt-BR" sz="1600" dirty="0" err="1"/>
              <a:t>Decs</a:t>
            </a:r>
            <a:r>
              <a:rPr lang="pt-BR" sz="1600" dirty="0"/>
              <a:t>/h e Pousos/hora) como restrição que integra os Tipos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Balanceamento por </a:t>
            </a:r>
            <a:r>
              <a:rPr lang="pt-BR" sz="1600" dirty="0" err="1"/>
              <a:t>Aeranave</a:t>
            </a:r>
            <a:r>
              <a:rPr lang="pt-BR" sz="1600" dirty="0"/>
              <a:t>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por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Restrição de posicionamento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Instâncias Pequenas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676231-8FDB-4C42-A3BC-BAB942C18C15}"/>
              </a:ext>
            </a:extLst>
          </p:cNvPr>
          <p:cNvSpPr txBox="1"/>
          <p:nvPr/>
        </p:nvSpPr>
        <p:spPr>
          <a:xfrm>
            <a:off x="-5898584" y="450849"/>
            <a:ext cx="4164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+ Rotação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 Mista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=&gt; Define o estado do Voo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Rotação =&gt; Define a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acarreta Inviabilidades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Heurística para tratar a Inviabilidade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Modelo Exato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8BFCE8-78D9-4736-AC02-CDD9A5C8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784445"/>
            <a:ext cx="7477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A3AF3A7E-9D2E-43D2-B7B9-DECACA42754D}"/>
              </a:ext>
            </a:extLst>
          </p:cNvPr>
          <p:cNvSpPr/>
          <p:nvPr/>
        </p:nvSpPr>
        <p:spPr>
          <a:xfrm>
            <a:off x="-6316039" y="-104741"/>
            <a:ext cx="4399879" cy="5664437"/>
          </a:xfrm>
          <a:prstGeom prst="roundRect">
            <a:avLst>
              <a:gd name="adj" fmla="val 4004"/>
            </a:avLst>
          </a:prstGeom>
          <a:solidFill>
            <a:schemeClr val="tx1">
              <a:lumMod val="10000"/>
              <a:lumOff val="9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MODELO MATEMÁTICO INTEGRADO EXATO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575345-8BBE-4A8B-A14F-152584F4B71A}"/>
              </a:ext>
            </a:extLst>
          </p:cNvPr>
          <p:cNvSpPr txBox="1"/>
          <p:nvPr/>
        </p:nvSpPr>
        <p:spPr>
          <a:xfrm>
            <a:off x="-6653780" y="4949176"/>
            <a:ext cx="41640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Capacidade Aeroportuária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( </a:t>
            </a:r>
            <a:r>
              <a:rPr lang="pt-BR" sz="1600" dirty="0" err="1"/>
              <a:t>Decs</a:t>
            </a:r>
            <a:r>
              <a:rPr lang="pt-BR" sz="1600" dirty="0"/>
              <a:t>/h e Pousos/hora) como restrição que integra os Tipos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Balanceamento por </a:t>
            </a:r>
            <a:r>
              <a:rPr lang="pt-BR" sz="1600" dirty="0" err="1"/>
              <a:t>Aeranave</a:t>
            </a:r>
            <a:r>
              <a:rPr lang="pt-BR" sz="1600" dirty="0"/>
              <a:t>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por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Restrição de posicionamento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Instâncias Pequenas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676231-8FDB-4C42-A3BC-BAB942C18C15}"/>
              </a:ext>
            </a:extLst>
          </p:cNvPr>
          <p:cNvSpPr txBox="1"/>
          <p:nvPr/>
        </p:nvSpPr>
        <p:spPr>
          <a:xfrm>
            <a:off x="-5898584" y="450849"/>
            <a:ext cx="4164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+ Rotação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 Mista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=&gt; Define o estado do Voo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Rotação =&gt; Define a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acarreta Inviabilidades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Heurística para tratar a Inviabilidade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Modelo Exato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1C02C6-B36E-4162-97C4-5647FB43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8" y="2266808"/>
            <a:ext cx="7372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A3AF3A7E-9D2E-43D2-B7B9-DECACA42754D}"/>
              </a:ext>
            </a:extLst>
          </p:cNvPr>
          <p:cNvSpPr/>
          <p:nvPr/>
        </p:nvSpPr>
        <p:spPr>
          <a:xfrm>
            <a:off x="-6316039" y="-104741"/>
            <a:ext cx="4399879" cy="5664437"/>
          </a:xfrm>
          <a:prstGeom prst="roundRect">
            <a:avLst>
              <a:gd name="adj" fmla="val 4004"/>
            </a:avLst>
          </a:prstGeom>
          <a:solidFill>
            <a:schemeClr val="tx1">
              <a:lumMod val="10000"/>
              <a:lumOff val="9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HEURÍSTICA MATEMÁTICA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575345-8BBE-4A8B-A14F-152584F4B71A}"/>
              </a:ext>
            </a:extLst>
          </p:cNvPr>
          <p:cNvSpPr txBox="1"/>
          <p:nvPr/>
        </p:nvSpPr>
        <p:spPr>
          <a:xfrm>
            <a:off x="-6653780" y="4949176"/>
            <a:ext cx="41640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Capacidade Aeroportuária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( </a:t>
            </a:r>
            <a:r>
              <a:rPr lang="pt-BR" sz="1600" dirty="0" err="1"/>
              <a:t>Decs</a:t>
            </a:r>
            <a:r>
              <a:rPr lang="pt-BR" sz="1600" dirty="0"/>
              <a:t>/h e Pousos/hora) como restrição que integra os Tipos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Balanceamento por </a:t>
            </a:r>
            <a:r>
              <a:rPr lang="pt-BR" sz="1600" dirty="0" err="1"/>
              <a:t>Aeranave</a:t>
            </a:r>
            <a:r>
              <a:rPr lang="pt-BR" sz="1600" dirty="0"/>
              <a:t>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por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Restrição de posicionamento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Instâncias Pequenas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676231-8FDB-4C42-A3BC-BAB942C18C15}"/>
              </a:ext>
            </a:extLst>
          </p:cNvPr>
          <p:cNvSpPr txBox="1"/>
          <p:nvPr/>
        </p:nvSpPr>
        <p:spPr>
          <a:xfrm>
            <a:off x="-5898584" y="450849"/>
            <a:ext cx="4164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+ Rotação de Aeronave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Fluxo de Rede </a:t>
            </a:r>
            <a:r>
              <a:rPr lang="pt-BR" sz="1600" dirty="0" err="1"/>
              <a:t>Multi-Commodity</a:t>
            </a:r>
            <a:r>
              <a:rPr lang="pt-BR" sz="1600" dirty="0"/>
              <a:t> por Tipo de Aeronave / Programação Inteira Mista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Atribuição =&gt; Define o estado do Voo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Rotação =&gt; Define a aeronave específica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Manutenção acarreta Inviabilidades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Heurística para tratar a Inviabilidade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Modelo Exato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C8D951-D34A-47CA-BFCE-AECF1CF11D27}"/>
              </a:ext>
            </a:extLst>
          </p:cNvPr>
          <p:cNvSpPr/>
          <p:nvPr/>
        </p:nvSpPr>
        <p:spPr>
          <a:xfrm>
            <a:off x="3400415" y="2590317"/>
            <a:ext cx="2133600" cy="625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Atribuição de Frota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8B2FC58-6BFA-4B10-99B2-E660C56F43B0}"/>
              </a:ext>
            </a:extLst>
          </p:cNvPr>
          <p:cNvSpPr/>
          <p:nvPr/>
        </p:nvSpPr>
        <p:spPr>
          <a:xfrm>
            <a:off x="3400414" y="3571016"/>
            <a:ext cx="2133600" cy="625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Rotação de Aeronave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FFEF77A-3AD3-489F-93F4-0238ED90803B}"/>
              </a:ext>
            </a:extLst>
          </p:cNvPr>
          <p:cNvSpPr/>
          <p:nvPr/>
        </p:nvSpPr>
        <p:spPr>
          <a:xfrm>
            <a:off x="5663926" y="4140536"/>
            <a:ext cx="1066800" cy="61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Ajuste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Capac.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1583F80-EBCA-415B-B14F-A7D194D0D291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4467214" y="3215507"/>
            <a:ext cx="1" cy="355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Retângulo: Cantos Arredondados 17412">
            <a:extLst>
              <a:ext uri="{FF2B5EF4-FFF2-40B4-BE49-F238E27FC236}">
                <a16:creationId xmlns:a16="http://schemas.microsoft.com/office/drawing/2014/main" id="{66A974EB-9B3A-4479-87DE-577BD5D3DC63}"/>
              </a:ext>
            </a:extLst>
          </p:cNvPr>
          <p:cNvSpPr/>
          <p:nvPr/>
        </p:nvSpPr>
        <p:spPr>
          <a:xfrm>
            <a:off x="3469570" y="1753546"/>
            <a:ext cx="1979979" cy="553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Programação Inicial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Perturbações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15380446-7619-41C5-A487-F07D064073E1}"/>
              </a:ext>
            </a:extLst>
          </p:cNvPr>
          <p:cNvCxnSpPr>
            <a:cxnSpLocks/>
            <a:stCxn id="17413" idx="2"/>
            <a:endCxn id="6" idx="0"/>
          </p:cNvCxnSpPr>
          <p:nvPr/>
        </p:nvCxnSpPr>
        <p:spPr>
          <a:xfrm>
            <a:off x="4459560" y="2306564"/>
            <a:ext cx="7655" cy="28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EF8CB847-05DC-4319-A84E-30C4EF3AE402}"/>
              </a:ext>
            </a:extLst>
          </p:cNvPr>
          <p:cNvSpPr/>
          <p:nvPr/>
        </p:nvSpPr>
        <p:spPr>
          <a:xfrm>
            <a:off x="3649906" y="5652401"/>
            <a:ext cx="1619306" cy="553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Malha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Alterada</a:t>
            </a:r>
          </a:p>
        </p:txBody>
      </p:sp>
      <p:sp>
        <p:nvSpPr>
          <p:cNvPr id="17438" name="Fluxograma: Decisão 17437">
            <a:extLst>
              <a:ext uri="{FF2B5EF4-FFF2-40B4-BE49-F238E27FC236}">
                <a16:creationId xmlns:a16="http://schemas.microsoft.com/office/drawing/2014/main" id="{B06BE5C4-8236-4BBD-B1BD-03DA2F893676}"/>
              </a:ext>
            </a:extLst>
          </p:cNvPr>
          <p:cNvSpPr/>
          <p:nvPr/>
        </p:nvSpPr>
        <p:spPr>
          <a:xfrm>
            <a:off x="3715830" y="4494437"/>
            <a:ext cx="1502769" cy="53277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Inviável?</a:t>
            </a:r>
          </a:p>
        </p:txBody>
      </p:sp>
      <p:cxnSp>
        <p:nvCxnSpPr>
          <p:cNvPr id="17442" name="Conector reto 17441">
            <a:extLst>
              <a:ext uri="{FF2B5EF4-FFF2-40B4-BE49-F238E27FC236}">
                <a16:creationId xmlns:a16="http://schemas.microsoft.com/office/drawing/2014/main" id="{135C9CDA-F96A-43AB-94DA-D5F1A81511E0}"/>
              </a:ext>
            </a:extLst>
          </p:cNvPr>
          <p:cNvCxnSpPr>
            <a:cxnSpLocks/>
            <a:stCxn id="17438" idx="2"/>
          </p:cNvCxnSpPr>
          <p:nvPr/>
        </p:nvCxnSpPr>
        <p:spPr>
          <a:xfrm>
            <a:off x="4467215" y="5027211"/>
            <a:ext cx="0" cy="235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5" name="Conector reto 17444">
            <a:extLst>
              <a:ext uri="{FF2B5EF4-FFF2-40B4-BE49-F238E27FC236}">
                <a16:creationId xmlns:a16="http://schemas.microsoft.com/office/drawing/2014/main" id="{BEF3E1F5-0F55-4E4A-9D83-FB19219E3F5C}"/>
              </a:ext>
            </a:extLst>
          </p:cNvPr>
          <p:cNvCxnSpPr>
            <a:cxnSpLocks/>
          </p:cNvCxnSpPr>
          <p:nvPr/>
        </p:nvCxnSpPr>
        <p:spPr>
          <a:xfrm>
            <a:off x="4467214" y="5262253"/>
            <a:ext cx="2369220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6" name="Conector de Seta Reta 17455">
            <a:extLst>
              <a:ext uri="{FF2B5EF4-FFF2-40B4-BE49-F238E27FC236}">
                <a16:creationId xmlns:a16="http://schemas.microsoft.com/office/drawing/2014/main" id="{AA92E819-7444-4202-AED0-8A29841DDCB7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459559" y="5262253"/>
            <a:ext cx="7655" cy="390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3" name="Conector de Seta Reta 17462">
            <a:extLst>
              <a:ext uri="{FF2B5EF4-FFF2-40B4-BE49-F238E27FC236}">
                <a16:creationId xmlns:a16="http://schemas.microsoft.com/office/drawing/2014/main" id="{FE94801D-EE74-4EC7-B053-41B8EB8E7729}"/>
              </a:ext>
            </a:extLst>
          </p:cNvPr>
          <p:cNvCxnSpPr>
            <a:cxnSpLocks/>
            <a:stCxn id="28" idx="2"/>
            <a:endCxn id="17438" idx="0"/>
          </p:cNvCxnSpPr>
          <p:nvPr/>
        </p:nvCxnSpPr>
        <p:spPr>
          <a:xfrm>
            <a:off x="4467214" y="4196206"/>
            <a:ext cx="1" cy="298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8" name="Conector reto 17467">
            <a:extLst>
              <a:ext uri="{FF2B5EF4-FFF2-40B4-BE49-F238E27FC236}">
                <a16:creationId xmlns:a16="http://schemas.microsoft.com/office/drawing/2014/main" id="{F773909C-4587-410B-B45B-565889C59BDD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30726" y="4446067"/>
            <a:ext cx="105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0" name="Conector reto 17469">
            <a:extLst>
              <a:ext uri="{FF2B5EF4-FFF2-40B4-BE49-F238E27FC236}">
                <a16:creationId xmlns:a16="http://schemas.microsoft.com/office/drawing/2014/main" id="{ED418CFE-B489-4AF4-9BC8-4659E1B1EDF5}"/>
              </a:ext>
            </a:extLst>
          </p:cNvPr>
          <p:cNvCxnSpPr>
            <a:cxnSpLocks/>
          </p:cNvCxnSpPr>
          <p:nvPr/>
        </p:nvCxnSpPr>
        <p:spPr>
          <a:xfrm flipH="1">
            <a:off x="6811139" y="4430015"/>
            <a:ext cx="23474" cy="806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FBBDBF4-69DB-4934-BF14-12F63631102D}"/>
              </a:ext>
            </a:extLst>
          </p:cNvPr>
          <p:cNvCxnSpPr>
            <a:cxnSpLocks/>
            <a:stCxn id="29" idx="1"/>
            <a:endCxn id="17438" idx="3"/>
          </p:cNvCxnSpPr>
          <p:nvPr/>
        </p:nvCxnSpPr>
        <p:spPr>
          <a:xfrm flipH="1">
            <a:off x="5218599" y="4446067"/>
            <a:ext cx="445327" cy="31475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347CE6D-A924-497E-8662-25700617F2BC}"/>
              </a:ext>
            </a:extLst>
          </p:cNvPr>
          <p:cNvSpPr txBox="1"/>
          <p:nvPr/>
        </p:nvSpPr>
        <p:spPr>
          <a:xfrm>
            <a:off x="5094216" y="4357199"/>
            <a:ext cx="43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3B6AFED5-EAF4-487A-BA9D-93CF250D6B67}"/>
              </a:ext>
            </a:extLst>
          </p:cNvPr>
          <p:cNvSpPr txBox="1"/>
          <p:nvPr/>
        </p:nvSpPr>
        <p:spPr>
          <a:xfrm>
            <a:off x="4138926" y="4977697"/>
            <a:ext cx="30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5490B643-7FE9-4992-A55C-790B2669F272}"/>
              </a:ext>
            </a:extLst>
          </p:cNvPr>
          <p:cNvSpPr/>
          <p:nvPr/>
        </p:nvSpPr>
        <p:spPr>
          <a:xfrm>
            <a:off x="5160504" y="4921816"/>
            <a:ext cx="1066800" cy="61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Modelo Exato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02C4812-E14D-416E-8037-D808A26BFA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9"/>
          <a:stretch/>
        </p:blipFill>
        <p:spPr>
          <a:xfrm>
            <a:off x="5259687" y="2939965"/>
            <a:ext cx="257525" cy="360428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CFFDE5E4-40F2-46BE-AE5E-4DAFDB257A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9"/>
          <a:stretch/>
        </p:blipFill>
        <p:spPr>
          <a:xfrm>
            <a:off x="5276489" y="3911931"/>
            <a:ext cx="257525" cy="360428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22887EF-197F-4A0C-B929-6BEDB7C1FC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9"/>
          <a:stretch/>
        </p:blipFill>
        <p:spPr>
          <a:xfrm>
            <a:off x="5969779" y="5261223"/>
            <a:ext cx="257525" cy="360428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AD7EFBF-8B0B-4317-BF95-4A6B861094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9"/>
          <a:stretch/>
        </p:blipFill>
        <p:spPr>
          <a:xfrm>
            <a:off x="155575" y="5844879"/>
            <a:ext cx="395122" cy="553007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E1F2FB6E-8E15-4D1C-A817-892BDA1FC92C}"/>
              </a:ext>
            </a:extLst>
          </p:cNvPr>
          <p:cNvSpPr txBox="1"/>
          <p:nvPr/>
        </p:nvSpPr>
        <p:spPr>
          <a:xfrm>
            <a:off x="529442" y="5913031"/>
            <a:ext cx="254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Programação Matemática</a:t>
            </a:r>
          </a:p>
          <a:p>
            <a:pPr algn="ctr"/>
            <a:r>
              <a:rPr lang="pt-BR" sz="1600" dirty="0"/>
              <a:t>GUROBI</a:t>
            </a:r>
          </a:p>
        </p:txBody>
      </p:sp>
    </p:spTree>
    <p:extLst>
      <p:ext uri="{BB962C8B-B14F-4D97-AF65-F5344CB8AC3E}">
        <p14:creationId xmlns:p14="http://schemas.microsoft.com/office/powerpoint/2010/main" val="362582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INVIABILIDADES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340AAAB-A7C9-4177-88F8-E5660752EAF9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5201" y="2249716"/>
            <a:ext cx="4187721" cy="3507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062F4BED-81F0-4C73-B94F-C3EC95C6095A}"/>
              </a:ext>
            </a:extLst>
          </p:cNvPr>
          <p:cNvSpPr txBox="1"/>
          <p:nvPr/>
        </p:nvSpPr>
        <p:spPr>
          <a:xfrm>
            <a:off x="5433106" y="1764268"/>
            <a:ext cx="2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Atribuição + Rotação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CF2249-0D33-43E4-BD11-B8BF99441777}"/>
              </a:ext>
            </a:extLst>
          </p:cNvPr>
          <p:cNvSpPr/>
          <p:nvPr/>
        </p:nvSpPr>
        <p:spPr>
          <a:xfrm>
            <a:off x="6647543" y="2656114"/>
            <a:ext cx="1654628" cy="9289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CA2D376-A716-4DCB-B052-EA79DBDBED81}"/>
              </a:ext>
            </a:extLst>
          </p:cNvPr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7"/>
          <a:stretch/>
        </p:blipFill>
        <p:spPr bwMode="auto">
          <a:xfrm>
            <a:off x="155575" y="2155428"/>
            <a:ext cx="4443407" cy="3868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B80F2E-B53C-4CAD-B5B4-B2916A3964DB}"/>
              </a:ext>
            </a:extLst>
          </p:cNvPr>
          <p:cNvSpPr txBox="1"/>
          <p:nvPr/>
        </p:nvSpPr>
        <p:spPr>
          <a:xfrm>
            <a:off x="1307805" y="1740874"/>
            <a:ext cx="24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Programação Inicial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63091-69F3-4DBD-9288-4B1C3115F259}"/>
              </a:ext>
            </a:extLst>
          </p:cNvPr>
          <p:cNvSpPr txBox="1"/>
          <p:nvPr/>
        </p:nvSpPr>
        <p:spPr>
          <a:xfrm>
            <a:off x="1088268" y="6023484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Atraso do 60 min em V1</a:t>
            </a:r>
          </a:p>
        </p:txBody>
      </p:sp>
    </p:spTree>
    <p:extLst>
      <p:ext uri="{BB962C8B-B14F-4D97-AF65-F5344CB8AC3E}">
        <p14:creationId xmlns:p14="http://schemas.microsoft.com/office/powerpoint/2010/main" val="126044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INSTÂNCIAS DE TESTE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1614C6-A3F3-4666-8671-D849D6A2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3"/>
          <a:stretch/>
        </p:blipFill>
        <p:spPr>
          <a:xfrm>
            <a:off x="1059966" y="1062471"/>
            <a:ext cx="6796253" cy="57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ATRASOS E MANUTENÇÃO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892BBE-EEA6-4810-B27D-490BF25C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259428"/>
            <a:ext cx="5715000" cy="55054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F363EDB-42EB-44EC-A71C-5C03974FFE10}"/>
              </a:ext>
            </a:extLst>
          </p:cNvPr>
          <p:cNvSpPr/>
          <p:nvPr/>
        </p:nvSpPr>
        <p:spPr>
          <a:xfrm>
            <a:off x="7466647" y="3941857"/>
            <a:ext cx="468630" cy="176845"/>
          </a:xfrm>
          <a:prstGeom prst="rect">
            <a:avLst/>
          </a:prstGeom>
          <a:solidFill>
            <a:srgbClr val="0ED3FA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B4021F-D669-49F4-A5D7-86B24AFE05BD}"/>
              </a:ext>
            </a:extLst>
          </p:cNvPr>
          <p:cNvSpPr txBox="1"/>
          <p:nvPr/>
        </p:nvSpPr>
        <p:spPr>
          <a:xfrm>
            <a:off x="8008620" y="3891779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52EB20-2720-467A-9549-EB4E8F985F61}"/>
              </a:ext>
            </a:extLst>
          </p:cNvPr>
          <p:cNvSpPr txBox="1"/>
          <p:nvPr/>
        </p:nvSpPr>
        <p:spPr>
          <a:xfrm>
            <a:off x="8008620" y="4286680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Avião Quebrado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FCDC1D1-16FA-4E7C-A63F-55DED06467EE}"/>
              </a:ext>
            </a:extLst>
          </p:cNvPr>
          <p:cNvSpPr/>
          <p:nvPr/>
        </p:nvSpPr>
        <p:spPr>
          <a:xfrm>
            <a:off x="7456169" y="4336531"/>
            <a:ext cx="506730" cy="177299"/>
          </a:xfrm>
          <a:prstGeom prst="rect">
            <a:avLst/>
          </a:prstGeom>
          <a:solidFill>
            <a:srgbClr val="FF0000">
              <a:alpha val="4902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3B014CB-5736-4A03-AC63-50403A075098}"/>
              </a:ext>
            </a:extLst>
          </p:cNvPr>
          <p:cNvSpPr/>
          <p:nvPr/>
        </p:nvSpPr>
        <p:spPr>
          <a:xfrm>
            <a:off x="4235566" y="3689316"/>
            <a:ext cx="2812934" cy="152453"/>
          </a:xfrm>
          <a:prstGeom prst="rect">
            <a:avLst/>
          </a:prstGeom>
          <a:solidFill>
            <a:srgbClr val="FF0000">
              <a:alpha val="4902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C04C9DF-07BF-4D14-A35A-DB31D07EC437}"/>
              </a:ext>
            </a:extLst>
          </p:cNvPr>
          <p:cNvSpPr/>
          <p:nvPr/>
        </p:nvSpPr>
        <p:spPr>
          <a:xfrm>
            <a:off x="298325" y="6289579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*A03_6088570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5B065D-723C-4423-B254-5C0FC77EE802}"/>
              </a:ext>
            </a:extLst>
          </p:cNvPr>
          <p:cNvSpPr/>
          <p:nvPr/>
        </p:nvSpPr>
        <p:spPr>
          <a:xfrm>
            <a:off x="460375" y="1413933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u="sng" dirty="0"/>
              <a:t>Malha Original</a:t>
            </a:r>
          </a:p>
        </p:txBody>
      </p:sp>
    </p:spTree>
    <p:extLst>
      <p:ext uri="{BB962C8B-B14F-4D97-AF65-F5344CB8AC3E}">
        <p14:creationId xmlns:p14="http://schemas.microsoft.com/office/powerpoint/2010/main" val="183546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ATRASOS E MANUTENÇÃO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363EDB-42EB-44EC-A71C-5C03974FFE10}"/>
              </a:ext>
            </a:extLst>
          </p:cNvPr>
          <p:cNvSpPr/>
          <p:nvPr/>
        </p:nvSpPr>
        <p:spPr>
          <a:xfrm>
            <a:off x="7466647" y="3941857"/>
            <a:ext cx="468630" cy="176845"/>
          </a:xfrm>
          <a:prstGeom prst="rect">
            <a:avLst/>
          </a:prstGeom>
          <a:solidFill>
            <a:srgbClr val="0ED3FA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B4021F-D669-49F4-A5D7-86B24AFE05BD}"/>
              </a:ext>
            </a:extLst>
          </p:cNvPr>
          <p:cNvSpPr txBox="1"/>
          <p:nvPr/>
        </p:nvSpPr>
        <p:spPr>
          <a:xfrm>
            <a:off x="8008620" y="3891779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52EB20-2720-467A-9549-EB4E8F985F61}"/>
              </a:ext>
            </a:extLst>
          </p:cNvPr>
          <p:cNvSpPr txBox="1"/>
          <p:nvPr/>
        </p:nvSpPr>
        <p:spPr>
          <a:xfrm>
            <a:off x="8008620" y="4286680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Avião Quebrado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FCDC1D1-16FA-4E7C-A63F-55DED06467EE}"/>
              </a:ext>
            </a:extLst>
          </p:cNvPr>
          <p:cNvSpPr/>
          <p:nvPr/>
        </p:nvSpPr>
        <p:spPr>
          <a:xfrm>
            <a:off x="7456169" y="4336531"/>
            <a:ext cx="506730" cy="177299"/>
          </a:xfrm>
          <a:prstGeom prst="rect">
            <a:avLst/>
          </a:prstGeom>
          <a:solidFill>
            <a:srgbClr val="FF0000">
              <a:alpha val="4902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0849737-4AA9-4649-98C4-74FD215F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352241"/>
            <a:ext cx="5715000" cy="5505450"/>
          </a:xfrm>
          <a:prstGeom prst="rect">
            <a:avLst/>
          </a:prstGeom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E37F9E90-7C52-4DA2-8F50-14388616A072}"/>
              </a:ext>
            </a:extLst>
          </p:cNvPr>
          <p:cNvSpPr/>
          <p:nvPr/>
        </p:nvSpPr>
        <p:spPr>
          <a:xfrm>
            <a:off x="298325" y="6289579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*A03_6088570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96CE21A-BCEA-4BC1-BE35-771EBF49DFA9}"/>
              </a:ext>
            </a:extLst>
          </p:cNvPr>
          <p:cNvSpPr/>
          <p:nvPr/>
        </p:nvSpPr>
        <p:spPr>
          <a:xfrm>
            <a:off x="4198620" y="2832822"/>
            <a:ext cx="1623060" cy="632460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F4CCCCAE-BBA9-44A9-8C5A-EB87CE597DA4}"/>
              </a:ext>
            </a:extLst>
          </p:cNvPr>
          <p:cNvSpPr/>
          <p:nvPr/>
        </p:nvSpPr>
        <p:spPr>
          <a:xfrm>
            <a:off x="4850130" y="2448080"/>
            <a:ext cx="320040" cy="25908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33D7404-B159-4E39-8D65-E9B4D02B351B}"/>
              </a:ext>
            </a:extLst>
          </p:cNvPr>
          <p:cNvSpPr/>
          <p:nvPr/>
        </p:nvSpPr>
        <p:spPr>
          <a:xfrm>
            <a:off x="4313470" y="3594874"/>
            <a:ext cx="1242060" cy="495196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89B45653-B8A1-4A1B-BB91-A6A48EF7D53A}"/>
              </a:ext>
            </a:extLst>
          </p:cNvPr>
          <p:cNvSpPr/>
          <p:nvPr/>
        </p:nvSpPr>
        <p:spPr>
          <a:xfrm rot="3939534">
            <a:off x="4305300" y="4112878"/>
            <a:ext cx="320040" cy="25908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B0C117E-9748-46AE-91BE-BDF01740C0DC}"/>
              </a:ext>
            </a:extLst>
          </p:cNvPr>
          <p:cNvSpPr/>
          <p:nvPr/>
        </p:nvSpPr>
        <p:spPr>
          <a:xfrm>
            <a:off x="4692820" y="4303482"/>
            <a:ext cx="1052661" cy="518160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9A707D7B-9BC8-47FC-98E7-31A2BCF9963B}"/>
              </a:ext>
            </a:extLst>
          </p:cNvPr>
          <p:cNvSpPr/>
          <p:nvPr/>
        </p:nvSpPr>
        <p:spPr>
          <a:xfrm rot="5400000">
            <a:off x="5349292" y="5225554"/>
            <a:ext cx="944776" cy="25908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FA5C4BA-2FF6-4DBA-A236-69E4AB7E1705}"/>
              </a:ext>
            </a:extLst>
          </p:cNvPr>
          <p:cNvSpPr/>
          <p:nvPr/>
        </p:nvSpPr>
        <p:spPr>
          <a:xfrm>
            <a:off x="4956371" y="5659842"/>
            <a:ext cx="613410" cy="518160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F11068FB-1576-4D45-9F28-92B66A6B8C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2188" y="5465051"/>
            <a:ext cx="723711" cy="503800"/>
          </a:xfrm>
          <a:prstGeom prst="bentConnector3">
            <a:avLst>
              <a:gd name="adj1" fmla="val 1566"/>
            </a:avLst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B39AB4AB-DBD7-4081-A354-D4C202236750}"/>
              </a:ext>
            </a:extLst>
          </p:cNvPr>
          <p:cNvSpPr/>
          <p:nvPr/>
        </p:nvSpPr>
        <p:spPr>
          <a:xfrm>
            <a:off x="3916680" y="3648162"/>
            <a:ext cx="364659" cy="44190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921F42-5FAA-4531-AC01-5C50AB05A4C4}"/>
              </a:ext>
            </a:extLst>
          </p:cNvPr>
          <p:cNvCxnSpPr>
            <a:cxnSpLocks/>
          </p:cNvCxnSpPr>
          <p:nvPr/>
        </p:nvCxnSpPr>
        <p:spPr>
          <a:xfrm>
            <a:off x="4038650" y="3459620"/>
            <a:ext cx="120716" cy="135255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8C99704-AA5B-4149-A85C-2C8E46165562}"/>
              </a:ext>
            </a:extLst>
          </p:cNvPr>
          <p:cNvCxnSpPr>
            <a:cxnSpLocks/>
          </p:cNvCxnSpPr>
          <p:nvPr/>
        </p:nvCxnSpPr>
        <p:spPr>
          <a:xfrm flipV="1">
            <a:off x="4038650" y="3459620"/>
            <a:ext cx="120716" cy="135255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0AAC0719-8CE5-4478-AA05-5088F53934DD}"/>
              </a:ext>
            </a:extLst>
          </p:cNvPr>
          <p:cNvSpPr/>
          <p:nvPr/>
        </p:nvSpPr>
        <p:spPr>
          <a:xfrm>
            <a:off x="628650" y="1322977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i="1" u="sng" dirty="0">
                <a:solidFill>
                  <a:prstClr val="black"/>
                </a:solidFill>
                <a:latin typeface="Calibri" panose="020F0502020204030204"/>
              </a:rPr>
              <a:t>Malha Original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8A67BC4-CBD7-4180-A9A6-A986C40C311D}"/>
              </a:ext>
            </a:extLst>
          </p:cNvPr>
          <p:cNvSpPr/>
          <p:nvPr/>
        </p:nvSpPr>
        <p:spPr>
          <a:xfrm>
            <a:off x="4159366" y="3773136"/>
            <a:ext cx="2812934" cy="152453"/>
          </a:xfrm>
          <a:prstGeom prst="rect">
            <a:avLst/>
          </a:prstGeom>
          <a:solidFill>
            <a:srgbClr val="FF0000">
              <a:alpha val="49020"/>
            </a:srgbClr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1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PROBLEMA DE RECUPERAÇÃO DA MALHA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3576CE8-5F74-4CDF-A2EF-6393C8CC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01" y="4008914"/>
            <a:ext cx="4051024" cy="269668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DB27CF-454D-42D4-8C08-7020EFD2B473}"/>
              </a:ext>
            </a:extLst>
          </p:cNvPr>
          <p:cNvSpPr txBox="1"/>
          <p:nvPr/>
        </p:nvSpPr>
        <p:spPr>
          <a:xfrm>
            <a:off x="611188" y="1341438"/>
            <a:ext cx="4123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u="sng" dirty="0"/>
              <a:t>Perturbações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Atrasos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Cancelamentos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5E485E-1289-4770-96A0-5803A94AA934}"/>
              </a:ext>
            </a:extLst>
          </p:cNvPr>
          <p:cNvSpPr txBox="1"/>
          <p:nvPr/>
        </p:nvSpPr>
        <p:spPr>
          <a:xfrm>
            <a:off x="611188" y="3098265"/>
            <a:ext cx="8681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u="sng" dirty="0"/>
              <a:t>2016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US$ 60 bilhões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8% Receita / 9% Custo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6B6AEA-0706-4384-9F9F-F41BF020F614}"/>
              </a:ext>
            </a:extLst>
          </p:cNvPr>
          <p:cNvSpPr txBox="1"/>
          <p:nvPr/>
        </p:nvSpPr>
        <p:spPr>
          <a:xfrm>
            <a:off x="611188" y="4855092"/>
            <a:ext cx="8681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u="sng" dirty="0"/>
              <a:t>Longo Prazo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Aumenta a propensão do </a:t>
            </a:r>
          </a:p>
          <a:p>
            <a:pPr lvl="1">
              <a:spcAft>
                <a:spcPts val="1200"/>
              </a:spcAft>
            </a:pPr>
            <a:r>
              <a:rPr lang="pt-BR" sz="2000" dirty="0"/>
              <a:t>PAX para trocar de empresa</a:t>
            </a:r>
          </a:p>
          <a:p>
            <a:pPr lvl="1">
              <a:spcAft>
                <a:spcPts val="1200"/>
              </a:spcAft>
            </a:pPr>
            <a:r>
              <a:rPr lang="pt-BR" sz="2000" dirty="0"/>
              <a:t>(COOK </a:t>
            </a:r>
            <a:r>
              <a:rPr lang="pt-BR" sz="2000" i="1" dirty="0"/>
              <a:t>et al.</a:t>
            </a:r>
            <a:r>
              <a:rPr lang="pt-BR" sz="2000" dirty="0"/>
              <a:t> 2009)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1FE43-F9FE-4CD9-BBDB-41AC66C6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01" y="1181099"/>
            <a:ext cx="4051024" cy="27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ATRASOS E MANUTENÇÃO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81F9C631-330D-4D79-B9A1-8BFF8A3D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322459"/>
            <a:ext cx="5753100" cy="5534025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423F3DE7-E042-4DFA-A993-4CB95B0F97C9}"/>
              </a:ext>
            </a:extLst>
          </p:cNvPr>
          <p:cNvSpPr/>
          <p:nvPr/>
        </p:nvSpPr>
        <p:spPr>
          <a:xfrm>
            <a:off x="298325" y="6289579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*A03_6088570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8233C4C-32F9-48BE-99BB-A37678770DA1}"/>
              </a:ext>
            </a:extLst>
          </p:cNvPr>
          <p:cNvSpPr/>
          <p:nvPr/>
        </p:nvSpPr>
        <p:spPr>
          <a:xfrm>
            <a:off x="628650" y="1216961"/>
            <a:ext cx="1895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u="sng" dirty="0"/>
              <a:t>Malha Perturbada</a:t>
            </a:r>
          </a:p>
          <a:p>
            <a:r>
              <a:rPr lang="pt-BR" i="1" u="sng" dirty="0"/>
              <a:t>Otimizada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88400BF-E8EB-41CF-8A36-67B94AAC5E9A}"/>
              </a:ext>
            </a:extLst>
          </p:cNvPr>
          <p:cNvSpPr/>
          <p:nvPr/>
        </p:nvSpPr>
        <p:spPr>
          <a:xfrm>
            <a:off x="7466647" y="3186944"/>
            <a:ext cx="468630" cy="176845"/>
          </a:xfrm>
          <a:prstGeom prst="rect">
            <a:avLst/>
          </a:prstGeom>
          <a:solidFill>
            <a:srgbClr val="0ED3FA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A0E38B9-BF02-44C6-A697-C24C2974754A}"/>
              </a:ext>
            </a:extLst>
          </p:cNvPr>
          <p:cNvSpPr txBox="1"/>
          <p:nvPr/>
        </p:nvSpPr>
        <p:spPr>
          <a:xfrm>
            <a:off x="8008620" y="3136866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Atraso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C4BA242-DC54-44D6-ABC5-C9EB18E73297}"/>
              </a:ext>
            </a:extLst>
          </p:cNvPr>
          <p:cNvSpPr txBox="1"/>
          <p:nvPr/>
        </p:nvSpPr>
        <p:spPr>
          <a:xfrm>
            <a:off x="8008620" y="3531767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Avião Quebrado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9396D52-C5EB-4AB1-B3F5-36BB2685B4DD}"/>
              </a:ext>
            </a:extLst>
          </p:cNvPr>
          <p:cNvSpPr/>
          <p:nvPr/>
        </p:nvSpPr>
        <p:spPr>
          <a:xfrm>
            <a:off x="7456169" y="3581618"/>
            <a:ext cx="506730" cy="17729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F107AF3-85D3-4138-A611-7562CFC00546}"/>
              </a:ext>
            </a:extLst>
          </p:cNvPr>
          <p:cNvSpPr txBox="1"/>
          <p:nvPr/>
        </p:nvSpPr>
        <p:spPr>
          <a:xfrm>
            <a:off x="8016240" y="3889907"/>
            <a:ext cx="119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Atraso Pós</a:t>
            </a:r>
          </a:p>
          <a:p>
            <a:r>
              <a:rPr lang="pt-BR" sz="1200" dirty="0"/>
              <a:t>Otimização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A5ECBA3-9869-4927-B20D-0B6FB5730AD6}"/>
              </a:ext>
            </a:extLst>
          </p:cNvPr>
          <p:cNvSpPr/>
          <p:nvPr/>
        </p:nvSpPr>
        <p:spPr>
          <a:xfrm>
            <a:off x="7463789" y="3966262"/>
            <a:ext cx="506730" cy="177299"/>
          </a:xfrm>
          <a:prstGeom prst="rect">
            <a:avLst/>
          </a:prstGeom>
          <a:solidFill>
            <a:srgbClr val="7030A0">
              <a:alpha val="94118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4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A6180562-7C27-4721-8680-863BC8FF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9" y="1172846"/>
            <a:ext cx="5952355" cy="56427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REDUÇÃO DE CAPACIDADE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58CB06-3BDF-4D58-8CC1-F681D6B6A61D}"/>
              </a:ext>
            </a:extLst>
          </p:cNvPr>
          <p:cNvSpPr/>
          <p:nvPr/>
        </p:nvSpPr>
        <p:spPr>
          <a:xfrm>
            <a:off x="628650" y="1216961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i="1" u="sng" dirty="0">
                <a:solidFill>
                  <a:prstClr val="black"/>
                </a:solidFill>
                <a:latin typeface="Calibri" panose="020F0502020204030204"/>
              </a:rPr>
              <a:t>Malha Original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79F1DB4-5524-4D02-912E-8DB08B674FF8}"/>
              </a:ext>
            </a:extLst>
          </p:cNvPr>
          <p:cNvSpPr/>
          <p:nvPr/>
        </p:nvSpPr>
        <p:spPr>
          <a:xfrm>
            <a:off x="165014" y="6294178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*A04_6088570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423DB42-A1F1-4D22-A829-1159502A3512}"/>
              </a:ext>
            </a:extLst>
          </p:cNvPr>
          <p:cNvSpPr txBox="1"/>
          <p:nvPr/>
        </p:nvSpPr>
        <p:spPr>
          <a:xfrm>
            <a:off x="3417639" y="6446945"/>
            <a:ext cx="580386" cy="400110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SNOW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PARIS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E894015-B98F-425B-A195-1925C28DC724}"/>
              </a:ext>
            </a:extLst>
          </p:cNvPr>
          <p:cNvSpPr/>
          <p:nvPr/>
        </p:nvSpPr>
        <p:spPr>
          <a:xfrm>
            <a:off x="7466647" y="3186944"/>
            <a:ext cx="468630" cy="176845"/>
          </a:xfrm>
          <a:prstGeom prst="rect">
            <a:avLst/>
          </a:prstGeom>
          <a:solidFill>
            <a:srgbClr val="0ED3FA">
              <a:alpha val="5098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A6BFB-0D06-4BEE-B145-4826C0893D74}"/>
              </a:ext>
            </a:extLst>
          </p:cNvPr>
          <p:cNvSpPr txBox="1"/>
          <p:nvPr/>
        </p:nvSpPr>
        <p:spPr>
          <a:xfrm>
            <a:off x="8008620" y="3136866"/>
            <a:ext cx="11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sz="1200" dirty="0">
                <a:solidFill>
                  <a:prstClr val="black"/>
                </a:solidFill>
                <a:latin typeface="Calibri" panose="020F0502020204030204"/>
              </a:rPr>
              <a:t>Atraso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35143D-7102-4772-B31A-50257C544597}"/>
              </a:ext>
            </a:extLst>
          </p:cNvPr>
          <p:cNvSpPr txBox="1"/>
          <p:nvPr/>
        </p:nvSpPr>
        <p:spPr>
          <a:xfrm>
            <a:off x="3417639" y="1263106"/>
            <a:ext cx="580386" cy="400110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SNOW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PARIS</a:t>
            </a:r>
          </a:p>
        </p:txBody>
      </p:sp>
    </p:spTree>
    <p:extLst>
      <p:ext uri="{BB962C8B-B14F-4D97-AF65-F5344CB8AC3E}">
        <p14:creationId xmlns:p14="http://schemas.microsoft.com/office/powerpoint/2010/main" val="375777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REDUÇÃO DE CAPACIDADE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C1641BAE-C122-4CE4-9521-356F05D9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9" y="1172846"/>
            <a:ext cx="5952355" cy="5642753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D64D959-D070-4A88-941E-F02B6CEF3DAF}"/>
              </a:ext>
            </a:extLst>
          </p:cNvPr>
          <p:cNvSpPr/>
          <p:nvPr/>
        </p:nvSpPr>
        <p:spPr>
          <a:xfrm>
            <a:off x="3005139" y="1894619"/>
            <a:ext cx="414337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6C4E3C3-C156-43C2-B7BB-5E8FD61F6793}"/>
              </a:ext>
            </a:extLst>
          </p:cNvPr>
          <p:cNvGrpSpPr/>
          <p:nvPr/>
        </p:nvGrpSpPr>
        <p:grpSpPr>
          <a:xfrm>
            <a:off x="3107635" y="1720635"/>
            <a:ext cx="120716" cy="135255"/>
            <a:chOff x="7422798" y="4862938"/>
            <a:chExt cx="120716" cy="135255"/>
          </a:xfrm>
        </p:grpSpPr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BA5D5077-E284-45A6-B0F5-CC7F786C6FE5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98" y="4862938"/>
              <a:ext cx="120716" cy="135255"/>
            </a:xfrm>
            <a:prstGeom prst="line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35D1D602-A7EC-4380-8005-93097291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798" y="4862938"/>
              <a:ext cx="120716" cy="135255"/>
            </a:xfrm>
            <a:prstGeom prst="line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AAEC74E6-E019-4982-A71B-15732D31E4E1}"/>
              </a:ext>
            </a:extLst>
          </p:cNvPr>
          <p:cNvSpPr/>
          <p:nvPr/>
        </p:nvSpPr>
        <p:spPr>
          <a:xfrm>
            <a:off x="3566161" y="4340639"/>
            <a:ext cx="355603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94AD44A6-234A-443C-AB29-20F59B7708F0}"/>
              </a:ext>
            </a:extLst>
          </p:cNvPr>
          <p:cNvGrpSpPr/>
          <p:nvPr/>
        </p:nvGrpSpPr>
        <p:grpSpPr>
          <a:xfrm>
            <a:off x="3535594" y="4273012"/>
            <a:ext cx="103604" cy="135255"/>
            <a:chOff x="7422798" y="4862938"/>
            <a:chExt cx="120716" cy="135255"/>
          </a:xfrm>
        </p:grpSpPr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A3F62857-0F88-405E-97FE-ADBC7CE2C9B0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98" y="4862938"/>
              <a:ext cx="120716" cy="135255"/>
            </a:xfrm>
            <a:prstGeom prst="line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38B0A32-728C-4307-BD1E-0798F9D36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798" y="4862938"/>
              <a:ext cx="120716" cy="135255"/>
            </a:xfrm>
            <a:prstGeom prst="line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F3EB88A-1574-4EC1-BD62-467360E30B2A}"/>
              </a:ext>
            </a:extLst>
          </p:cNvPr>
          <p:cNvSpPr/>
          <p:nvPr/>
        </p:nvSpPr>
        <p:spPr>
          <a:xfrm>
            <a:off x="3658542" y="2918239"/>
            <a:ext cx="355603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D45BF28A-E4DC-45EE-89F1-C8EF6A88EE7E}"/>
              </a:ext>
            </a:extLst>
          </p:cNvPr>
          <p:cNvSpPr/>
          <p:nvPr/>
        </p:nvSpPr>
        <p:spPr>
          <a:xfrm>
            <a:off x="3781259" y="2756229"/>
            <a:ext cx="177802" cy="112891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6CCA2DD6-4EF0-407E-8FFF-8DACE64E68DA}"/>
              </a:ext>
            </a:extLst>
          </p:cNvPr>
          <p:cNvSpPr/>
          <p:nvPr/>
        </p:nvSpPr>
        <p:spPr>
          <a:xfrm>
            <a:off x="3676324" y="3417197"/>
            <a:ext cx="355603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73EE3D98-C58A-4AD0-988D-F737DBAF2F96}"/>
              </a:ext>
            </a:extLst>
          </p:cNvPr>
          <p:cNvSpPr/>
          <p:nvPr/>
        </p:nvSpPr>
        <p:spPr>
          <a:xfrm>
            <a:off x="3781260" y="3291629"/>
            <a:ext cx="177803" cy="12556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C44D66CF-53F8-4947-9406-8FD59BD98AD8}"/>
              </a:ext>
            </a:extLst>
          </p:cNvPr>
          <p:cNvSpPr/>
          <p:nvPr/>
        </p:nvSpPr>
        <p:spPr>
          <a:xfrm>
            <a:off x="3676324" y="3860189"/>
            <a:ext cx="355603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CEA6A788-0004-49B0-8921-7B2A1C3034C3}"/>
              </a:ext>
            </a:extLst>
          </p:cNvPr>
          <p:cNvSpPr/>
          <p:nvPr/>
        </p:nvSpPr>
        <p:spPr>
          <a:xfrm>
            <a:off x="3781259" y="3807830"/>
            <a:ext cx="177802" cy="112891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7688643-6E6C-4414-A855-F5AC27C4C6C5}"/>
              </a:ext>
            </a:extLst>
          </p:cNvPr>
          <p:cNvSpPr/>
          <p:nvPr/>
        </p:nvSpPr>
        <p:spPr>
          <a:xfrm>
            <a:off x="3295651" y="4839597"/>
            <a:ext cx="803914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F3AB0108-90BC-43FA-A901-AC4E381F43E9}"/>
              </a:ext>
            </a:extLst>
          </p:cNvPr>
          <p:cNvSpPr/>
          <p:nvPr/>
        </p:nvSpPr>
        <p:spPr>
          <a:xfrm>
            <a:off x="3848898" y="4714029"/>
            <a:ext cx="177803" cy="12556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B0727D2C-C319-485B-97FF-8FFB5DB79FFF}"/>
              </a:ext>
            </a:extLst>
          </p:cNvPr>
          <p:cNvSpPr/>
          <p:nvPr/>
        </p:nvSpPr>
        <p:spPr>
          <a:xfrm>
            <a:off x="3210230" y="5338555"/>
            <a:ext cx="803914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6406D27C-198F-40D2-BD3E-0BEDE28C1596}"/>
              </a:ext>
            </a:extLst>
          </p:cNvPr>
          <p:cNvSpPr/>
          <p:nvPr/>
        </p:nvSpPr>
        <p:spPr>
          <a:xfrm>
            <a:off x="3523286" y="5296598"/>
            <a:ext cx="177803" cy="125568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E649644-FA15-496C-8BC4-BE62E8C7858C}"/>
              </a:ext>
            </a:extLst>
          </p:cNvPr>
          <p:cNvSpPr/>
          <p:nvPr/>
        </p:nvSpPr>
        <p:spPr>
          <a:xfrm>
            <a:off x="3828724" y="4012589"/>
            <a:ext cx="355603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593865B4-2F1F-4AC6-BFF0-A7439FD8331B}"/>
              </a:ext>
            </a:extLst>
          </p:cNvPr>
          <p:cNvSpPr/>
          <p:nvPr/>
        </p:nvSpPr>
        <p:spPr>
          <a:xfrm>
            <a:off x="3933659" y="3960230"/>
            <a:ext cx="177802" cy="112891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832EE130-A64E-446E-8DEE-CFAE2CB37738}"/>
              </a:ext>
            </a:extLst>
          </p:cNvPr>
          <p:cNvSpPr/>
          <p:nvPr/>
        </p:nvSpPr>
        <p:spPr>
          <a:xfrm>
            <a:off x="3566160" y="5797331"/>
            <a:ext cx="355603" cy="375364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Seta: para a Direita 69">
            <a:extLst>
              <a:ext uri="{FF2B5EF4-FFF2-40B4-BE49-F238E27FC236}">
                <a16:creationId xmlns:a16="http://schemas.microsoft.com/office/drawing/2014/main" id="{E445300C-8E0E-47C1-990D-7C6BC46C2ADF}"/>
              </a:ext>
            </a:extLst>
          </p:cNvPr>
          <p:cNvSpPr/>
          <p:nvPr/>
        </p:nvSpPr>
        <p:spPr>
          <a:xfrm>
            <a:off x="3671095" y="5744972"/>
            <a:ext cx="177802" cy="112891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9506AA7-4E5B-4824-8ED9-475F7F2B37F4}"/>
              </a:ext>
            </a:extLst>
          </p:cNvPr>
          <p:cNvSpPr/>
          <p:nvPr/>
        </p:nvSpPr>
        <p:spPr>
          <a:xfrm>
            <a:off x="628650" y="1216961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i="1" u="sng" dirty="0">
                <a:solidFill>
                  <a:prstClr val="black"/>
                </a:solidFill>
                <a:latin typeface="Calibri" panose="020F0502020204030204"/>
              </a:rPr>
              <a:t>Malha Original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4E0A52FE-4BD2-469F-8D0D-47438DEABCDE}"/>
              </a:ext>
            </a:extLst>
          </p:cNvPr>
          <p:cNvSpPr/>
          <p:nvPr/>
        </p:nvSpPr>
        <p:spPr>
          <a:xfrm>
            <a:off x="165014" y="6294178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*A04_6088570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57DCA5E-F28D-46CF-A0DE-015DF3387270}"/>
              </a:ext>
            </a:extLst>
          </p:cNvPr>
          <p:cNvSpPr txBox="1"/>
          <p:nvPr/>
        </p:nvSpPr>
        <p:spPr>
          <a:xfrm>
            <a:off x="3417639" y="6446945"/>
            <a:ext cx="580386" cy="400110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SNOW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PARIS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CBA2A7D-813D-4CAE-9C35-B02FAD2FDA07}"/>
              </a:ext>
            </a:extLst>
          </p:cNvPr>
          <p:cNvSpPr txBox="1"/>
          <p:nvPr/>
        </p:nvSpPr>
        <p:spPr>
          <a:xfrm>
            <a:off x="3407415" y="1254293"/>
            <a:ext cx="580386" cy="400110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SNOW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PARIS</a:t>
            </a:r>
          </a:p>
        </p:txBody>
      </p:sp>
    </p:spTree>
    <p:extLst>
      <p:ext uri="{BB962C8B-B14F-4D97-AF65-F5344CB8AC3E}">
        <p14:creationId xmlns:p14="http://schemas.microsoft.com/office/powerpoint/2010/main" val="222366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REDUÇÃO DE CAPACIDADE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B8684A91-E516-4D78-AAD1-A7E89407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45" y="1283412"/>
            <a:ext cx="5938201" cy="5590647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DC3D68D2-236E-417D-91AF-614256E7E4FE}"/>
              </a:ext>
            </a:extLst>
          </p:cNvPr>
          <p:cNvSpPr/>
          <p:nvPr/>
        </p:nvSpPr>
        <p:spPr>
          <a:xfrm>
            <a:off x="628650" y="1216961"/>
            <a:ext cx="1895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u="sng" dirty="0"/>
              <a:t>Malha Perturbada</a:t>
            </a:r>
          </a:p>
          <a:p>
            <a:r>
              <a:rPr lang="pt-BR" i="1" u="sng" dirty="0"/>
              <a:t>Otimizada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DFC639E-ACDF-4B51-90A5-7C015ACCB144}"/>
              </a:ext>
            </a:extLst>
          </p:cNvPr>
          <p:cNvSpPr/>
          <p:nvPr/>
        </p:nvSpPr>
        <p:spPr>
          <a:xfrm>
            <a:off x="165014" y="6294178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*A04_6088570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724C657-AACF-4006-BB41-7E0446066DB7}"/>
              </a:ext>
            </a:extLst>
          </p:cNvPr>
          <p:cNvSpPr txBox="1"/>
          <p:nvPr/>
        </p:nvSpPr>
        <p:spPr>
          <a:xfrm>
            <a:off x="3150939" y="6457890"/>
            <a:ext cx="580386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b="1" dirty="0"/>
              <a:t>SNOW</a:t>
            </a:r>
          </a:p>
          <a:p>
            <a:pPr algn="ctr"/>
            <a:r>
              <a:rPr lang="pt-BR" sz="1000" b="1" dirty="0"/>
              <a:t>PARIS</a:t>
            </a:r>
          </a:p>
        </p:txBody>
      </p:sp>
    </p:spTree>
    <p:extLst>
      <p:ext uri="{BB962C8B-B14F-4D97-AF65-F5344CB8AC3E}">
        <p14:creationId xmlns:p14="http://schemas.microsoft.com/office/powerpoint/2010/main" val="103101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6E103D-D54B-4A0B-BFBC-4250D9BF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549173"/>
            <a:ext cx="6353175" cy="45434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EXATOS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4DECA4-2A2F-4282-9493-A1D2FE995DE6}"/>
              </a:ext>
            </a:extLst>
          </p:cNvPr>
          <p:cNvSpPr/>
          <p:nvPr/>
        </p:nvSpPr>
        <p:spPr>
          <a:xfrm>
            <a:off x="4123511" y="1524739"/>
            <a:ext cx="596348" cy="45678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47C63F3-F695-42BE-B507-DAABC67B7D0A}"/>
              </a:ext>
            </a:extLst>
          </p:cNvPr>
          <p:cNvSpPr/>
          <p:nvPr/>
        </p:nvSpPr>
        <p:spPr>
          <a:xfrm>
            <a:off x="5304611" y="1537439"/>
            <a:ext cx="596348" cy="45678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HEURÍSTICA MATEMÁTICA – GRUPO A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17362E-EEC7-4853-9683-CAAE8CDE14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575" y="1638299"/>
            <a:ext cx="6339668" cy="22860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2C3801-FAC0-4B77-AC3D-A0011225E4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3762" y="4343400"/>
            <a:ext cx="5008263" cy="2654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B63D27-5EC1-4A21-9B7F-5D84EDC6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24" y="2120842"/>
            <a:ext cx="1514475" cy="8398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9F2825-1447-4CC4-9A22-F95165EBB800}"/>
              </a:ext>
            </a:extLst>
          </p:cNvPr>
          <p:cNvSpPr txBox="1"/>
          <p:nvPr/>
        </p:nvSpPr>
        <p:spPr>
          <a:xfrm>
            <a:off x="2019300" y="11811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CC69F6-066D-4DCE-8CC0-F0B503A978A9}"/>
              </a:ext>
            </a:extLst>
          </p:cNvPr>
          <p:cNvSpPr txBox="1"/>
          <p:nvPr/>
        </p:nvSpPr>
        <p:spPr>
          <a:xfrm>
            <a:off x="4820593" y="401216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Tempo de Execução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9A14357-4BFB-4481-B75A-21E782AC7E15}"/>
              </a:ext>
            </a:extLst>
          </p:cNvPr>
          <p:cNvSpPr/>
          <p:nvPr/>
        </p:nvSpPr>
        <p:spPr>
          <a:xfrm rot="18259956">
            <a:off x="1395286" y="3859444"/>
            <a:ext cx="654220" cy="44450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E1DEB1-26FF-44A1-A683-4C230024B6B3}"/>
              </a:ext>
            </a:extLst>
          </p:cNvPr>
          <p:cNvSpPr txBox="1"/>
          <p:nvPr/>
        </p:nvSpPr>
        <p:spPr>
          <a:xfrm>
            <a:off x="820696" y="43434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Diferença ( % 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92C73E-A1A1-4159-9B5A-66AB330101FC}"/>
              </a:ext>
            </a:extLst>
          </p:cNvPr>
          <p:cNvSpPr txBox="1"/>
          <p:nvPr/>
        </p:nvSpPr>
        <p:spPr>
          <a:xfrm>
            <a:off x="820696" y="5141230"/>
            <a:ext cx="26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Modelo Exato não foi </a:t>
            </a:r>
          </a:p>
          <a:p>
            <a:r>
              <a:rPr lang="pt-BR" dirty="0">
                <a:solidFill>
                  <a:schemeClr val="tx1"/>
                </a:solidFill>
              </a:rPr>
              <a:t>Chamado em nenhuma</a:t>
            </a:r>
          </a:p>
          <a:p>
            <a:r>
              <a:rPr lang="pt-BR" dirty="0">
                <a:solidFill>
                  <a:schemeClr val="tx1"/>
                </a:solidFill>
              </a:rPr>
              <a:t>das Instâncias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4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852B579-88F6-4569-86C3-0C41EB89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78" y="1960563"/>
            <a:ext cx="6820368" cy="3957638"/>
          </a:xfrm>
          <a:prstGeom prst="rect">
            <a:avLst/>
          </a:prstGeom>
        </p:spPr>
      </p:pic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1DCE55-3711-48E4-9EC1-4BC57633AE04}"/>
              </a:ext>
            </a:extLst>
          </p:cNvPr>
          <p:cNvSpPr txBox="1"/>
          <p:nvPr/>
        </p:nvSpPr>
        <p:spPr>
          <a:xfrm>
            <a:off x="0" y="3314532"/>
            <a:ext cx="26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Modelo Exato foi </a:t>
            </a:r>
          </a:p>
          <a:p>
            <a:r>
              <a:rPr lang="pt-BR" dirty="0">
                <a:solidFill>
                  <a:schemeClr val="tx1"/>
                </a:solidFill>
              </a:rPr>
              <a:t>Chamado em</a:t>
            </a:r>
          </a:p>
          <a:p>
            <a:r>
              <a:rPr lang="pt-BR" dirty="0">
                <a:solidFill>
                  <a:schemeClr val="tx1"/>
                </a:solidFill>
              </a:rPr>
              <a:t>Todas as Instâncias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AEBA37-E189-41F2-A31D-32AE31EE4D06}"/>
              </a:ext>
            </a:extLst>
          </p:cNvPr>
          <p:cNvSpPr/>
          <p:nvPr/>
        </p:nvSpPr>
        <p:spPr>
          <a:xfrm>
            <a:off x="4936900" y="1960564"/>
            <a:ext cx="596348" cy="40691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FF4330-EE70-410E-906C-C65556C0835E}"/>
              </a:ext>
            </a:extLst>
          </p:cNvPr>
          <p:cNvSpPr txBox="1"/>
          <p:nvPr/>
        </p:nvSpPr>
        <p:spPr>
          <a:xfrm>
            <a:off x="3574856" y="1366690"/>
            <a:ext cx="32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sz="1800" dirty="0">
                <a:solidFill>
                  <a:schemeClr val="tx1"/>
                </a:solidFill>
              </a:rPr>
              <a:t>Instâncias Médias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A873D44-C7FB-441A-8050-C2E2624D0A69}"/>
              </a:ext>
            </a:extLst>
          </p:cNvPr>
          <p:cNvSpPr txBox="1">
            <a:spLocks/>
          </p:cNvSpPr>
          <p:nvPr/>
        </p:nvSpPr>
        <p:spPr>
          <a:xfrm>
            <a:off x="407988" y="-6351"/>
            <a:ext cx="8888762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lang="en-US" sz="3400" b="1" i="0" kern="1200" baseline="0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r>
              <a:rPr lang="pt-BR" sz="2800" dirty="0">
                <a:latin typeface="Franklin Gothic Demi Cond" panose="020B0706030402020204" pitchFamily="34" charset="0"/>
              </a:rPr>
              <a:t>RESULTADOS – HEURÍSTICA MATEMÁTICA – GRUPO B</a:t>
            </a:r>
            <a:endParaRPr lang="pt-BR" sz="28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47483A-F072-41FB-8442-43F7ACEE9C39}"/>
              </a:ext>
            </a:extLst>
          </p:cNvPr>
          <p:cNvSpPr/>
          <p:nvPr/>
        </p:nvSpPr>
        <p:spPr>
          <a:xfrm>
            <a:off x="6202484" y="1967192"/>
            <a:ext cx="596348" cy="40691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02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5E43342-BF43-42CF-BA0B-6330939D6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1413766" y="2377641"/>
            <a:ext cx="7599629" cy="406917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6E6C855-E867-42BB-99BE-FFAA8AF7F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141"/>
          <a:stretch/>
        </p:blipFill>
        <p:spPr>
          <a:xfrm>
            <a:off x="1386470" y="1343192"/>
            <a:ext cx="7730234" cy="1157281"/>
          </a:xfrm>
          <a:prstGeom prst="rect">
            <a:avLst/>
          </a:prstGeom>
        </p:spPr>
      </p:pic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1DCE55-3711-48E4-9EC1-4BC57633AE04}"/>
              </a:ext>
            </a:extLst>
          </p:cNvPr>
          <p:cNvSpPr txBox="1"/>
          <p:nvPr/>
        </p:nvSpPr>
        <p:spPr>
          <a:xfrm>
            <a:off x="85299" y="3119423"/>
            <a:ext cx="2602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Modelo Exato</a:t>
            </a:r>
          </a:p>
          <a:p>
            <a:r>
              <a:rPr lang="pt-BR" dirty="0">
                <a:solidFill>
                  <a:schemeClr val="tx1"/>
                </a:solidFill>
              </a:rPr>
              <a:t>foi Chamado </a:t>
            </a:r>
          </a:p>
          <a:p>
            <a:r>
              <a:rPr lang="pt-BR" dirty="0">
                <a:solidFill>
                  <a:schemeClr val="tx1"/>
                </a:solidFill>
              </a:rPr>
              <a:t>Em Todas as </a:t>
            </a:r>
          </a:p>
          <a:p>
            <a:r>
              <a:rPr lang="pt-BR" dirty="0">
                <a:solidFill>
                  <a:schemeClr val="tx1"/>
                </a:solidFill>
              </a:rPr>
              <a:t>Instâncias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AEBA37-E189-41F2-A31D-32AE31EE4D06}"/>
              </a:ext>
            </a:extLst>
          </p:cNvPr>
          <p:cNvSpPr/>
          <p:nvPr/>
        </p:nvSpPr>
        <p:spPr>
          <a:xfrm>
            <a:off x="5061180" y="1409001"/>
            <a:ext cx="596348" cy="50378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FF4330-EE70-410E-906C-C65556C0835E}"/>
              </a:ext>
            </a:extLst>
          </p:cNvPr>
          <p:cNvSpPr txBox="1"/>
          <p:nvPr/>
        </p:nvSpPr>
        <p:spPr>
          <a:xfrm>
            <a:off x="3213643" y="1011960"/>
            <a:ext cx="32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sz="1800" dirty="0">
                <a:solidFill>
                  <a:schemeClr val="tx1"/>
                </a:solidFill>
              </a:rPr>
              <a:t>Instâncias Grandes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A873D44-C7FB-441A-8050-C2E2624D0A69}"/>
              </a:ext>
            </a:extLst>
          </p:cNvPr>
          <p:cNvSpPr txBox="1">
            <a:spLocks/>
          </p:cNvSpPr>
          <p:nvPr/>
        </p:nvSpPr>
        <p:spPr>
          <a:xfrm>
            <a:off x="407988" y="-6351"/>
            <a:ext cx="8888762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300"/>
              </a:lnSpc>
              <a:spcBef>
                <a:spcPct val="0"/>
              </a:spcBef>
              <a:buNone/>
              <a:defRPr lang="en-US" sz="3400" b="1" i="0" kern="1200" baseline="0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r>
              <a:rPr lang="pt-BR" sz="2800" dirty="0">
                <a:latin typeface="Franklin Gothic Demi Cond" panose="020B0706030402020204" pitchFamily="34" charset="0"/>
              </a:rPr>
              <a:t>RESULTADOS – HEURÍSTICA MATEMÁTICA – GRUPO C</a:t>
            </a:r>
            <a:endParaRPr lang="pt-BR" sz="28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3F77799-6661-42A9-B5A7-E9B7C3DA3D7F}"/>
              </a:ext>
            </a:extLst>
          </p:cNvPr>
          <p:cNvSpPr/>
          <p:nvPr/>
        </p:nvSpPr>
        <p:spPr>
          <a:xfrm>
            <a:off x="6489930" y="1389951"/>
            <a:ext cx="596348" cy="50378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5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84F5CEB-BD3C-4859-B14F-BA1966823CDF}"/>
              </a:ext>
            </a:extLst>
          </p:cNvPr>
          <p:cNvSpPr/>
          <p:nvPr/>
        </p:nvSpPr>
        <p:spPr>
          <a:xfrm>
            <a:off x="247717" y="2296315"/>
            <a:ext cx="8537508" cy="4486830"/>
          </a:xfrm>
          <a:prstGeom prst="roundRect">
            <a:avLst>
              <a:gd name="adj" fmla="val 4004"/>
            </a:avLst>
          </a:prstGeom>
          <a:solidFill>
            <a:schemeClr val="tx1">
              <a:lumMod val="10000"/>
              <a:lumOff val="9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2B1FF9-A8C0-4541-A240-E18D89A4FBA2}"/>
              </a:ext>
            </a:extLst>
          </p:cNvPr>
          <p:cNvSpPr/>
          <p:nvPr/>
        </p:nvSpPr>
        <p:spPr>
          <a:xfrm>
            <a:off x="234463" y="1168660"/>
            <a:ext cx="8537508" cy="974303"/>
          </a:xfrm>
          <a:prstGeom prst="roundRect">
            <a:avLst>
              <a:gd name="adj" fmla="val 4004"/>
            </a:avLst>
          </a:prstGeom>
          <a:solidFill>
            <a:schemeClr val="tx1">
              <a:lumMod val="10000"/>
              <a:lumOff val="9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 – MÉTODO HÍBRIDO</a:t>
            </a:r>
            <a:br>
              <a:rPr lang="pt-BR" sz="2800" dirty="0">
                <a:latin typeface="Franklin Gothic Demi Cond" panose="020B0706030402020204" pitchFamily="34" charset="0"/>
              </a:rPr>
            </a:br>
            <a:r>
              <a:rPr lang="pt-BR" sz="2800" dirty="0">
                <a:latin typeface="Franklin Gothic Demi Cond" panose="020B0706030402020204" pitchFamily="34" charset="0"/>
              </a:rPr>
              <a:t>VALIDAÇÃO DO MÉTODO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CD0587-F4CA-4B37-879A-F79A9C1493B4}"/>
              </a:ext>
            </a:extLst>
          </p:cNvPr>
          <p:cNvSpPr txBox="1"/>
          <p:nvPr/>
        </p:nvSpPr>
        <p:spPr>
          <a:xfrm>
            <a:off x="307975" y="1367089"/>
            <a:ext cx="179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GRUPO 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B6BD54-54CD-4C13-8CF2-691C3F70DF6C}"/>
              </a:ext>
            </a:extLst>
          </p:cNvPr>
          <p:cNvSpPr txBox="1"/>
          <p:nvPr/>
        </p:nvSpPr>
        <p:spPr>
          <a:xfrm>
            <a:off x="155575" y="4289146"/>
            <a:ext cx="254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GRUPOS 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A5A106-E901-4556-9C76-C339CB9676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230"/>
          <a:stretch/>
        </p:blipFill>
        <p:spPr>
          <a:xfrm>
            <a:off x="2874756" y="2922607"/>
            <a:ext cx="5830957" cy="31356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F9CFE8-C368-42E2-9655-2CB965457248}"/>
              </a:ext>
            </a:extLst>
          </p:cNvPr>
          <p:cNvSpPr txBox="1"/>
          <p:nvPr/>
        </p:nvSpPr>
        <p:spPr>
          <a:xfrm>
            <a:off x="3685346" y="2423254"/>
            <a:ext cx="40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Atribuição Heurística X Atribuição Inicial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9A6BA6-060C-45A6-8BE1-BF8E43A8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90" y="3598682"/>
            <a:ext cx="1452356" cy="6904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518EE6-3E11-4620-A25D-F560F52AEEE7}"/>
              </a:ext>
            </a:extLst>
          </p:cNvPr>
          <p:cNvSpPr txBox="1"/>
          <p:nvPr/>
        </p:nvSpPr>
        <p:spPr>
          <a:xfrm rot="21387416">
            <a:off x="8435600" y="2530548"/>
            <a:ext cx="9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FF685A4E-F8C3-4501-AA10-693D5D48AEC7}"/>
              </a:ext>
            </a:extLst>
          </p:cNvPr>
          <p:cNvSpPr/>
          <p:nvPr/>
        </p:nvSpPr>
        <p:spPr>
          <a:xfrm rot="13257146">
            <a:off x="6375583" y="6178641"/>
            <a:ext cx="654220" cy="44450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233FC3-3CD6-4A2E-8847-259134FF86E3}"/>
              </a:ext>
            </a:extLst>
          </p:cNvPr>
          <p:cNvSpPr txBox="1"/>
          <p:nvPr/>
        </p:nvSpPr>
        <p:spPr>
          <a:xfrm rot="145435">
            <a:off x="4888533" y="638981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Diferença ( % 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42ECB7-D57B-48D6-9884-1C0145345015}"/>
              </a:ext>
            </a:extLst>
          </p:cNvPr>
          <p:cNvSpPr txBox="1"/>
          <p:nvPr/>
        </p:nvSpPr>
        <p:spPr>
          <a:xfrm>
            <a:off x="3432887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4EA02E-2B3A-4796-9D97-5EF92EFCA036}"/>
              </a:ext>
            </a:extLst>
          </p:cNvPr>
          <p:cNvSpPr txBox="1"/>
          <p:nvPr/>
        </p:nvSpPr>
        <p:spPr>
          <a:xfrm>
            <a:off x="3991018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25B252E-F7DD-4BED-A000-DAE90C5AEDEB}"/>
              </a:ext>
            </a:extLst>
          </p:cNvPr>
          <p:cNvSpPr txBox="1"/>
          <p:nvPr/>
        </p:nvSpPr>
        <p:spPr>
          <a:xfrm>
            <a:off x="4564014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B3D4F66-A59B-45A0-8A24-ECA8B3E6D18B}"/>
              </a:ext>
            </a:extLst>
          </p:cNvPr>
          <p:cNvSpPr txBox="1"/>
          <p:nvPr/>
        </p:nvSpPr>
        <p:spPr>
          <a:xfrm>
            <a:off x="5088434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407963-AEFA-407D-863D-C4D9E2AD12E8}"/>
              </a:ext>
            </a:extLst>
          </p:cNvPr>
          <p:cNvSpPr txBox="1"/>
          <p:nvPr/>
        </p:nvSpPr>
        <p:spPr>
          <a:xfrm>
            <a:off x="6176476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DA475D-2FE9-4ED1-BDB5-E3EC3E6980F4}"/>
              </a:ext>
            </a:extLst>
          </p:cNvPr>
          <p:cNvSpPr txBox="1"/>
          <p:nvPr/>
        </p:nvSpPr>
        <p:spPr>
          <a:xfrm>
            <a:off x="5626505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45F49A4-3D02-4A97-AF8D-204A4B69827B}"/>
              </a:ext>
            </a:extLst>
          </p:cNvPr>
          <p:cNvSpPr txBox="1"/>
          <p:nvPr/>
        </p:nvSpPr>
        <p:spPr>
          <a:xfrm>
            <a:off x="6759572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0E9704D-548C-457A-93A1-B815A70AE454}"/>
              </a:ext>
            </a:extLst>
          </p:cNvPr>
          <p:cNvSpPr txBox="1"/>
          <p:nvPr/>
        </p:nvSpPr>
        <p:spPr>
          <a:xfrm>
            <a:off x="7283033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8981D05-3FBD-44FD-B570-D9A1E18B2E7D}"/>
              </a:ext>
            </a:extLst>
          </p:cNvPr>
          <p:cNvSpPr txBox="1"/>
          <p:nvPr/>
        </p:nvSpPr>
        <p:spPr>
          <a:xfrm>
            <a:off x="7846251" y="6035795"/>
            <a:ext cx="4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1D33FB5-6B22-4E0F-A917-BB6BC7948FFE}"/>
              </a:ext>
            </a:extLst>
          </p:cNvPr>
          <p:cNvSpPr txBox="1"/>
          <p:nvPr/>
        </p:nvSpPr>
        <p:spPr>
          <a:xfrm>
            <a:off x="272415" y="1703065"/>
            <a:ext cx="260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pt-BR" sz="1800" dirty="0">
                <a:solidFill>
                  <a:schemeClr val="tx1"/>
                </a:solidFill>
              </a:rPr>
              <a:t>Instâncias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Pequenas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AF00CA-8360-4477-9354-AB3C37CD1C19}"/>
              </a:ext>
            </a:extLst>
          </p:cNvPr>
          <p:cNvSpPr txBox="1"/>
          <p:nvPr/>
        </p:nvSpPr>
        <p:spPr>
          <a:xfrm>
            <a:off x="513882" y="4746442"/>
            <a:ext cx="211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pt-BR" sz="1800" dirty="0">
                <a:solidFill>
                  <a:schemeClr val="tx1"/>
                </a:solidFill>
              </a:rPr>
              <a:t>Instâncias Médias e Grandes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17ED9C2-C109-412A-BD31-4740E8F8E3F5}"/>
              </a:ext>
            </a:extLst>
          </p:cNvPr>
          <p:cNvSpPr txBox="1"/>
          <p:nvPr/>
        </p:nvSpPr>
        <p:spPr>
          <a:xfrm>
            <a:off x="5186116" y="1433148"/>
            <a:ext cx="151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GAP ≤  0,01%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2C53171-4C2C-4D6A-ABD8-17AF915139BF}"/>
              </a:ext>
            </a:extLst>
          </p:cNvPr>
          <p:cNvSpPr txBox="1"/>
          <p:nvPr/>
        </p:nvSpPr>
        <p:spPr>
          <a:xfrm>
            <a:off x="3041032" y="1420959"/>
            <a:ext cx="20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Inviabilidade </a:t>
            </a:r>
          </a:p>
        </p:txBody>
      </p:sp>
    </p:spTree>
    <p:extLst>
      <p:ext uri="{BB962C8B-B14F-4D97-AF65-F5344CB8AC3E}">
        <p14:creationId xmlns:p14="http://schemas.microsoft.com/office/powerpoint/2010/main" val="136715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</a:t>
            </a:r>
            <a:br>
              <a:rPr lang="pt-BR" sz="2800" dirty="0">
                <a:latin typeface="Franklin Gothic Demi Cond" panose="020B0706030402020204" pitchFamily="34" charset="0"/>
              </a:rPr>
            </a:br>
            <a:r>
              <a:rPr lang="pt-BR" sz="2800" dirty="0">
                <a:latin typeface="Franklin Gothic Demi Cond" panose="020B0706030402020204" pitchFamily="34" charset="0"/>
              </a:rPr>
              <a:t>Análise do Tempo de Execução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FAA33-0E70-4E18-B8E6-8DE0EFCA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8" y="1470025"/>
            <a:ext cx="7439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OBJETIVO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F488671-8958-4D89-A0C9-ACC638173834}"/>
              </a:ext>
            </a:extLst>
          </p:cNvPr>
          <p:cNvSpPr/>
          <p:nvPr/>
        </p:nvSpPr>
        <p:spPr>
          <a:xfrm>
            <a:off x="460375" y="1549208"/>
            <a:ext cx="88161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Resolver o PROBLEMA DE RECUPERAÇÃO DA MALHA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Definição </a:t>
            </a:r>
            <a:r>
              <a:rPr lang="pt-BR" dirty="0">
                <a:sym typeface="Wingdings" panose="05000000000000000000" pitchFamily="2" charset="2"/>
              </a:rPr>
              <a:t> Encontrar uma nova Programação de Voos que atenda às perturbações </a:t>
            </a:r>
          </a:p>
          <a:p>
            <a:r>
              <a:rPr lang="pt-BR" dirty="0">
                <a:sym typeface="Wingdings" panose="05000000000000000000" pitchFamily="2" charset="2"/>
              </a:rPr>
              <a:t>e que a operação volte a normalidade depois de um Período de Recuperação;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Objetivo da Otimização </a:t>
            </a:r>
            <a:r>
              <a:rPr lang="pt-BR" dirty="0">
                <a:sym typeface="Wingdings" panose="05000000000000000000" pitchFamily="2" charset="2"/>
              </a:rPr>
              <a:t> Minimizar as alterações na malha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Instâncias </a:t>
            </a:r>
            <a:r>
              <a:rPr lang="pt-BR" dirty="0">
                <a:sym typeface="Wingdings" panose="05000000000000000000" pitchFamily="2" charset="2"/>
              </a:rPr>
              <a:t> Pequenas, Médias e Grandes;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Perturbações </a:t>
            </a:r>
            <a:r>
              <a:rPr lang="pt-BR" dirty="0">
                <a:sym typeface="Wingdings" panose="05000000000000000000" pitchFamily="2" charset="2"/>
              </a:rPr>
              <a:t> Atraso de Voo, Cancelamento de Voo, Manutenção Não-Programada e</a:t>
            </a:r>
          </a:p>
          <a:p>
            <a:r>
              <a:rPr lang="pt-BR" dirty="0">
                <a:sym typeface="Wingdings" panose="05000000000000000000" pitchFamily="2" charset="2"/>
              </a:rPr>
              <a:t>Redução de Capacidade Aeroportuária;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Tempo de Processamento </a:t>
            </a:r>
            <a:r>
              <a:rPr lang="pt-BR" dirty="0">
                <a:sym typeface="Wingdings" panose="05000000000000000000" pitchFamily="2" charset="2"/>
              </a:rPr>
              <a:t> Até 20 min</a:t>
            </a:r>
          </a:p>
        </p:txBody>
      </p:sp>
    </p:spTree>
    <p:extLst>
      <p:ext uri="{BB962C8B-B14F-4D97-AF65-F5344CB8AC3E}">
        <p14:creationId xmlns:p14="http://schemas.microsoft.com/office/powerpoint/2010/main" val="220469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</a:t>
            </a:r>
            <a:br>
              <a:rPr lang="pt-BR" sz="2800" dirty="0">
                <a:latin typeface="Franklin Gothic Demi Cond" panose="020B0706030402020204" pitchFamily="34" charset="0"/>
              </a:rPr>
            </a:br>
            <a:r>
              <a:rPr lang="pt-BR" sz="2800" dirty="0">
                <a:latin typeface="Franklin Gothic Demi Cond" panose="020B0706030402020204" pitchFamily="34" charset="0"/>
              </a:rPr>
              <a:t>Análise do Relaxamento da condição de Recuperação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006313-28F1-4907-BD97-1CC6489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4" y="1099773"/>
            <a:ext cx="6004516" cy="56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83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Franklin Gothic Demi Cond" panose="020B0706030402020204" pitchFamily="34" charset="0"/>
              </a:rPr>
              <a:t>RESULTADOS</a:t>
            </a:r>
            <a:br>
              <a:rPr lang="pt-BR" sz="2800" dirty="0">
                <a:latin typeface="Franklin Gothic Demi Cond" panose="020B0706030402020204" pitchFamily="34" charset="0"/>
              </a:rPr>
            </a:br>
            <a:r>
              <a:rPr lang="pt-BR" sz="2800" dirty="0">
                <a:latin typeface="Franklin Gothic Demi Cond" panose="020B0706030402020204" pitchFamily="34" charset="0"/>
              </a:rPr>
              <a:t>Análise das instâncias que o método não encontrou resultado</a:t>
            </a:r>
            <a:endParaRPr lang="pt-BR" sz="2800" dirty="0"/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2184E0-A3E9-4F55-B7EF-FBDEDBA4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23" y="2823140"/>
            <a:ext cx="7200839" cy="178503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0B20BA-92A1-4288-BD1F-A6BF5B6EA404}"/>
              </a:ext>
            </a:extLst>
          </p:cNvPr>
          <p:cNvSpPr txBox="1"/>
          <p:nvPr/>
        </p:nvSpPr>
        <p:spPr>
          <a:xfrm>
            <a:off x="3270829" y="2016337"/>
            <a:ext cx="260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Relaxamento da Condição de Recuperação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7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5138"/>
            <a:ext cx="8888762" cy="91440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pt-BR" sz="2800" dirty="0">
                <a:latin typeface="Franklin Gothic Demi Cond" panose="020B0706030402020204" pitchFamily="34" charset="0"/>
              </a:rPr>
              <a:t>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2FD635-5560-48B4-803D-ED11578D4CB6}"/>
              </a:ext>
            </a:extLst>
          </p:cNvPr>
          <p:cNvSpPr txBox="1"/>
          <p:nvPr/>
        </p:nvSpPr>
        <p:spPr>
          <a:xfrm>
            <a:off x="611187" y="1799098"/>
            <a:ext cx="7353369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Foi alcançada a recuperação da malha em praticamente qualquer malha;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O tempo de processamento variou entre alguns segundos até vinte minuto;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A validação da heurística sugere que o método alcance  um GAP de até 5%;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As manutenções foram modelas e alocadas da forma correta, ou seja, às aeronaves específicas pertinentes;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O resultados são aplicáveis à realidade dos centros de controle operacionais.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30942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5138"/>
            <a:ext cx="8888762" cy="91440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pt-BR" sz="2800" dirty="0">
                <a:latin typeface="Franklin Gothic Demi Cond" panose="020B0706030402020204" pitchFamily="34" charset="0"/>
              </a:rPr>
              <a:t>PROXIMOS PASSOS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2FD635-5560-48B4-803D-ED11578D4CB6}"/>
              </a:ext>
            </a:extLst>
          </p:cNvPr>
          <p:cNvSpPr txBox="1"/>
          <p:nvPr/>
        </p:nvSpPr>
        <p:spPr>
          <a:xfrm>
            <a:off x="611187" y="1799098"/>
            <a:ext cx="7353369" cy="410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Modelar traslados;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Uso de Heurísticas no lugar da programação matemática com modelos de fluxo em rede;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Integração de outras etapas do Recovery ( PAX e Tripulação 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Modelamento dinâmico das perturbação =&gt; Otimização Estocástica e Simulação;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Utilização de novos parâmetros de preferência ou de imagem da empresa aérea;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dirty="0"/>
              <a:t>O mercado pede utilização de Inteligência Artificial para que a Empresa possa aprender com as soluções de cenários já analisados.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8042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5138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RECUPERAÇÃO DA MALHA NA PRÁTICA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A82D8DF-5C34-4135-B034-636781DA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9" r="2500"/>
          <a:stretch/>
        </p:blipFill>
        <p:spPr>
          <a:xfrm>
            <a:off x="2721731" y="1831176"/>
            <a:ext cx="6408467" cy="45532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E5F0AD-149F-44DF-A5AB-AF226868CC70}"/>
              </a:ext>
            </a:extLst>
          </p:cNvPr>
          <p:cNvSpPr txBox="1"/>
          <p:nvPr/>
        </p:nvSpPr>
        <p:spPr>
          <a:xfrm>
            <a:off x="166202" y="1299676"/>
            <a:ext cx="2542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Metodologias</a:t>
            </a:r>
          </a:p>
          <a:p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Manuais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Experiência Pessoal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r>
              <a:rPr lang="pt-BR" sz="1600" u="sng" dirty="0"/>
              <a:t>Otimização</a:t>
            </a:r>
          </a:p>
          <a:p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Imagem Empresarial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Números de PAX afetados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Políticas Comercias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Regulamentações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Custos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4BDD5B-68DC-46F6-8061-2ABCD017D3CA}"/>
              </a:ext>
            </a:extLst>
          </p:cNvPr>
          <p:cNvSpPr txBox="1"/>
          <p:nvPr/>
        </p:nvSpPr>
        <p:spPr>
          <a:xfrm>
            <a:off x="4445969" y="1299676"/>
            <a:ext cx="2542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/>
              <a:t>Informações</a:t>
            </a:r>
          </a:p>
        </p:txBody>
      </p:sp>
    </p:spTree>
    <p:extLst>
      <p:ext uri="{BB962C8B-B14F-4D97-AF65-F5344CB8AC3E}">
        <p14:creationId xmlns:p14="http://schemas.microsoft.com/office/powerpoint/2010/main" val="103551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5138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BIBLIOGRAFIA RECUPERAÇÃO DA MALHA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12BADF-0157-4895-A48D-9BDE4296C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6"/>
          <a:stretch/>
        </p:blipFill>
        <p:spPr>
          <a:xfrm>
            <a:off x="1193999" y="2371301"/>
            <a:ext cx="7299071" cy="24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5138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REFERÊNCIAS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633D91-E73F-4408-884D-822B9579A2CD}"/>
              </a:ext>
            </a:extLst>
          </p:cNvPr>
          <p:cNvSpPr/>
          <p:nvPr/>
        </p:nvSpPr>
        <p:spPr>
          <a:xfrm>
            <a:off x="4709887" y="1423627"/>
            <a:ext cx="1933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Zhang et al(2016)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1C09D6-B4AB-4967-9306-AE1684CCCC0F}"/>
              </a:ext>
            </a:extLst>
          </p:cNvPr>
          <p:cNvSpPr/>
          <p:nvPr/>
        </p:nvSpPr>
        <p:spPr>
          <a:xfrm>
            <a:off x="611188" y="1451652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Thengvall</a:t>
            </a:r>
            <a:r>
              <a:rPr lang="en-US" b="1" u="sng" dirty="0"/>
              <a:t>(2001) </a:t>
            </a:r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2FD635-5560-48B4-803D-ED11578D4CB6}"/>
              </a:ext>
            </a:extLst>
          </p:cNvPr>
          <p:cNvSpPr txBox="1"/>
          <p:nvPr/>
        </p:nvSpPr>
        <p:spPr>
          <a:xfrm>
            <a:off x="611188" y="2064141"/>
            <a:ext cx="3708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 err="1"/>
              <a:t>Aircraft</a:t>
            </a:r>
            <a:r>
              <a:rPr lang="pt-BR" sz="1400" dirty="0"/>
              <a:t> Recovery </a:t>
            </a:r>
            <a:r>
              <a:rPr lang="pt-BR" sz="1400" dirty="0" err="1"/>
              <a:t>Problem</a:t>
            </a:r>
            <a:r>
              <a:rPr lang="pt-BR" sz="1400" dirty="0"/>
              <a:t> ( ARP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Fluxo de Rede </a:t>
            </a:r>
            <a:r>
              <a:rPr lang="pt-BR" sz="1400" dirty="0" err="1"/>
              <a:t>Multi-Commodity</a:t>
            </a:r>
            <a:r>
              <a:rPr lang="pt-BR" sz="1400" dirty="0"/>
              <a:t> por Tipo de Aeronave;</a:t>
            </a:r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Divide o Problema da programação de malha em dois: Atribuição de Frota e Rotação de Aeronaves;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Fechamento de 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Atrasos, Cancelamento, Traslados e Trocas de aeronave em nível de frota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</a:rPr>
              <a:t>Instância Grandes</a:t>
            </a: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</a:rPr>
              <a:t>Não Prevê Manutenção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BAB42B-808D-4552-9AB9-8BB5D211F65F}"/>
              </a:ext>
            </a:extLst>
          </p:cNvPr>
          <p:cNvSpPr txBox="1"/>
          <p:nvPr/>
        </p:nvSpPr>
        <p:spPr>
          <a:xfrm>
            <a:off x="4709887" y="2064140"/>
            <a:ext cx="42793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 </a:t>
            </a:r>
            <a:r>
              <a:rPr lang="pt-BR" sz="1400" dirty="0" err="1"/>
              <a:t>Aircraft</a:t>
            </a:r>
            <a:r>
              <a:rPr lang="pt-BR" sz="1400" dirty="0"/>
              <a:t>  + </a:t>
            </a:r>
            <a:r>
              <a:rPr lang="pt-BR" sz="1400" dirty="0" err="1"/>
              <a:t>Passenger</a:t>
            </a:r>
            <a:endParaRPr lang="pt-BR" sz="1400" dirty="0"/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O ARP segue a proposta de </a:t>
            </a:r>
            <a:r>
              <a:rPr lang="en-US" sz="1400" b="1" u="sng" dirty="0" err="1"/>
              <a:t>Thengvall</a:t>
            </a:r>
            <a:r>
              <a:rPr lang="en-US" sz="1400" b="1" u="sng" dirty="0"/>
              <a:t>(2001) </a:t>
            </a:r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Redução de capacidade aeroportuária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Manutenção Programada e Não-Programada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</a:rPr>
              <a:t>Problemas na Rotação: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</a:rPr>
              <a:t>Alocação Aleatória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</a:rPr>
              <a:t>Arco de Manutenção não é atribuído a aeronave específica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FF0000"/>
                </a:solidFill>
              </a:rPr>
              <a:t>Solução não é válida para o ambiente operacional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592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CARACTERIZAÇÃO/MODELAGEM DE DADOS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8116E4-D4C0-448E-9010-24A9C4224A53}"/>
              </a:ext>
            </a:extLst>
          </p:cNvPr>
          <p:cNvSpPr/>
          <p:nvPr/>
        </p:nvSpPr>
        <p:spPr>
          <a:xfrm>
            <a:off x="1426654" y="24438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322CA-2F71-449D-813A-DFB8BD3D5241}"/>
              </a:ext>
            </a:extLst>
          </p:cNvPr>
          <p:cNvSpPr/>
          <p:nvPr/>
        </p:nvSpPr>
        <p:spPr>
          <a:xfrm>
            <a:off x="3481368" y="24438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E0EEDB-D81B-40A9-811B-CFF111AFB63E}"/>
              </a:ext>
            </a:extLst>
          </p:cNvPr>
          <p:cNvSpPr/>
          <p:nvPr/>
        </p:nvSpPr>
        <p:spPr>
          <a:xfrm>
            <a:off x="7119744" y="2443843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62B6FC8-92F2-47F9-9054-67A40068119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4461" y="2721430"/>
            <a:ext cx="67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8FFB7D-92D1-4BF5-BB4B-5F2A11653F8F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618640" y="2721430"/>
            <a:ext cx="86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87B82FE-7D2E-4155-B4F4-7EFA001A020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3354" y="2721429"/>
            <a:ext cx="24463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642E19-93F3-4394-AAE5-45B04A0EA85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54520" y="2721427"/>
            <a:ext cx="2932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58F304-4AAB-4F97-9B63-8B42410E2450}"/>
              </a:ext>
            </a:extLst>
          </p:cNvPr>
          <p:cNvSpPr txBox="1"/>
          <p:nvPr/>
        </p:nvSpPr>
        <p:spPr>
          <a:xfrm>
            <a:off x="855872" y="21767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GIG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BF26BD6-A67A-484E-AAD2-752645D085EA}"/>
              </a:ext>
            </a:extLst>
          </p:cNvPr>
          <p:cNvSpPr txBox="1"/>
          <p:nvPr/>
        </p:nvSpPr>
        <p:spPr>
          <a:xfrm>
            <a:off x="2757047" y="221330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BAAAD5-3308-4430-9466-A55A005C5AFF}"/>
              </a:ext>
            </a:extLst>
          </p:cNvPr>
          <p:cNvSpPr txBox="1"/>
          <p:nvPr/>
        </p:nvSpPr>
        <p:spPr>
          <a:xfrm>
            <a:off x="5661557" y="226566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E6EB95-73CE-469C-8177-921F9945A389}"/>
              </a:ext>
            </a:extLst>
          </p:cNvPr>
          <p:cNvSpPr txBox="1"/>
          <p:nvPr/>
        </p:nvSpPr>
        <p:spPr>
          <a:xfrm>
            <a:off x="8444426" y="2171865"/>
            <a:ext cx="5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2A43AB-CAE4-43EE-8BA0-AF4C3D9699BA}"/>
              </a:ext>
            </a:extLst>
          </p:cNvPr>
          <p:cNvSpPr txBox="1"/>
          <p:nvPr/>
        </p:nvSpPr>
        <p:spPr>
          <a:xfrm>
            <a:off x="1036162" y="30215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09:00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8AB506-D7AD-41B2-8927-57D0F0B18743}"/>
              </a:ext>
            </a:extLst>
          </p:cNvPr>
          <p:cNvSpPr txBox="1"/>
          <p:nvPr/>
        </p:nvSpPr>
        <p:spPr>
          <a:xfrm>
            <a:off x="2219811" y="3024682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10:30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647A7C-B1E9-4CFD-8732-F9B6B1501A11}"/>
              </a:ext>
            </a:extLst>
          </p:cNvPr>
          <p:cNvSpPr txBox="1"/>
          <p:nvPr/>
        </p:nvSpPr>
        <p:spPr>
          <a:xfrm>
            <a:off x="3104808" y="3024682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11:30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8EB360-989D-4EB5-974B-FA1F38296CBF}"/>
              </a:ext>
            </a:extLst>
          </p:cNvPr>
          <p:cNvSpPr txBox="1"/>
          <p:nvPr/>
        </p:nvSpPr>
        <p:spPr>
          <a:xfrm>
            <a:off x="4263535" y="30175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13:00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DB5215-5A8E-4849-A8F5-A46D1C0E1327}"/>
              </a:ext>
            </a:extLst>
          </p:cNvPr>
          <p:cNvSpPr txBox="1"/>
          <p:nvPr/>
        </p:nvSpPr>
        <p:spPr>
          <a:xfrm>
            <a:off x="6654593" y="2975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6EDAA3-3322-48C7-8B68-B7727D6DFB4C}"/>
              </a:ext>
            </a:extLst>
          </p:cNvPr>
          <p:cNvSpPr txBox="1"/>
          <p:nvPr/>
        </p:nvSpPr>
        <p:spPr>
          <a:xfrm>
            <a:off x="7953266" y="2975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6B46141-E711-4340-A2CF-8FE5DBD37F3A}"/>
              </a:ext>
            </a:extLst>
          </p:cNvPr>
          <p:cNvSpPr/>
          <p:nvPr/>
        </p:nvSpPr>
        <p:spPr>
          <a:xfrm>
            <a:off x="753118" y="2661556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C374377-009E-47E8-8B57-EBC8CA053A1E}"/>
              </a:ext>
            </a:extLst>
          </p:cNvPr>
          <p:cNvSpPr/>
          <p:nvPr/>
        </p:nvSpPr>
        <p:spPr>
          <a:xfrm>
            <a:off x="8670349" y="264931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6BF6E4-D1CC-4D6B-B45F-65069641C7AD}"/>
              </a:ext>
            </a:extLst>
          </p:cNvPr>
          <p:cNvSpPr txBox="1"/>
          <p:nvPr/>
        </p:nvSpPr>
        <p:spPr>
          <a:xfrm>
            <a:off x="5042466" y="1430233"/>
            <a:ext cx="19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B737 #PR-MLK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8ED21AE-AB21-4D4A-BEB6-9CA0CC8D0BA2}"/>
              </a:ext>
            </a:extLst>
          </p:cNvPr>
          <p:cNvSpPr txBox="1"/>
          <p:nvPr/>
        </p:nvSpPr>
        <p:spPr>
          <a:xfrm>
            <a:off x="4637657" y="3907364"/>
            <a:ext cx="356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ATRASO  =&gt;  V1 em 40 min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ED60C84-91B3-48BB-8BB8-D18163763BD9}"/>
              </a:ext>
            </a:extLst>
          </p:cNvPr>
          <p:cNvSpPr/>
          <p:nvPr/>
        </p:nvSpPr>
        <p:spPr>
          <a:xfrm>
            <a:off x="1912822" y="4747176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3F33572-84FA-40D4-AA5E-8D80665B2D2B}"/>
              </a:ext>
            </a:extLst>
          </p:cNvPr>
          <p:cNvSpPr/>
          <p:nvPr/>
        </p:nvSpPr>
        <p:spPr>
          <a:xfrm>
            <a:off x="3670567" y="4731867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05D25B9-8CC3-40AB-9214-CA0C41AA51DE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240629" y="5024762"/>
            <a:ext cx="67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6457D48-3138-4D79-8AEE-D63017B31131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 flipV="1">
            <a:off x="3104808" y="5009453"/>
            <a:ext cx="565759" cy="15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9995D86-3259-4F6F-AD2D-351B18C856C7}"/>
              </a:ext>
            </a:extLst>
          </p:cNvPr>
          <p:cNvCxnSpPr>
            <a:cxnSpLocks/>
            <a:stCxn id="74" idx="3"/>
            <a:endCxn id="105" idx="1"/>
          </p:cNvCxnSpPr>
          <p:nvPr/>
        </p:nvCxnSpPr>
        <p:spPr>
          <a:xfrm flipV="1">
            <a:off x="4862553" y="4996047"/>
            <a:ext cx="2232673" cy="1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77B0174-4A9A-492E-AC4D-860B27369136}"/>
              </a:ext>
            </a:extLst>
          </p:cNvPr>
          <p:cNvSpPr txBox="1"/>
          <p:nvPr/>
        </p:nvSpPr>
        <p:spPr>
          <a:xfrm>
            <a:off x="1289262" y="446477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4DB51C5-8EDF-4D0A-90CB-6ED2C71687A6}"/>
              </a:ext>
            </a:extLst>
          </p:cNvPr>
          <p:cNvSpPr txBox="1"/>
          <p:nvPr/>
        </p:nvSpPr>
        <p:spPr>
          <a:xfrm>
            <a:off x="3075532" y="445027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B7CE745-23B4-47AB-9596-9DEE6F5FBB7F}"/>
              </a:ext>
            </a:extLst>
          </p:cNvPr>
          <p:cNvSpPr txBox="1"/>
          <p:nvPr/>
        </p:nvSpPr>
        <p:spPr>
          <a:xfrm>
            <a:off x="5643916" y="450250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5FA235B-2978-4FFE-A5E5-DE8B86B3AE97}"/>
              </a:ext>
            </a:extLst>
          </p:cNvPr>
          <p:cNvSpPr txBox="1"/>
          <p:nvPr/>
        </p:nvSpPr>
        <p:spPr>
          <a:xfrm>
            <a:off x="1522330" y="531969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09:40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943D227-4359-4DE6-B529-711B94316E27}"/>
              </a:ext>
            </a:extLst>
          </p:cNvPr>
          <p:cNvSpPr txBox="1"/>
          <p:nvPr/>
        </p:nvSpPr>
        <p:spPr>
          <a:xfrm>
            <a:off x="2663231" y="5312705"/>
            <a:ext cx="643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11:10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D604698-7582-4C54-9A0A-35A47D90D070}"/>
              </a:ext>
            </a:extLst>
          </p:cNvPr>
          <p:cNvSpPr txBox="1"/>
          <p:nvPr/>
        </p:nvSpPr>
        <p:spPr>
          <a:xfrm>
            <a:off x="3417656" y="5319699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11:40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5FEA20B-D24C-40AA-AB1D-2AFD8E9314DF}"/>
              </a:ext>
            </a:extLst>
          </p:cNvPr>
          <p:cNvSpPr txBox="1"/>
          <p:nvPr/>
        </p:nvSpPr>
        <p:spPr>
          <a:xfrm>
            <a:off x="4448215" y="5321724"/>
            <a:ext cx="645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13:10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9768211-2DA5-42DE-9395-BDF3750397AE}"/>
              </a:ext>
            </a:extLst>
          </p:cNvPr>
          <p:cNvSpPr/>
          <p:nvPr/>
        </p:nvSpPr>
        <p:spPr>
          <a:xfrm>
            <a:off x="1180131" y="4957235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4A84E82-D938-4E2B-AE9A-86BAEADD9D20}"/>
              </a:ext>
            </a:extLst>
          </p:cNvPr>
          <p:cNvSpPr txBox="1"/>
          <p:nvPr/>
        </p:nvSpPr>
        <p:spPr>
          <a:xfrm>
            <a:off x="5090616" y="1803255"/>
            <a:ext cx="168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TAT = 30 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4657571F-BAB8-4292-B412-41DB17EF34CB}"/>
                  </a:ext>
                </a:extLst>
              </p:cNvPr>
              <p:cNvSpPr txBox="1"/>
              <p:nvPr/>
            </p:nvSpPr>
            <p:spPr>
              <a:xfrm>
                <a:off x="1795217" y="6104964"/>
                <a:ext cx="6481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×$10/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+ 10×</m:t>
                          </m:r>
                        </m:e>
                      </m:fun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$10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=$500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4657571F-BAB8-4292-B412-41DB17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7" y="6104964"/>
                <a:ext cx="6481774" cy="369332"/>
              </a:xfrm>
              <a:prstGeom prst="rect">
                <a:avLst/>
              </a:prstGeom>
              <a:blipFill>
                <a:blip r:embed="rId3"/>
                <a:stretch>
                  <a:fillRect l="-564" r="-940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tângulo 104">
            <a:extLst>
              <a:ext uri="{FF2B5EF4-FFF2-40B4-BE49-F238E27FC236}">
                <a16:creationId xmlns:a16="http://schemas.microsoft.com/office/drawing/2014/main" id="{F2FDFA19-1647-48EA-A37F-5E749EB6EC97}"/>
              </a:ext>
            </a:extLst>
          </p:cNvPr>
          <p:cNvSpPr/>
          <p:nvPr/>
        </p:nvSpPr>
        <p:spPr>
          <a:xfrm>
            <a:off x="7095226" y="4718461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CCB1D92C-E1DD-48FB-84C0-6AEDF6213C41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8430002" y="4996047"/>
            <a:ext cx="355223" cy="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4FBF738-0930-4BD1-9756-BAE98A8CBAD7}"/>
              </a:ext>
            </a:extLst>
          </p:cNvPr>
          <p:cNvSpPr txBox="1"/>
          <p:nvPr/>
        </p:nvSpPr>
        <p:spPr>
          <a:xfrm>
            <a:off x="8430002" y="4402038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6E07F8F7-DAAE-407F-AA0F-7CD6945CC57E}"/>
              </a:ext>
            </a:extLst>
          </p:cNvPr>
          <p:cNvSpPr txBox="1"/>
          <p:nvPr/>
        </p:nvSpPr>
        <p:spPr>
          <a:xfrm>
            <a:off x="6640169" y="520554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43B03598-75B2-4747-83F6-E2A7462CF267}"/>
              </a:ext>
            </a:extLst>
          </p:cNvPr>
          <p:cNvSpPr txBox="1"/>
          <p:nvPr/>
        </p:nvSpPr>
        <p:spPr>
          <a:xfrm>
            <a:off x="7938842" y="520554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05EFBD35-3819-4338-97ED-A9D235FDA038}"/>
              </a:ext>
            </a:extLst>
          </p:cNvPr>
          <p:cNvSpPr/>
          <p:nvPr/>
        </p:nvSpPr>
        <p:spPr>
          <a:xfrm>
            <a:off x="8687896" y="492858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1C6CE73-8D67-4810-9A41-F235A8367E0C}"/>
              </a:ext>
            </a:extLst>
          </p:cNvPr>
          <p:cNvSpPr/>
          <p:nvPr/>
        </p:nvSpPr>
        <p:spPr>
          <a:xfrm>
            <a:off x="1426654" y="6007100"/>
            <a:ext cx="7027866" cy="609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2CCA29-12F1-4250-8FEF-E64E8B6EEB5F}"/>
              </a:ext>
            </a:extLst>
          </p:cNvPr>
          <p:cNvSpPr txBox="1"/>
          <p:nvPr/>
        </p:nvSpPr>
        <p:spPr>
          <a:xfrm>
            <a:off x="615863" y="1381874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PROGRAMAÇÃO INICIAL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E6FD5AA-ACB5-4DC5-9C84-CB97C12009F3}"/>
              </a:ext>
            </a:extLst>
          </p:cNvPr>
          <p:cNvSpPr txBox="1"/>
          <p:nvPr/>
        </p:nvSpPr>
        <p:spPr>
          <a:xfrm>
            <a:off x="1031296" y="3962278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PERTURBAÇÃO</a:t>
            </a:r>
          </a:p>
        </p:txBody>
      </p: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CCF7E1F5-1B36-4873-AACD-D32F7D5200C3}"/>
              </a:ext>
            </a:extLst>
          </p:cNvPr>
          <p:cNvCxnSpPr>
            <a:cxnSpLocks/>
          </p:cNvCxnSpPr>
          <p:nvPr/>
        </p:nvCxnSpPr>
        <p:spPr>
          <a:xfrm flipV="1">
            <a:off x="386313" y="3720973"/>
            <a:ext cx="8769171" cy="2603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CARACTERIZAÇÃO/MODELAGEM DE DADOS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8116E4-D4C0-448E-9010-24A9C4224A53}"/>
              </a:ext>
            </a:extLst>
          </p:cNvPr>
          <p:cNvSpPr/>
          <p:nvPr/>
        </p:nvSpPr>
        <p:spPr>
          <a:xfrm>
            <a:off x="1426654" y="24438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322CA-2F71-449D-813A-DFB8BD3D5241}"/>
              </a:ext>
            </a:extLst>
          </p:cNvPr>
          <p:cNvSpPr/>
          <p:nvPr/>
        </p:nvSpPr>
        <p:spPr>
          <a:xfrm>
            <a:off x="3481368" y="24438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E0EEDB-D81B-40A9-811B-CFF111AFB63E}"/>
              </a:ext>
            </a:extLst>
          </p:cNvPr>
          <p:cNvSpPr/>
          <p:nvPr/>
        </p:nvSpPr>
        <p:spPr>
          <a:xfrm>
            <a:off x="7119744" y="2443843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62B6FC8-92F2-47F9-9054-67A40068119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4461" y="2721430"/>
            <a:ext cx="67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8FFB7D-92D1-4BF5-BB4B-5F2A11653F8F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618640" y="2721430"/>
            <a:ext cx="86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87B82FE-7D2E-4155-B4F4-7EFA001A020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3354" y="2721429"/>
            <a:ext cx="24463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642E19-93F3-4394-AAE5-45B04A0EA85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54520" y="2721427"/>
            <a:ext cx="2932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58F304-4AAB-4F97-9B63-8B42410E2450}"/>
              </a:ext>
            </a:extLst>
          </p:cNvPr>
          <p:cNvSpPr txBox="1"/>
          <p:nvPr/>
        </p:nvSpPr>
        <p:spPr>
          <a:xfrm>
            <a:off x="855872" y="217675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BF26BD6-A67A-484E-AAD2-752645D085EA}"/>
              </a:ext>
            </a:extLst>
          </p:cNvPr>
          <p:cNvSpPr txBox="1"/>
          <p:nvPr/>
        </p:nvSpPr>
        <p:spPr>
          <a:xfrm>
            <a:off x="2757047" y="221330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BAAAD5-3308-4430-9466-A55A005C5AFF}"/>
              </a:ext>
            </a:extLst>
          </p:cNvPr>
          <p:cNvSpPr txBox="1"/>
          <p:nvPr/>
        </p:nvSpPr>
        <p:spPr>
          <a:xfrm>
            <a:off x="5661557" y="226566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E6EB95-73CE-469C-8177-921F9945A389}"/>
              </a:ext>
            </a:extLst>
          </p:cNvPr>
          <p:cNvSpPr txBox="1"/>
          <p:nvPr/>
        </p:nvSpPr>
        <p:spPr>
          <a:xfrm>
            <a:off x="8444426" y="2171865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2A43AB-CAE4-43EE-8BA0-AF4C3D9699BA}"/>
              </a:ext>
            </a:extLst>
          </p:cNvPr>
          <p:cNvSpPr txBox="1"/>
          <p:nvPr/>
        </p:nvSpPr>
        <p:spPr>
          <a:xfrm>
            <a:off x="1036162" y="30215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09:00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8AB506-D7AD-41B2-8927-57D0F0B18743}"/>
              </a:ext>
            </a:extLst>
          </p:cNvPr>
          <p:cNvSpPr txBox="1"/>
          <p:nvPr/>
        </p:nvSpPr>
        <p:spPr>
          <a:xfrm>
            <a:off x="2219811" y="3024682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10:30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647A7C-B1E9-4CFD-8732-F9B6B1501A11}"/>
              </a:ext>
            </a:extLst>
          </p:cNvPr>
          <p:cNvSpPr txBox="1"/>
          <p:nvPr/>
        </p:nvSpPr>
        <p:spPr>
          <a:xfrm>
            <a:off x="3104808" y="3024682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11:30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8EB360-989D-4EB5-974B-FA1F38296CBF}"/>
              </a:ext>
            </a:extLst>
          </p:cNvPr>
          <p:cNvSpPr txBox="1"/>
          <p:nvPr/>
        </p:nvSpPr>
        <p:spPr>
          <a:xfrm>
            <a:off x="4263535" y="30175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13:00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DB5215-5A8E-4849-A8F5-A46D1C0E1327}"/>
              </a:ext>
            </a:extLst>
          </p:cNvPr>
          <p:cNvSpPr txBox="1"/>
          <p:nvPr/>
        </p:nvSpPr>
        <p:spPr>
          <a:xfrm>
            <a:off x="6654593" y="2975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6EDAA3-3322-48C7-8B68-B7727D6DFB4C}"/>
              </a:ext>
            </a:extLst>
          </p:cNvPr>
          <p:cNvSpPr txBox="1"/>
          <p:nvPr/>
        </p:nvSpPr>
        <p:spPr>
          <a:xfrm>
            <a:off x="7953266" y="2975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6B46141-E711-4340-A2CF-8FE5DBD37F3A}"/>
              </a:ext>
            </a:extLst>
          </p:cNvPr>
          <p:cNvSpPr/>
          <p:nvPr/>
        </p:nvSpPr>
        <p:spPr>
          <a:xfrm>
            <a:off x="753118" y="2661556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C374377-009E-47E8-8B57-EBC8CA053A1E}"/>
              </a:ext>
            </a:extLst>
          </p:cNvPr>
          <p:cNvSpPr/>
          <p:nvPr/>
        </p:nvSpPr>
        <p:spPr>
          <a:xfrm>
            <a:off x="8670349" y="264931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6BF6E4-D1CC-4D6B-B45F-65069641C7AD}"/>
              </a:ext>
            </a:extLst>
          </p:cNvPr>
          <p:cNvSpPr txBox="1"/>
          <p:nvPr/>
        </p:nvSpPr>
        <p:spPr>
          <a:xfrm>
            <a:off x="5042466" y="1430233"/>
            <a:ext cx="19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B737 #PR-MLK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ED60C84-91B3-48BB-8BB8-D18163763BD9}"/>
              </a:ext>
            </a:extLst>
          </p:cNvPr>
          <p:cNvSpPr/>
          <p:nvPr/>
        </p:nvSpPr>
        <p:spPr>
          <a:xfrm>
            <a:off x="1432740" y="4846167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3F33572-84FA-40D4-AA5E-8D80665B2D2B}"/>
              </a:ext>
            </a:extLst>
          </p:cNvPr>
          <p:cNvSpPr/>
          <p:nvPr/>
        </p:nvSpPr>
        <p:spPr>
          <a:xfrm>
            <a:off x="3493216" y="4832761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05D25B9-8CC3-40AB-9214-CA0C41AA51DE}"/>
              </a:ext>
            </a:extLst>
          </p:cNvPr>
          <p:cNvCxnSpPr>
            <a:cxnSpLocks/>
            <a:stCxn id="90" idx="6"/>
            <a:endCxn id="73" idx="1"/>
          </p:cNvCxnSpPr>
          <p:nvPr/>
        </p:nvCxnSpPr>
        <p:spPr>
          <a:xfrm flipV="1">
            <a:off x="859734" y="5123753"/>
            <a:ext cx="573006" cy="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6457D48-3138-4D79-8AEE-D63017B31131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 flipV="1">
            <a:off x="2624726" y="5110347"/>
            <a:ext cx="868490" cy="1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9995D86-3259-4F6F-AD2D-351B18C856C7}"/>
              </a:ext>
            </a:extLst>
          </p:cNvPr>
          <p:cNvCxnSpPr>
            <a:cxnSpLocks/>
            <a:stCxn id="74" idx="3"/>
            <a:endCxn id="105" idx="1"/>
          </p:cNvCxnSpPr>
          <p:nvPr/>
        </p:nvCxnSpPr>
        <p:spPr>
          <a:xfrm>
            <a:off x="4685202" y="5110347"/>
            <a:ext cx="2410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77B0174-4A9A-492E-AC4D-860B27369136}"/>
              </a:ext>
            </a:extLst>
          </p:cNvPr>
          <p:cNvSpPr txBox="1"/>
          <p:nvPr/>
        </p:nvSpPr>
        <p:spPr>
          <a:xfrm>
            <a:off x="833959" y="45163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4DB51C5-8EDF-4D0A-90CB-6ED2C71687A6}"/>
              </a:ext>
            </a:extLst>
          </p:cNvPr>
          <p:cNvSpPr txBox="1"/>
          <p:nvPr/>
        </p:nvSpPr>
        <p:spPr>
          <a:xfrm>
            <a:off x="2747098" y="453960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B7CE745-23B4-47AB-9596-9DEE6F5FBB7F}"/>
              </a:ext>
            </a:extLst>
          </p:cNvPr>
          <p:cNvSpPr txBox="1"/>
          <p:nvPr/>
        </p:nvSpPr>
        <p:spPr>
          <a:xfrm>
            <a:off x="5643916" y="461680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9768211-2DA5-42DE-9395-BDF3750397AE}"/>
              </a:ext>
            </a:extLst>
          </p:cNvPr>
          <p:cNvSpPr/>
          <p:nvPr/>
        </p:nvSpPr>
        <p:spPr>
          <a:xfrm>
            <a:off x="739991" y="5079190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4A84E82-D938-4E2B-AE9A-86BAEADD9D20}"/>
              </a:ext>
            </a:extLst>
          </p:cNvPr>
          <p:cNvSpPr txBox="1"/>
          <p:nvPr/>
        </p:nvSpPr>
        <p:spPr>
          <a:xfrm>
            <a:off x="5090616" y="1803255"/>
            <a:ext cx="168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TAT = 30 min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F2FDFA19-1647-48EA-A37F-5E749EB6EC97}"/>
              </a:ext>
            </a:extLst>
          </p:cNvPr>
          <p:cNvSpPr/>
          <p:nvPr/>
        </p:nvSpPr>
        <p:spPr>
          <a:xfrm>
            <a:off x="7095226" y="4832761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CCB1D92C-E1DD-48FB-84C0-6AEDF6213C41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8430002" y="5110347"/>
            <a:ext cx="355223" cy="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4FBF738-0930-4BD1-9756-BAE98A8CBAD7}"/>
              </a:ext>
            </a:extLst>
          </p:cNvPr>
          <p:cNvSpPr txBox="1"/>
          <p:nvPr/>
        </p:nvSpPr>
        <p:spPr>
          <a:xfrm>
            <a:off x="8430002" y="4516338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6E07F8F7-DAAE-407F-AA0F-7CD6945CC57E}"/>
              </a:ext>
            </a:extLst>
          </p:cNvPr>
          <p:cNvSpPr txBox="1"/>
          <p:nvPr/>
        </p:nvSpPr>
        <p:spPr>
          <a:xfrm>
            <a:off x="6640169" y="531984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43B03598-75B2-4747-83F6-E2A7462CF267}"/>
              </a:ext>
            </a:extLst>
          </p:cNvPr>
          <p:cNvSpPr txBox="1"/>
          <p:nvPr/>
        </p:nvSpPr>
        <p:spPr>
          <a:xfrm>
            <a:off x="7938842" y="531984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05EFBD35-3819-4338-97ED-A9D235FDA038}"/>
              </a:ext>
            </a:extLst>
          </p:cNvPr>
          <p:cNvSpPr/>
          <p:nvPr/>
        </p:nvSpPr>
        <p:spPr>
          <a:xfrm>
            <a:off x="8687896" y="5042884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2CCA29-12F1-4250-8FEF-E64E8B6EEB5F}"/>
              </a:ext>
            </a:extLst>
          </p:cNvPr>
          <p:cNvSpPr txBox="1"/>
          <p:nvPr/>
        </p:nvSpPr>
        <p:spPr>
          <a:xfrm>
            <a:off x="615863" y="1381874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PROGRAMAÇÃO INICIAL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4CD5A76-7A6C-4ECD-BA5D-E3BA1389BCD4}"/>
              </a:ext>
            </a:extLst>
          </p:cNvPr>
          <p:cNvSpPr txBox="1"/>
          <p:nvPr/>
        </p:nvSpPr>
        <p:spPr>
          <a:xfrm>
            <a:off x="4812686" y="4042787"/>
            <a:ext cx="356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CANCELAMENTO =&gt;  V2 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6119825-9F1F-4238-8BBD-0B914BFFAFB7}"/>
              </a:ext>
            </a:extLst>
          </p:cNvPr>
          <p:cNvCxnSpPr/>
          <p:nvPr/>
        </p:nvCxnSpPr>
        <p:spPr>
          <a:xfrm>
            <a:off x="1419110" y="4442478"/>
            <a:ext cx="1191986" cy="14739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61C2954-8A50-4533-A75D-A0BB72EA9FB8}"/>
              </a:ext>
            </a:extLst>
          </p:cNvPr>
          <p:cNvCxnSpPr>
            <a:cxnSpLocks/>
          </p:cNvCxnSpPr>
          <p:nvPr/>
        </p:nvCxnSpPr>
        <p:spPr>
          <a:xfrm flipH="1">
            <a:off x="1443553" y="4442478"/>
            <a:ext cx="1132116" cy="14739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03B9A28-DD40-470E-A3E9-9C38F61EFC81}"/>
              </a:ext>
            </a:extLst>
          </p:cNvPr>
          <p:cNvCxnSpPr/>
          <p:nvPr/>
        </p:nvCxnSpPr>
        <p:spPr>
          <a:xfrm>
            <a:off x="3501910" y="4404378"/>
            <a:ext cx="1191986" cy="14739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60F9FD7-2CD3-4576-8E18-E5E48ACECF62}"/>
              </a:ext>
            </a:extLst>
          </p:cNvPr>
          <p:cNvCxnSpPr>
            <a:cxnSpLocks/>
          </p:cNvCxnSpPr>
          <p:nvPr/>
        </p:nvCxnSpPr>
        <p:spPr>
          <a:xfrm flipH="1">
            <a:off x="3526353" y="4404378"/>
            <a:ext cx="1132116" cy="14739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38AD4A2-F142-496E-BBBD-E1160DF2C020}"/>
                  </a:ext>
                </a:extLst>
              </p:cNvPr>
              <p:cNvSpPr txBox="1"/>
              <p:nvPr/>
            </p:nvSpPr>
            <p:spPr>
              <a:xfrm>
                <a:off x="1795217" y="6198155"/>
                <a:ext cx="564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$20.000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=$40.000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38AD4A2-F142-496E-BBBD-E1160DF2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7" y="6198155"/>
                <a:ext cx="5640359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>
            <a:extLst>
              <a:ext uri="{FF2B5EF4-FFF2-40B4-BE49-F238E27FC236}">
                <a16:creationId xmlns:a16="http://schemas.microsoft.com/office/drawing/2014/main" id="{36B9331C-4EB7-4714-B66B-C8976E980213}"/>
              </a:ext>
            </a:extLst>
          </p:cNvPr>
          <p:cNvSpPr/>
          <p:nvPr/>
        </p:nvSpPr>
        <p:spPr>
          <a:xfrm>
            <a:off x="1426654" y="6121400"/>
            <a:ext cx="7027866" cy="539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E063BAA-9A8C-49F6-B723-3226067C3B12}"/>
              </a:ext>
            </a:extLst>
          </p:cNvPr>
          <p:cNvSpPr txBox="1"/>
          <p:nvPr/>
        </p:nvSpPr>
        <p:spPr>
          <a:xfrm>
            <a:off x="1008073" y="4063756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PERTURBAÇÃO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72D3D379-A9D0-4625-8648-1F50401625EE}"/>
              </a:ext>
            </a:extLst>
          </p:cNvPr>
          <p:cNvCxnSpPr>
            <a:cxnSpLocks/>
          </p:cNvCxnSpPr>
          <p:nvPr/>
        </p:nvCxnSpPr>
        <p:spPr>
          <a:xfrm flipV="1">
            <a:off x="374829" y="3860993"/>
            <a:ext cx="8769171" cy="2603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-6351"/>
            <a:ext cx="8888762" cy="914401"/>
          </a:xfrm>
        </p:spPr>
        <p:txBody>
          <a:bodyPr>
            <a:normAutofit/>
          </a:bodyPr>
          <a:lstStyle/>
          <a:p>
            <a:r>
              <a:rPr lang="pt-BR" sz="2800" dirty="0"/>
              <a:t>CARACTERIZAÇÃO/MODELAGEM DE DADOS</a:t>
            </a:r>
          </a:p>
        </p:txBody>
      </p:sp>
      <p:sp>
        <p:nvSpPr>
          <p:cNvPr id="17412" name="AutoShape 4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4" name="AutoShape 6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6" name="AutoShape 8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8" name="AutoShape 10" descr="data:image/jpeg;base64,/9j/4AAQSkZJRgABAQAAAQABAAD/2wCEAAkGBxQTEhQUExQWFhUWGBwaFxgYGRsXGhsXGBgXFxUZGBoYHyggGBwlHBcXITEiJSkrLi4uFx8zODMsNygtLisBCgoKDg0OFBAQGywkHCQsLCwsLCwsLC0sLCwsLCwsLCwsLCwsLCwsLCwsLCwsLCwsLCwsLCwsLCwsLCwsLCwsLP/AABEIAJ4BPwMBIgACEQEDEQH/xAAcAAABBQEBAQAAAAAAAAAAAAAEAAECAwUGBwj/xABGEAABAwIDBAcGAwYFAwMFAAABAAIRAyEEEjFBUWFxBRMigZGhsQYUMsHR8EJS4QcWI2KC8TNykqKyF0PCFYPSJFNUY3P/xAAZAQEBAQEBAQAAAAAAAAAAAAAAAQIDBAX/xAAuEQACAgECBAQFBAMAAAAAAAAAAQIRAwQSEyExQSIyUYEFcZGx8BRCwdEjYaH/2gAMAwEAAhEDEQA/APZ5SQfvgT++ha2ksLSQnvgS98CbRYYkg/fQl76FNrFhiSE99Cb30JtYsMSQfvw3Je+jclMWGJIT34bk3voSi2GJkIcaEvfAlCwtJCe+BN74FaJYYlKD98CXvgShYYkgzjAl74FKFhiaUJ74EvfAlFsLlKUJ74E3vgVFhcpShPfAm98CEsMJTShPewl72EoWFymlC+9hN70EothUpShfewl72EoWEylmQvvYTe9hKZLCpSlC++BN72EothSSFOLCb3sJQsKlIlCe9hL3sJQszA5Pm4obrOHmE5q8B4q2QIzJZkO2py++5I1DuHNLBfn4p8/FD9ZHfzS6w7vVQF7n8U4cVQKhTOeVbARmO9N1hVE8QlJSwEZymzlUbNVLv9UsFpqFLrSqZS70sF/WlI1SqY4poSwX9ad6XXHeqT3JT93UsUXdcd6XXneqU4P3KWC01ika5VEfcp0Bd15Tdcd6pzJs/ggovNcpe8FD5u9OXoC7ryl15Q5emL93kqAnrim64oYvGyE0pYCeuKXXFDQgziCXBppEGJa6RF7b5G1RyoqVmoaybryh43zPgmLuJ8FbIEmvxTdehi/dPgmdVSwFdcnFZCNqT/ZM6oqQL61Mav3CEL0s/BLKSbWGwJ+s4FUD7hS0WSlrHR9z6pxV4Sh5M6juP6ypQNp+fzQF7qyZtTcL+CoYBoPT6KeXigLg8zp5pn1tmneqCI2mfHySDd8n0QgSH8Exqb7Kk8fvvlVtubnzn5oAvrBxukKn3tQxbxPgnkjagCA7mUjU+4Q3f4SqMRimsIBJkg+Aj6hSUlFW2VRb5I0G1eaRrTOqEFQOFnG/GCpACLH7+aJp80TmgkVR3pxVGkfJUNtZQeDaSqAipUE3JHDakaw2gx3IYm1yD5/JZ+Lq1Osa1hDWWzG1ruJHfDR3rnlyxxq5G8eOU3SNnrAN88I+qiaw498KiTEzZIA7TPdPhC2nasw+TCRUHH1TuqDX180M0jj4keSHx78zHNuARG3vWZyUIuT7G4R3SSNDMyNbdyY1hFvvyWVgqUCA6I853wr3Nb+Nv9WoPzWcOTiQUi5IbJOIcw757oA80N0hjm0m5nTGwWJJgmwngmpARLRPcAgOk8UQ6m0NBzE5iXRlI+EtGrte6UzTcIOSGKO6STNhlaRoR98Ez3RYgydv1RuB6OD6TXFxBvO3aUqnRzi1oovYBqC5meRttmbF4vwVjO4phxqTQDnm1wT923rnvaF9Vmd1F+RzaYcQW5pHWMYBB+E9vX+Xw6RvRmLtlq4YgRP8B14kP0rWk84jaqqnROJOaRhXE20qtFnBzQf4h+4R82ixSVgOCo16by2tiGVhAg06eSHAkEGSb20RrRqbjnH6rV/9NJbFmkkk6njtO0ql/RL9401FvKeC2mYcfQz9lr84+wnYREn6KWKomnZ0HvmN07kM82tEeIVMluZMao3/AH8kMHRe1+HzHzSc90oAo/cyoh0bR5oYAk6QeSsbh3G5AQE2v5fJIzwH3zVFKqHbR/qmD3aKbhvI9PVClmYg3gz97Anyu1sOF1WwEbo7ynDRrHfZCEjVPMjQfYSDnWlo8x9Ezo491v7qDbfhIPj5lCkzVuBIB3TOzZdSDCeW+8+qzcVhM+Io1RPYFQHtEfE20N0mduq0WVTuOvNS0KEwuk6xsn9TKd7vuCU/XHZIUXGfzeMKkJU509RHJLKOA7lE1NhNu8+iiw2sTyiEBYNbEeCAxbA54cZkaX70cCY2+X6hB1JzX1+9y8HxGVYvc9ejX+T2JU3DS5OyB97irmB0WII3G3qhH1gxrjGl9szyAM+qtpYwOve+z6jUclrT6iHCjb5kzYZubpF7ag/Fbv8A0VsjQCe9Z2IxoZTL6kMDRJJsIGpiZ/upCppkEibwY53Gsbl1/Uw7c/YxwJ9wx7SNkffHVY9KtVNZ7Xns5uyANABGsX3orEPfa7wW7W2kGJkTDrcLarHx9XrGlgfUYZ+IZg61osB5rx6rNvilTXzR6dPipt3fyZ0lI9lsuGaBPPxtyVga621VYRjco+cfM2VdTFhhguN90nukL6OPyo8UvMwh7jEFmul4Q2MhoB2ExtP3tRXVh3aguOyY+aCx+GNiS4cAYHkuOqa4UjtghLiRdFVPFGHdW3O6N+Xukg8VZhsTctAdyOa+lhv5qOAwYlxJcdg7bh+ioxDcS1x6ulQLdhNV2Y32ksK8+mT4UalS/P8AR6MsN034fz6hLS64IgzBzWEbYv5ygsU5zSWHOTFtLC4kFt55lI4vE3LsG1xBsG12wRtNwACn96LyC+maZiMpcHxHFtlnUrwcm2bw42nbS9jpPY3DlrX9p7iWsEvMmwde++ZXRNfMGbHTZvPpsXnTPaSoy3UYwcW08wMWBs5Efvo4fF17f81A/IFeqM0kkcp6ebdnfhyhMx8Nz4xOnEQPArhGe39OSDWEjXNTeP8AxVx9uqYAOZjt0Md9ha3ow9NNHZADMSA3MfiI1sLTaTs1WLjMYRUazNcwNJMn/iO5cof2jUWF7m0m5nHtkQwuIsC6JLoG9UdFe0vX1h2AM5PwZpBM69ki0ndrK1uTMyxSj1OkNSrWe+aQZFmuLm3GzUgn03K4dHv1zNB29pp+aE6H6UD3OYC6WjUnMYkx+GBYiy2cPhnu0JPMfXRbj0OGR3LpQK3Dx+U+HyTFgGwDktIdEO3wrmdGAG+Y99vMrRzsxco4cbp20nHVvlK3/dQBZg8PrdSfTB+KB98EJZxfVx+T+q2vAAKWYC5DRyBNuMqlr5/AB329JT9dGuTxOqGgoga6nfceVlCpWgfCDxuFEVLTNuAnzKdlT+aPX0KFHaTuPO0edwpA7/FxCqdWjQg85HyhIVmzx4n79UIQxLZILXHW+U8OIP2Ar2vEAF0xb4r+X0VbntkQQOXH7CtYDHxHiucPNI6S8sRybbeGp9VDKRGvqTzkK5jRrLj4KQw5NgHD+kesLZirINO245RHIpCrP4e/s/Iq5mDdMFruZ08dEBjsFjWu7FPDFgNs9ctcd2wBu6JKjkkbjjcnQRXfOl9hvF+4FZeLaQ49gHT8RHyuhelfaWrhX02V8Fme+cmSuHzljNYBxtO5G4fpEVx1nVOpTbI7URzA9F8/X5Fwz26bDKMrfQbo5rjmim0X/MSTbb2eW9F08G7V7RPeeMTb0Q3704XDHq62cOPas0kQbDRw3HYno+2eEc6c8UzYOLXDtCJaWkE6HVawOPDhZrJik5NqwjEP6ppcQLCzW3eeDRHaPBc7T9v8N/8Au/00/wD5z5LpP3kwhHZxFLkXBv0Vz8fTdYupHhAd/wCR9F6XN9jENPFeZWYNT2zwrTkeagNvwTqJ2Eq6i9rpcNHXHI3Hkjvd6cH+HSIOvZAnn2b+Kx6tRlM9p7WDdmAEbgDC8WqjPIkrPXixxjdKjXHS2E//ACMMDtl7G+Mu+SZ2BwuIIcW0KtozB2a2sCOa5PE0OiQTIeXbQ11TXX80LMr1+jmm2GqP4Pq5Rz7Jn+69G7lROGuv5/B22L9jMI8WpOYdhY9zSO4nL4goej0GMNOV9Z02/iOa4dwa0QVzuDwuGqYOrVpuq0H056tjcQC19TUNa1wzWGWTtm2iwqOKxlofVO8B7j5SSpOO5Uyw6s72v0dUq9puIq0YEEMnKeLhMFZ2I61gOTpJkjUFrTfaTdxknZC5p2CxdS5BiRDnk7bA9sj02Ks4BrT/ABMVTbGoac58GCdsa7khjpJLsSWSCds03e0OLFm1WVidIZuvYBrZUP3sxGaDSYXA5SMj80ixEB2qowuCpNpHEhleoxj8pqDK1mYwACXS4E5tm8IrFYw0aVKtTZTYaoOUTUqPDWm7iS0NEkCwJ10uuixN9TjLVQXQ06fS2NqWFN1Nuk5AwaSHfxDJF9izsQMc8kF4LQAS4VCWAGdstk2R1ai52Mw9F9V1RlRoccsAEEPzZDSLi5pyW/FsgEQqej2UJxnXBrSxrhRa6SWvAqEAdZ2p7MXvJG1dOGef9W/Qzn9E09auIpmJ/wAN3WG43NaBOurtiqfRwwGYNrPAMQcrWExOsOI0BgQmpUCdAUS3CWg6bldkV1Jxs0+i/wCFVDpTqzNKhSbAsXA1SOIzkt8Wp6eMxFVxAqOE65ewL3NmAADgiG4NvH0Wt0HhmOeJswa3ieErSceyOc8eRK5s7n9mvQYp0X1HX6wiCTNmggnZtJ8F1tSq1u3uAlYOHxjy1rWtblAAaALADQC0I2k+odgHgtHnDXVrTDo4wAh6+LEWiOH2E3UNN3xPElSp06YsLcgfohCmnVnQuP3zTFpO8ff3dXOMaAnjY/RB4jEvIs1h5CfUoKOVc1u1wbuuGn5q2kxkfH5ysp3RxJguqxzEfVW0sI1gs0zxEnxMoaDiGZdQeMjvMQUzi1rQbOJI+ECO0YAsPu6HJYAS6IaJJtYAXJj9F5h7T480MS84eq9tMkyxj3NbP4oDTpN1HfY3FxT8SPQOmOnDh6Ti9kVDIaAR2Jz5C4A3Fu+FyWE9qMW3J2s5OsjObxchsQPpbRcf+8mKkO64yNHQ2dg1iToNUdT9pq7mBrX1XVDe4puBdbNozMRraVx2z9T1Ry4K8p6P7N+0T6uZ1VgOU9mOwXWMtvI/LfiisT7e0Kbi12GcCDAlzZJy5rRLTqBrtMxC4LoX2xrUHPGKpF4cBl7LWEEGZsBP6IjB9JAz/wDSViH3huYAydYHxCDrfVZUJpvma4uBvpR33/UHCANIbUGYHQBug2HNftW7itzB+0lB4BFaJ2EnWYAm41G+68tpV2WAwDpDSQPh7LiRMBhgXidp4o04x5a1jej/AIJAkSbXc0zTuLX5K7JFeXDXX7/0er+8tMgVATuzCe+LqUv3+vrK8pqY3EdstwVNpcS7XT4SYgjeJ23WHXfi6tTIWshob2GOlrbQ0Htu7WszcTsVcWlZIThKSivse2YlzQJe5tvzER5iy5HpXpjDBxioyNOwQRP9Oq4JvQuIJH8OLj8uh0u53yV37v1wBnLW83EaFwNmCNh27AuE1uVNHthCMXydmz0h0rgXwX0DUcPx2bYXAmZjhzWH0vjqFcNZRoNogEluQ74aSQ2AdB4cFIdEUWf4uKpNNrAtm4JHxkk6x3qzCno8BpfWLv5QHGJmZDQQP1RQfJJBzxrm2vqZlToeo2DNt2qDd0fVBJyX3QJ13LsMR0v0eB/DoPcRpYAWiNs7NyyMX7SMH+HhKQgQC8598WDRvG38IW1jmYerwpdX7GXSbVBIAMbQJtxhsnXYiqXRWJfpTdcTJAbA45jIsdIncE3/AK9iajXuFSjSDRoCxjiZB7DHS9xtqBA3hZL8VUqfG97uDnEjwJXRYX3PPLXLtZtYjocMgVMRTYdoJLzbMNBEaaEbUxOCp2/i1iIhzQGNjQ/FDp0+qxqVFFMoraxo88tVN9DRPTrGf4WGp/5qpNQ7bxaNd6N6L6YdUZXdWfVb1NMOptoZGNJztpjrC4F2tRp7MWDriyzKXRzj+Hxsj8NgHNbUbIAqANdaTDXteI3dpoV8CCWefS/sS9m8EytSxFXEPzOYHGmHh1TMW4XFvLRqGwWsfJ/+2ALlS6BxDKeAxTTUa1zyWlh+KoCwNpwIuGuLnaiMsqdDoxoGWXETMSQJiJgbYJHIomjhWt+FoHco8iNx0U35mC0cROBGGaxwcamZz8oAyk/BmN8stY6BtYFPH0HVadGm6Gii0tBDnOmdTBOVsxNgJ2kotwUwJcQJJJgAXPcFniPsd46OC68yivSdUeKtSo91QAAOEMgDdkAjU85O9XU8G0NLgALgaXuCZnu81qYfoDEvjLSN73geq3ejvY92U9cC47AxwA7yRJPJTxMrlhx9KOOhToYZzzDWlx4CV6bhfZagB/gCeJnzK1KfQtNoiC1v5QYHcAAFpQOUtYuyPM8L7PTeo4DZlEm/EtBgcvJa2F6IJAaKbiNJbDRx7LjJ8F3Aw1BlwbxvB8Vm43p+nTOVrb8mwPBwXRKjx5Mkpu2T6J6N6tlyf+PiAfmiK2NpixqAHfYn1lYVfpQOMloPAXPgShqmHDxIaW23gHw1Pcqc6NCt7RFroBDx+YWvpBDoS/eN35Wu5f3ssOtlpm9aoQd0GPBh8JTOxILZa5zo3t2cXGAhaNx/TDom4PAz3KkdMXu4nkYPKCsIPaY7QM/lqAxwdBPlKs61rYnKf6qZAP8AUQUAS+swfC5vEbe4GFTRxNN5gsII4WJ4RKHpOAO0TvAb4C5RDSxuroPGG+BInzQFXT3RfvGHdSY59Obg3M7IcHfE0zp9FyPRP7Os9KqcTn685gzKczZA7LxluZOwxyXa9a0WzmNwLnf8QYT18VSNyKjjycPDNqhT55Dbxt2rc6KYKZDxcjZp5oLpulGJrgWHWvgbhnMBVUg8AkEwNTz0Qhtucar8zhAGl58N60KOLqMENqPaNzXOboI2HcAuZp4xw2hE0ek4IzCRtAMW5oZs3DiXkyXuJtcuJMC4vOwpPrvI+N2s/EdTqddVj1elgXEtZAOgmYTjHvOlM+f0QqTfQPLpNzPO6i4uHwvc2dcri2ecG6BFasdKR/0uV2XEEfBHgPUqWvU3HHk7J/Rg+LfUI/xKh5vcfUrJqU73vxK3j0fXOsDvHyUB0I86ub3Sfoo5xXc6rTZpftf58zGotRlIAbQtKn0GNrz3AD6omj0PTGwnmfpCzxYnVfD8z6qvf+rBKNcKwEu0YStahg2DRo9fVHU6ajynSPw9/ukc7T6MqOM5QOaPodBfmd4BbbKSIbSWeI2d46LFHrzMqn0UwbCeZRlOgALADkEVlVmGwz6lqbHPM6NBPjGizbZ3UIQXJJAwppw1dTgvYqu8S8sp8D2nf7bea6Lov2JoMu8Gqf5oy9zR8yVVBs4z1WOPe/kec0KDnmGNc47mguPgFsdG+ymJqEZmGm3e4X7m6+ML1DDdHtYIYA0DQDsjujRFAADZ3rax+p5Z62T8qo4TA+wrB/iB1T/aPBpnzXUYXoSiwdljW8hHotJtPc75oWrVIBgOtsy5ZPDPE9y2kkeWWScvMydDAMaSQLq+G7T36LNrYhwsKdokl8gctD9ysbpb2gpUGB7gx73QMtLK5wEamxtG+Nmqpzo6KrjKY/7onuKDd0gwgt6xreMsjuFiVxuL9tHFpbRp5CfxOds3FoAHmsWp0q+q7+Ixna1IDo7oMDyVoHet6Fa9+Z1cQNjQJPfmKhi+hqegrNB2FzWkgce0JXIYbF4dohzKxnayrlj+mL85WPUpkmS7xA/8pKULO7f0FSEiq9rhAgBoBjZIuZWfQrUmvGRhyjZe/MhpHcVz2HzgWc6OB+isBfsqO5E38x8koWdfQp0iASDwAcfAkG6oxvUiMtJrj/M6OP4pXK1cST2XPg/5g087AKNLCD4nOJ3GTPcSUoWbWJDHdodW2AbCtP8AtH0We1oOzKOEu/QcgEMaTNxP9XzAVwwwAsCP6neoBQGn14G/nceZj0Wt0NQNZ4bcDUkQbd+9YlCiC4NGZ07PiPhf5L0DomnSpNDZbni+gPqUKQf0JSEw0eLvqq6XQlIkEiI2EzO5bQZmuEPiMzASBMCYUsp8+e2vRLBjcQerEGq++/tFZVHBsDXwwaDZxG1dV0kys97nPY6SSXS0i5MlZ7cODmEbPQg/Irytuz72OMFFckYraLRo0eAVgZw8loHCKbcIscz0qUUZ7WlTDStVmC4Kx+CjYrTJxYmW2mVI0itT3Q7lJuCKqTMcRGVkKryGVte4mNCrKfRybWOLFGAaatpUV01D2cquu2k8jeGmPGFo4X2HxL75Wt4ON/ATCKDMy1ONLmzkm0lc2mu/wf7PHWNSoBvDRPmdPBb+D9ksLSg9UHEfieS7y+HyW1jZ5Z63GunM8xwPR9SqYpsc87comOZ0C6no/wBharoNZ7WN3Nu7lpA813ZqsYPyhuyIAjnYLExPtpg2OA69h35XNdEbCAfQFdFjPJk1s5eVULB+yGGZHZzkbXuJ3bNPJb1PDNAAsBsAsO4Bcp0j+0fBsaMhdUJ2MaR3y/KPCUHR/aLQcTmp1YGl2+YGnmt7aPJKbl1dndNpiYsnqOi+UnkuDpe22G6wnqm5Z7PxBwJjNmgEa7dUF0l7U1y9zqVeixlsogECNSCWySdsjlCtGbPRqWNBsWvYdmYa/wCmQO9VjG3JIaANt9OZAHmvI8R7Z4s269rv/bZHm0Jme1ON6st94JBOoZTnkCG2CUSz2OnWLhaeUT5iR5q7qXbx4SvEK3T+LqfHiah2Weae3+W08dU3vlR/xVqzudZ/erQs9d6T6Hp5XPcS4gTlc8tYSBxnLK8r6XxXW1CcuQaBohwAHGBN1TiMYXCHVajpblIc83budftDnKFNJuwBEgTNri/gFETt9fpCRp2+/kqjSv8Ai7ifmrRAgOj5X+ilTqQRmB8yhgyPw98SfIKVOpsgzw/QoDWJkWBPOQq30wBchp5x6wgS07Z5ZTPzUjViBlceQt6gpQC2uG0sI/zfOfQKwwRYxxEept5IUZXWc3XePrKQwjG/gjk0H0QFpaBrlcOJg/7AlmpnQN7j9XBJlJpuGzzEHzKdrTsYB3j5AoUBdiQPiLjHEfIo72e6UBxDBncxrzkL8pJbP5Zs2bCYMarHGHP5neH0Cqq0m9/H+6pD6Go6CDIjfP8AdWwvCehvavFYaG0nZmAfA5oLeFxfzR7v2i4+b9VE6ZDHKZWaFnsjqYKy8X7OYeoZfSYTvgTfW68x/wCq2Iae0yjyGafHMo4n9q9Uk5aeW1rggHfcA9xUo0nXQ9G/c/CT/gt8FA+yGGBtSAXk/wD1LxgkiqL/AJmNIHI2jxV1b9q+Mdb+E22rWwTxuXDwTaXiS9Weu4X2doMMtpNneQD8lVifZik8yW+Fl5Bh/wBqWLY4nNn2ZXCR/wAR6pV/2r41x1Y3g1sfVNo3y9T1n9z6B/C7xV1H2Xw7f+0DxN14vV/abjHWNQn/ACgMtzjXjCyqvtbii8uZXrM3DrDIG6RE+CbRxJep9CDoai2P4LD/AEgx4q2lh6bLtotaAPiDWtHG5Xz6PbXHwB71VgfzH11PegqnTVd5JqVHuna57nE+JV2k3M+kjiadu0wTcSRfiL3VFXpFg/7+HAGsuGm2+cQvmx1Ym8gdyRrWu7uFkozZ9AYz2qwbAX+8UXRsDy8k7IaJWFjf2lYYA5BUJ/lHjEkfJeO0gDtJ5fqrhRm0OVotnU9P+1baoOTrZJkhzy1hG0ENeS42F5XJVHAuJtP8ogaKxrBuHqpgNH6EC6ULFQqE/gEb40V1HNv19B3qYZzSpM8tqUS2TYxP1B2GPNTYb6gq4FKFgwaQbEnxCvpNPHzMcVIDeD4/RPZKFlzQBqU7huIUWaaz6J3GNg++SAlfhHf9hWjegqlY6NIB3EH6hWse4C/kCB81QXgc+YU9eKGzHj6qTX2ue/T9EAQ0DaAeYkImjjw0y1jWmCCQNQQR98kGSNbqDXNdPoRceCAIqYw37LDLSJPxXsDJNiNmzghmYq8DUbM2XnaIKsZRGyO4fUJVAR+Ed8fIKAn7278vl9ArWVT+WOI/v8kMyq7aLf5SfUKwVwBJgcwQgHc0uNngncRPoR6KkktM5WTyj53T+/0yY6xsngXHulWtxrRZxEb3E/OUBn1a1MGC6XHmY0421VZynWOQse8gFRfg2giABYC0knYSZ38IHBEjDBouZHKfmqQFNWmPzTzdHkFXVxAjstB7zPeSESCw/C2ecfqh3YloMDMNlgANv0QGbXruA2AncPmszEBw1J9fMrSxFSdHOJ2kwhDRvGu299UBn1K3Px+5Vcnj4o2sYtpfYqZO9AUtBO8q4B2+Er7SphvPxhUEqUfi7W8THnsTmiJkW79OCtoUjsPBXNYBz70IDNonee9WijwKtG8q4NPDxKhSDGRqLcVIEbGhVm+pPcrqUeHFAKmTu04forWg7lB9eLx5qbXOImyFLRTA2N8FNlOTYDxVLA7SfJW9Wd6As+4TB06KunTDjtV1IAaICxojX6KZkpNpzvU20uKAqyEXuVa08D4x6JabT4qTmd/3wQDhs8O8/JSaFAU90+P6Js0H+30CAuDQfuE4G6VDJaU3VjcEBNxKi57v5e+yZreJ5bPNO5kbSgJBzhoQPAj1SOIH5ucCY8NFWcRkm7uOhVdLHNd+E7tnyQBdO1wcw4NH2E73k7e6JHrfwVXUE3DtPvimbrE/fMQgLHYh+hbbe36FDOpN1MnmY9Sii0XJm24pNbIBzOg8p/RAAlrDs8CPVQe0A/Hb/wDqB5SFoVcG2JJMc7/feoe4t3kjiBKhK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2" name="AutoShape 14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24" name="AutoShape 16" descr="data:image/jpeg;base64,/9j/4AAQSkZJRgABAQAAAQABAAD/2wCEAAkGBhQSEBQUEhQWFBUWFBQUFBgUFhUWFRQVFBQVFBQVFBQYHCYfGBkkGRQUHy8gJCcpLCwsFR4xNTAqNSYrLCkBCQoKDgwOGg8PGiwlHCQpLCwsKSwpKSwpKS0sKSwpLCwsLSwsLCkpLCwsLCwsLCwsKSwpLCwsLCksKSwpLCwsLP/AABEIALcBEwMBIgACEQEDEQH/xAAcAAACAwEBAQEAAAAAAAAAAAABAgADBAYFBwj/xABAEAABAwEEBwUFBwMDBQEAAAABAAIRAwQSITEFE0FRYXGRBoGhsfAUFiIywQdCUnLR4fEjM5JDYoIVU6KywjT/xAAaAQADAQEBAQAAAAAAAAAAAAAAAQIDBAUG/8QALxEAAgIBAgQEBQQDAQAAAAAAAAECEQMSIQQTMUEiUXGRBWGBsdEyoeHwFELBFf/aAAwDAQACEQMRAD8A+lCmiAoHI3l2HESEbqkohIYpYpdTKSgQt1S6nRBRYUJdUuK0ORDgix0im4pcWiApdSsekzFqELSWKtzU7E4lcKQmUDU7FQIRhOGpg1Kx6SsNCNwJiEIRY6FNMJdWrIUIRYUVapK5kK0hLKdioqhCFdghcTsVFMIQrixIWosVFcIEKyECE7ArhCFZCBCLEVwhCshAp2FCQomkKIsdGgJgkCKix0OFCUqkJDHvIgquEQEAWqQqwmlADKIXkbyQySjKEqSgA3kZSypKBjSjISSpKAseEVXKl5IosQhKCjeQAYQhS8pKAAlKeUEWFFZQTkJSE7JoCCKCYqFKCZBOxUIUCnKBRYUJCl1FG+mFCapRWX1EWx0IKiYVFlDwprxvTomzVrEdYs4epfSoZo1iOsWfWBDXDeigs1CojfWXXhMKo3pUFmi8peVAqKaxFBZovKX1RrEb6VDL76l9UX1VVtbW/M5reZA80UFmy+pfXnN0rSP+oz/IK6namu+VwPIgooLNd9S8qL6msRQ7L7yl9Z9YprEUFmi+pfWfWIaxFBZp1imsWa+hfRpCzVrFDUWS+prEaR2aS9Kaiz6xC+nQrNBqJTVVF5AuToVl+sQ1ioLkpcigLzVS3gqryF9OgL9YoqLyiKA4sdqnbx0Cb3qdvHQLiBaEfaF21E4bkdsO1Tt/kiO1Lt/kuJ9pKgtSVRDVI7f3qdw8ER2qO/yXEe1FH2oo0xDVI7lnak7T4fsmPanDMzBjADGMPFcL7SUTaSpcEUskjtKfaIE/GXZ4QTEcgYV57TiBDzMYyNq4T2oqe1FTyolc6VdEdwe05P3z3ABL7xf73df3XFe1FNrz6IT5UQ5sjtH9op++/rHkVldpJh2+AXKi0FQWgpcqI+bI6kaQZw6BH/qDeGG7BcsbQURaCjlRHzZHZM7SvGVQnmAfE4q0dq37x0C4g2goiuU1CKE5yZ23vW/eOinvY/eOi4kVyoK5T0x8hapHbe9ruHRT3udw6LiTXKhrlGmPkGqR2/vc7h0U97zwXD+0FQ2go0x8g1SO5Ha88ER2vO4LhDaCh7UUaIi1yO9Ha7gEfe3gFwTa59Snrucww4EHODnmRiNmLSjTEeuR3XvaNwR97RuC+fm1cVPaSjREWuR9B97B+HxU9627vFfPvaigLUd6NEQ5kj6H71N3eKnvSzd4r54bWd6ntnFGiIcyR9E96GbvFFfOjbOKifLiPmSPMD1NYqAmxgQZkYxsjZ4JWPSXB6Jcs+sKGsRYaTXeQ1iza1S+iw0mrW+sUb/qVlFRM2oixaTSXcf3RLsc55rM5/BLfRYaTXrSn1yyirhgBnnjPmjrTw6IsNJpNRDWY59VRrTzUNQ7vOeSLHpL9cd6OuVOu5qGqPUIsekuFZMKqqLuPTb3gpnYbIMAjZIOIzS1FaB9al1qjqRDQTkZieCGrEYnyz2JagcK6ja7iprVSQN6sqUbrondlxAPkUauw1jbVh1ymv5JKtO64gmYJG7IxkUkIUrE4U6ZusVnfWJbTAJAnFzW5He4jfkvXf2QtOuexrHFgvkPaLzXXWFzcjtIDeZXkaNou+cAuAc1pAF6QT8Ujl5rbVaG2i49oukGDdDTOWbYOY8VlLL1pm8eGbS2e5dQ7OWtrmE2ep834drcct2C9rtxoa0ax1QtdcDmMpgNJwc0vN0hoBAcHTxcN632MxSFMFzQDMtq12nGN1SPCeK6nQGi6j6ReLRVGEAOe+oMJ/EVi80rs1fDKKps+RaR0e+iym5wweAQebWvHGYdK882pfVO3FhqOsIYGGq59UBrwGgsa0BwLpGEgRmPBfPT2RtVxzrrCGNLnAVaTnAASfga8uyB2bCt8eW4+JnNlxJSqKPMFpUNpCylxCBq8u9bWYaTTrgprAsZdKJKLHpNGs4KLPI3eaidhQgai10H0fNIDz6FWAb3AZDEO3Hhw8VFlUKH8E4d6xSECdh5HPqi2iCY+o+qYUMEbvqMOqqdTAOfTHyTXBscEBQ2Hr+VA3iELpQLvQ/lICwOnyz/AFQSE4+v1TDmgKCRtkeH6q6pZy1jHT8xfhhgGkAfXoqWO2T4SfNdUNCMe2lDiWAnNrWkgkOOTiANk7ZXPnzxxU5dP4O7hOElxGpRW9be6/5Z4ej7MagqCATcBb8rYN9uTjgMCVZaNFVaboukiYDhDgYPCYyXW09FUyAIEDAAABsTMRtE716dKxtgDHZtIy9eC8Z/FWpPStj3/wDxsaglKTtd16tnBWvRdXWOim4gucRDScLxjLYnodnqzsbhb+Z13ptXb27RJcJY7EbHYg9+xeE+zP8AiaTk4Tg0OAkgzhy5ytI/EJuHhr9wXwnDKe7e/oeY7s65olzwOUux3YLfR0K2rA/qAtYwTDQ0wNkyZxE8l6lhZG0n1lgvUorin8Qyt9TtXw3h8Sa039WcvW0CxoaC5+UA3WgGXnfjm4YJX6OoAiWmcIF/OchAaZyXaNyg4jccui8jSehgDrWkhoaAW7G4zeHrCOlQ42cusmT/AImC0lBHh09CNcDFMAyYvOfByzy47l6ln0MHTrG0ychDRkABicycAvW0TYWPY59SoGNaWjABxN4EghsiRA8Vopus/wBx9V/5abY634WU82Z73+5vy8MLjGC+fh/g8Gvox1MlwpU3NjEtAnEOm9OWN3GCFlFK8cAGjKQ1s8x8MLsLoEQHjdeu5bflJxy2ryNI6ODTfaIB+YDIHeFDzSqn19TTFobqqMNl0Y0OvXnnEHEiMJwgAYYnBa62g2VMZLThjnlsT2UL3bDoxz2ucMmjHJZRlNytdQzTUVT6GCyWaMHd0TzP0XUaBpkMfEy4hmeAvDEx3SvGY3Yvd0JRh7DIxaXRJ2twwPNevw+Z5Fv1PF4uEYwNOlKV5rGlrXMLsQWyAL0DPDLDJZdI6IstnBqGiwS1zPgZBcHgtuYRmY3Zhe7VqYR0wMYZeSyW/R5rU9XUqQTM3RF4RkRJw29y6rPGSt7n50raDrjOjVbzpv8A0WBzSMMeOf6L69bW1KAqMDazi1lRrX04IiIZfh03oZMxMFfI9aJ3knbEz0XfCeo45w0lT+B9dECZO7kG/RaXMcDEGeMbYjYFYLG90i60yYmAII2TPWVoQYbx4d4Ci1O0bVBi5PG6TPfCiLGYS6d6BOGHfn/AQDrpyaeBJx/xIPilvRu9cylY6Gkbx3kJg2OP7JL+4jr9EWkbT4HHwRYUWeHMo6o/xiPJVXuMdE9NhJjM85KLFRYGkZfT6pmsO7qB9F6ln7I2xwkWepdxgkXW4DEhzroOAnBevZPsutr/AJmNYIBvF7TE4j5S7h/Cl5IruVy5eRzFzl5dJhEU8Jy4HH6r6RYfshYKd+vaLpMQKYa7Ocyfykd2a2WX7L7MLhvay98QvOLC4CRECCMeGxZviIIuOCbPmmirPff8QIA4DHu2BdfZTDA2Zgk8cSTj5K5n2fV6FZ8UzVa5ouObIAgSGknLGAnOiK9MC/ScOWMc7swvB+ITnkl02R9h8Ihhx4eq1P3NFnC9KhRkZLyWVbsXhEx45L3dD6X1bm/CDB2nOe5eTFK/Ed2fUlcVYrqRacVg0rYg5t8fMBjxGcHovX0jbDVfeZTmfwyR4BSyaPe4xUFxu0uIbh3mclqovVUTnjk0JSlszmLIRvXq2dq9at2csLflqERsFS9/8lZDo2zAm7VqZg4MmRAwxI5KpYdL3a90W+Jhk6J+zPROjG6gVLwmYhea8iCDCsvUgIbrDzuN/VIHsGVOfzPJ/wDUBTJx2ql7mME1d2zmrBZWl7qbAH4ugT91rzEzhImO4r1adQsiX0WxgQ6o3A7B8Mq82GiXE+z0ZJxll7aTHxk4SSVfTpBs3YbOJuta2TjiYzPFXzIeptPJKXyRqbpLXMaW3XkC6NU2oQduLiIlKLAXm5U/pscCC4logcLxz7lS+d7u8z62Kq4ollTldGUY0vCy5/Z+i2btqOGQu3uOYPqE4ZTYCG16pnc2BHeVnDEAxDzb7RX7/kemT/VJv2/AaVVoDbwc4jOHQDxkglbbPp00v7bAM8XOc44kk7h4LHUaIEbsecn6QqHU1Cy5IvwsbxQmqkj06vaau77wHJrfrKy1dJ1XmXPcY4xnuhUUqJPy479w/MTgEtam0YFxdM/2heIAGPxSA3nj3Loxwz5nu3Xz6GM3gwLor+S3Ok0bYqz6Ba03LwIDiIDQZBdvcc4HUjbmp/ZhZGNDRrDvOsfJ7m4bF4Ove0BrBUEbX2mqBjlk5oy5oV9K1aYJqVrrY+6693G8Tt5L6DBjcY1FnzXFZNc7kvodN7l2QMDTTbskvILjGUl8nuwVFSxWVgutjLJgwww+62MJXH2fSzKhN59Z4BzpvptnL7t7HDkqtK26zN22lh+6XsY8HL7rjG3eulQfdnE5LsjpRUspxIZO34wPDWILhPeOoMGB7m7CLOwT3B2CK00fMjV8jiXOPDvIKDWzt8P2RDHbD4AKPpk7R1I+qoomodOcdyJafQ/VTVRmR4q0OIH9wDgMD4ZIFZWX4fKAd8geGe/btVlC0Pa8OpEsc0y0tcZBjMEkceqrbaTsvHiST5ckXWs7CD9O8pOu402nsdlor7S7eTFSqHlsD4qdM7N4C9Sn25tF8v8A6V4iD/Sb8WUE7z8I6Lh9BVw6u1pA+IXcJxOYnH1K6yt2ar32taxwJxmDhBlfP8U5Y8jim6Psvh6wZeHU5Rjq6PZHt0+3lpcQP6QPyiWMAE8TgBieq9J/amq8Nv0rK5zAC03xIIxlsPwOGQXO1OzNUHGnUdxggeSo/wCnVWY6stwkTOUkbRvC5+ZNd2df+Nw8+kY/30Z2VPtXXe0YWUCBg5+WRgtL8/HNNV7SV2NBvWcgEYUzJ243QcR+y46lTdtb4forC0j7ufOVlLPPzfuUuBxX0Xt/J01TtM+oBeuO24sYY5XgVirWonbvwGAEnYMgvLo393gvQpUCRjguWc5y6svk48f6Ui8Wx5ABe6MgLxiOSUBRlnKtFKNo7ysqkyHS6AYxXNpJ6FKcpcf9oJ8lvp6Kqn/Td3iPNbQwzl0RjPIo9WYW0k+rXq0ez9SRN1vfPrqvSp9mWbXOPKB+q6Y8HkfY5J8Xjj39jmbiJC6QdnqQwN4niXY7NhxWqloSm2CGeA/SVtHgZd2ZS47GulnJinIJAJ5AnyUNmP4T4A9CV2jmMZ8xDRskgDunap7XTAm+0CJJkQBvJmI4rZcDDuzB/EH2ichT0VVP3Y54nww8Vt923xgceYHhB816lt03SaJZVoOwJg1mNmImHXsF5Gj+2NF5g1WAw5xIr06jIaTeDS4NMAcMOOZ2jwmNdjOXG5Hv0INAuB/qCBvF4zPEEAdFoodnqeJDnbspjlfBCr0j2rbZ2g6+hVBF4ipWoseG3ZloaTfM7IxnCVy+k/tWY64bPGc1NaQ0AYyAAJPPwWywxXRGb4nLLazoLbSsONJ9pa14zD6jQ8HMGDHguXt2m7NZ3i681gBF5rw1onjOOEdFj0z9odOpT+ClRFa8JddNVhbO8sBy55ZrxdMdqWVQwUaNOjUGDntcXtIIgg03MucZgEELVYrMlxDjs3Z0dL7S7IGljhVBycWuplp4CXT5rhdL17MXl1J5N4kw5uIk5SCQD3LzNYzH4st8HphCzkj8TeGXmAuuEa6HBklqZtttpoXQKbDeES742z/xxE8cFZZBZtWS8uLyPlcwluzAPDpnPHBecCfxAd/1QaXggh2I4geRlaGRdWosLiW6xo2AAujhJgnooqzb37mdf3URsPcySOPRAEjaB3BQ1Rx+nVQOE5R3lTYwh24nyTOtBOZO/PaluNO9HVjYgNiPcXYkuOzEk7ZjHiSqi7cExooGkVLRSOg7H6bo2euKldpN1rrhZ8wcRE4kbCV09q+0d73zTrvaMIBcGgbDhtnmvmjgVXK55q2b420qR9ds/wBrNVgEuLs83dJ/RbbN9rTQ7+oA8EHAkBvS79V8hsuj6rwC0QMrznNY3/J5A8VS9vxQXAnacSOu3uUUWmfW7R9rFM3ostF26Q36Y+KzWP7Tqbp1tioOGzVl9Mg8TjhyXy/AcesK5lQ7B5rKWNPsjqx5H5v6Nn1awfaBZIJrWRzTJu6uo5zY4h1QGZnLwWgdudGmS6z2jkHOjwq4L5Yw4YjrGC0MrZH4jwBBXO4xX+q9kejFOX+zX1Z9Of2+0e1riyyvLjlrBIbhxqSceSyt+1Sk0/8A5bOBH4HTMfiiI9Svn5tDtjI/NJ8kGOftc0HdEfVH9/uxpy103frf5R9Qb9rzrnwsoMwMY1IHcB4SvBqdv7Y5oAtbo3hrAf8AK7K5B9d24TxBHTNVOtb9jg3n+6fjfcpQwY3+i/p+WdS3tVa2nC0Wl04f3HnpuRr9qLc8QatUwZxLzBGOcrkn1Kh+ao0DcT4qODDmQ8k4wHkTvJJhVGD8yJ5IdoJetL8nvWnTtd1VtV9QOc2LrnwSIM/hjPGJXqaK+0y00XuLnNrg5f0iAI/Dq3NnZmDkuNpuu5UgOM/stWtdEkBrSMy4DDkMVauJjJY8i3+z++2x6WnO1lotVS/VbOBu3pa1o3NBndvXj17Y85zyDnx5wq6tqH3Xgcf3OKqZVJOJJ35x3ABWovqzNzSWiL+1DUrWAZcwE90rQ7Sh/wC2ARkbwBHgVmdVDT8IJjOS4eBISmsDiWD/AIfqCmop70ZyyOK0qX7f9o3+33sXMjDHBmPPBXUHU3QQC0znDTlwXjh4/AT+Ykq5tqP+1vcDOEHYVoo+Rzzy7b7/AN9EetUtuECje4mm0DwcVldaDj8IH+1jCIG6Tgs+uwwDZ3kgHphCTXD8O/5TP7LZRo45Tslo4ta0ZY5yqMMpY3vH1Vb/AMv/AJKs1Bujqtkzne47qreHcCEpc3j4oCoN3ko+oBsJ9b07FQbvHxUVetG49SojYe4CDuQh25KKg5+CLbS7YeGQPmFNodMJB9Qlk7T4/RNfnPFERwHigBBd4nuUvDcrDd3zywSzwSAQkbPqk6pyUkLOSNYsLWhEU0ApKiirLAxPB3+aqBTtJ3+Klo1jJDGh6H8J7xyEnm79EG1Y3nuT+3jaOXohZvV5HTHlrvQ9J2ODQTy+pyVj7RGBbB5jDwKq9qLtwHIz4FQ0wdpn/kPHFRXmbKbrwP7DB9PM49T4fuE3tTcww8wNnXBDUR94TuLp8EoB39QQPNOkx3NbbL6IZ1sadhb0PiUgZOTz0hRwA+bHmD5ykLmDIdCqS8jKUm342vt9h6j3Nwvx3Y/qkFQn75PMn6pb7dzvBM105N7/AOVolSMG9T6/Tdl2tDMrrts/XFqqNrJyI5ED64omkZiRO4H6KvVj7x9eCKQNy6L8BfVJ+Z3l0hBtpAyn1ywRbRaTDA4kkAYSZOWHErRadGOp/wByGHcS2ecAkxxyVUZam3sI23jeR49QrWWvAiQ7m398FTZ7CHmA9g/NUYwdXkBBtINJAcMMJF1w7scR4JpImc5dzULYwDFgmM8foqDaZ2N6ec4pPYpzIHH1mo6xAf6gPKR5haIxbbJfO4d0+goTxjrKFSgNhBEY4zjwjPYs7mR6KtMii8u4n13JHCNp71XdclLDxQ2FGjH8QUWcT6n9FE9QUNqx6/hD1klL+SmtKm0MfVn1gg+zxHETgQdpGMZHDIpDJ/lMAkABS3IyQiOigI3pgLJ2rXQ0Y+oJpMc8YyQMBGck4DNZXOSirAiTjmMh3qWUWWizuY669padxSRG3NLrFL6kY0ckLqF4bkxfwhIpEbSJ2+IVgEZ49/7qoD1CYEbcFDNY0O9/4RAgZ58du+VUZ9SrS9u8n1yS6wbj1SXoU0vMTFPrjtMcoHkoKh2BQu5eKfqT06McObsLuMD90xInA4b3Rj3KunWu4iRy3ceCBqDj3CPqmCY87oPIH6JXuJ4dxH0QFUbp5nFQVNw9d6KBy7WGnTBOLsOMq2vSa0i64Oja28BPNzQSeKonf4AeMJgBGfSZ8lRFFtKtUb8ji3b8LiOsFUVWnMzzRjn0VragGZ/yBQJozAptcf5Vt7ddjvRICZNFXtD5zQdVJ+ZxKvLQkLZyjvCdE2Vtjf5qzWnYR5pDSKZtnPqVSsRDVO8pNedx6pnUe9IGcEbhsE2kKIavgEEWw2GDIzKJ7lFECEvHejeI/kqKJDAa0iMOnHfmkMoqKeoyNYmhRRVQiIXkFFJQZKgcookBC8o6xxESY5qKJMpBayU7mxt6bOqiim96NtKUbEDp2oloO1RRMhO+oWUm7XEcgi4jZPQKKIQN1shXO5dEpqevQUUTIsF9AEKKJisYOJRa/goohAxrm2AUxoHaPJRRDe5Sjs2CSNmHMoGsNnjKKipmYuvnIkcilMnae8oKI6gRoPei1rt56qKJ0IfWO3qKKJ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8116E4-D4C0-448E-9010-24A9C4224A53}"/>
              </a:ext>
            </a:extLst>
          </p:cNvPr>
          <p:cNvSpPr/>
          <p:nvPr/>
        </p:nvSpPr>
        <p:spPr>
          <a:xfrm>
            <a:off x="1426654" y="24438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322CA-2F71-449D-813A-DFB8BD3D5241}"/>
              </a:ext>
            </a:extLst>
          </p:cNvPr>
          <p:cNvSpPr/>
          <p:nvPr/>
        </p:nvSpPr>
        <p:spPr>
          <a:xfrm>
            <a:off x="3481368" y="2443844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E0EEDB-D81B-40A9-811B-CFF111AFB63E}"/>
              </a:ext>
            </a:extLst>
          </p:cNvPr>
          <p:cNvSpPr/>
          <p:nvPr/>
        </p:nvSpPr>
        <p:spPr>
          <a:xfrm>
            <a:off x="7119744" y="2443843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62B6FC8-92F2-47F9-9054-67A40068119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4461" y="2721430"/>
            <a:ext cx="672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38FFB7D-92D1-4BF5-BB4B-5F2A11653F8F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618640" y="2721430"/>
            <a:ext cx="862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87B82FE-7D2E-4155-B4F4-7EFA001A020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3354" y="2721429"/>
            <a:ext cx="24463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642E19-93F3-4394-AAE5-45B04A0EA85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54520" y="2721427"/>
            <a:ext cx="2932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58F304-4AAB-4F97-9B63-8B42410E2450}"/>
              </a:ext>
            </a:extLst>
          </p:cNvPr>
          <p:cNvSpPr txBox="1"/>
          <p:nvPr/>
        </p:nvSpPr>
        <p:spPr>
          <a:xfrm>
            <a:off x="855872" y="217675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BF26BD6-A67A-484E-AAD2-752645D085EA}"/>
              </a:ext>
            </a:extLst>
          </p:cNvPr>
          <p:cNvSpPr txBox="1"/>
          <p:nvPr/>
        </p:nvSpPr>
        <p:spPr>
          <a:xfrm>
            <a:off x="2757047" y="221330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BAAAD5-3308-4430-9466-A55A005C5AFF}"/>
              </a:ext>
            </a:extLst>
          </p:cNvPr>
          <p:cNvSpPr txBox="1"/>
          <p:nvPr/>
        </p:nvSpPr>
        <p:spPr>
          <a:xfrm>
            <a:off x="5661557" y="226566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E6EB95-73CE-469C-8177-921F9945A389}"/>
              </a:ext>
            </a:extLst>
          </p:cNvPr>
          <p:cNvSpPr txBox="1"/>
          <p:nvPr/>
        </p:nvSpPr>
        <p:spPr>
          <a:xfrm>
            <a:off x="8444426" y="2171865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2A43AB-CAE4-43EE-8BA0-AF4C3D9699BA}"/>
              </a:ext>
            </a:extLst>
          </p:cNvPr>
          <p:cNvSpPr txBox="1"/>
          <p:nvPr/>
        </p:nvSpPr>
        <p:spPr>
          <a:xfrm>
            <a:off x="1036162" y="30215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09:00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8AB506-D7AD-41B2-8927-57D0F0B18743}"/>
              </a:ext>
            </a:extLst>
          </p:cNvPr>
          <p:cNvSpPr txBox="1"/>
          <p:nvPr/>
        </p:nvSpPr>
        <p:spPr>
          <a:xfrm>
            <a:off x="2219811" y="3024682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10:30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647A7C-B1E9-4CFD-8732-F9B6B1501A11}"/>
              </a:ext>
            </a:extLst>
          </p:cNvPr>
          <p:cNvSpPr txBox="1"/>
          <p:nvPr/>
        </p:nvSpPr>
        <p:spPr>
          <a:xfrm>
            <a:off x="3104808" y="3024682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11:30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8EB360-989D-4EB5-974B-FA1F38296CBF}"/>
              </a:ext>
            </a:extLst>
          </p:cNvPr>
          <p:cNvSpPr txBox="1"/>
          <p:nvPr/>
        </p:nvSpPr>
        <p:spPr>
          <a:xfrm>
            <a:off x="4263535" y="30175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13:00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DB5215-5A8E-4849-A8F5-A46D1C0E1327}"/>
              </a:ext>
            </a:extLst>
          </p:cNvPr>
          <p:cNvSpPr txBox="1"/>
          <p:nvPr/>
        </p:nvSpPr>
        <p:spPr>
          <a:xfrm>
            <a:off x="6654593" y="2975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6EDAA3-3322-48C7-8B68-B7727D6DFB4C}"/>
              </a:ext>
            </a:extLst>
          </p:cNvPr>
          <p:cNvSpPr txBox="1"/>
          <p:nvPr/>
        </p:nvSpPr>
        <p:spPr>
          <a:xfrm>
            <a:off x="7953266" y="2975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00:30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6B46141-E711-4340-A2CF-8FE5DBD37F3A}"/>
              </a:ext>
            </a:extLst>
          </p:cNvPr>
          <p:cNvSpPr/>
          <p:nvPr/>
        </p:nvSpPr>
        <p:spPr>
          <a:xfrm>
            <a:off x="753118" y="2661556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C374377-009E-47E8-8B57-EBC8CA053A1E}"/>
              </a:ext>
            </a:extLst>
          </p:cNvPr>
          <p:cNvSpPr/>
          <p:nvPr/>
        </p:nvSpPr>
        <p:spPr>
          <a:xfrm>
            <a:off x="8670349" y="264931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6BF6E4-D1CC-4D6B-B45F-65069641C7AD}"/>
              </a:ext>
            </a:extLst>
          </p:cNvPr>
          <p:cNvSpPr txBox="1"/>
          <p:nvPr/>
        </p:nvSpPr>
        <p:spPr>
          <a:xfrm>
            <a:off x="5016859" y="1430233"/>
            <a:ext cx="19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B737 #PR-MLK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4A84E82-D938-4E2B-AE9A-86BAEADD9D20}"/>
              </a:ext>
            </a:extLst>
          </p:cNvPr>
          <p:cNvSpPr txBox="1"/>
          <p:nvPr/>
        </p:nvSpPr>
        <p:spPr>
          <a:xfrm>
            <a:off x="5090616" y="1803255"/>
            <a:ext cx="168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TAT = 30 min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2CCA29-12F1-4250-8FEF-E64E8B6EEB5F}"/>
              </a:ext>
            </a:extLst>
          </p:cNvPr>
          <p:cNvSpPr txBox="1"/>
          <p:nvPr/>
        </p:nvSpPr>
        <p:spPr>
          <a:xfrm>
            <a:off x="615863" y="1381874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PROGRAMAÇÃO INICIAL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4CD5A76-7A6C-4ECD-BA5D-E3BA1389BCD4}"/>
              </a:ext>
            </a:extLst>
          </p:cNvPr>
          <p:cNvSpPr txBox="1"/>
          <p:nvPr/>
        </p:nvSpPr>
        <p:spPr>
          <a:xfrm>
            <a:off x="6798430" y="3985975"/>
            <a:ext cx="200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GIG  15:00 ÀS 23:00 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E063BAA-9A8C-49F6-B723-3226067C3B12}"/>
              </a:ext>
            </a:extLst>
          </p:cNvPr>
          <p:cNvSpPr txBox="1"/>
          <p:nvPr/>
        </p:nvSpPr>
        <p:spPr>
          <a:xfrm>
            <a:off x="1008073" y="4063756"/>
            <a:ext cx="295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PERTURBAÇÃO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A7AF530-FAA3-4A9C-B2D4-9DD0AA94D2CD}"/>
              </a:ext>
            </a:extLst>
          </p:cNvPr>
          <p:cNvSpPr/>
          <p:nvPr/>
        </p:nvSpPr>
        <p:spPr>
          <a:xfrm>
            <a:off x="1432740" y="4846167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V1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AE9491E-4555-4AEF-A509-029E260A8C47}"/>
              </a:ext>
            </a:extLst>
          </p:cNvPr>
          <p:cNvSpPr/>
          <p:nvPr/>
        </p:nvSpPr>
        <p:spPr>
          <a:xfrm>
            <a:off x="3493216" y="4832761"/>
            <a:ext cx="119198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V2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5E910B2-5701-4873-AF06-C3AB6EFCFABE}"/>
              </a:ext>
            </a:extLst>
          </p:cNvPr>
          <p:cNvCxnSpPr>
            <a:cxnSpLocks/>
            <a:stCxn id="83" idx="6"/>
            <a:endCxn id="67" idx="1"/>
          </p:cNvCxnSpPr>
          <p:nvPr/>
        </p:nvCxnSpPr>
        <p:spPr>
          <a:xfrm flipV="1">
            <a:off x="859734" y="5123753"/>
            <a:ext cx="573006" cy="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C18EEA4-CB14-472C-871C-1F2E101194E4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624726" y="5110347"/>
            <a:ext cx="868490" cy="1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9101C50E-FC87-4BD1-9437-6B0AF9E93599}"/>
              </a:ext>
            </a:extLst>
          </p:cNvPr>
          <p:cNvCxnSpPr>
            <a:cxnSpLocks/>
            <a:stCxn id="68" idx="3"/>
            <a:endCxn id="88" idx="1"/>
          </p:cNvCxnSpPr>
          <p:nvPr/>
        </p:nvCxnSpPr>
        <p:spPr>
          <a:xfrm>
            <a:off x="4685202" y="5110347"/>
            <a:ext cx="2786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F35E5FE-BA06-4ED0-AF69-A628D148CEC8}"/>
              </a:ext>
            </a:extLst>
          </p:cNvPr>
          <p:cNvSpPr txBox="1"/>
          <p:nvPr/>
        </p:nvSpPr>
        <p:spPr>
          <a:xfrm>
            <a:off x="833959" y="45163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6D634B-6F68-4146-8F8A-3D9C348B4FFD}"/>
              </a:ext>
            </a:extLst>
          </p:cNvPr>
          <p:cNvSpPr txBox="1"/>
          <p:nvPr/>
        </p:nvSpPr>
        <p:spPr>
          <a:xfrm>
            <a:off x="2747098" y="453960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BSB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7EBEB00-12CE-4F54-A9AD-BCDF225698B4}"/>
              </a:ext>
            </a:extLst>
          </p:cNvPr>
          <p:cNvSpPr txBox="1"/>
          <p:nvPr/>
        </p:nvSpPr>
        <p:spPr>
          <a:xfrm>
            <a:off x="4857938" y="455894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7C1FA65-EAF0-4F88-BC92-79DE6F49C866}"/>
              </a:ext>
            </a:extLst>
          </p:cNvPr>
          <p:cNvSpPr/>
          <p:nvPr/>
        </p:nvSpPr>
        <p:spPr>
          <a:xfrm>
            <a:off x="739991" y="5079190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E0F847-9986-4A3E-A64D-7C9775978800}"/>
              </a:ext>
            </a:extLst>
          </p:cNvPr>
          <p:cNvSpPr/>
          <p:nvPr/>
        </p:nvSpPr>
        <p:spPr>
          <a:xfrm>
            <a:off x="7472028" y="4832761"/>
            <a:ext cx="1334776" cy="55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V3</a:t>
            </a:r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90C61AFC-0630-48D0-8554-4A4E658742C7}"/>
              </a:ext>
            </a:extLst>
          </p:cNvPr>
          <p:cNvCxnSpPr>
            <a:cxnSpLocks/>
            <a:stCxn id="94" idx="6"/>
            <a:endCxn id="88" idx="3"/>
          </p:cNvCxnSpPr>
          <p:nvPr/>
        </p:nvCxnSpPr>
        <p:spPr>
          <a:xfrm flipH="1" flipV="1">
            <a:off x="8806804" y="5110347"/>
            <a:ext cx="197998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5066A08-2A17-4A32-818A-CBAD59251FAE}"/>
              </a:ext>
            </a:extLst>
          </p:cNvPr>
          <p:cNvSpPr txBox="1"/>
          <p:nvPr/>
        </p:nvSpPr>
        <p:spPr>
          <a:xfrm>
            <a:off x="8430002" y="4516338"/>
            <a:ext cx="49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POA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F14C0863-ECEF-4D9F-8B48-DB32620B36E7}"/>
              </a:ext>
            </a:extLst>
          </p:cNvPr>
          <p:cNvSpPr txBox="1"/>
          <p:nvPr/>
        </p:nvSpPr>
        <p:spPr>
          <a:xfrm>
            <a:off x="6505131" y="547578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23:00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B08953E8-52BD-47A7-B994-B4B43189CAC8}"/>
              </a:ext>
            </a:extLst>
          </p:cNvPr>
          <p:cNvSpPr txBox="1"/>
          <p:nvPr/>
        </p:nvSpPr>
        <p:spPr>
          <a:xfrm>
            <a:off x="7358433" y="54726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23:30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C3BE9136-0FAE-4051-8A63-051FCB8AB05F}"/>
              </a:ext>
            </a:extLst>
          </p:cNvPr>
          <p:cNvSpPr/>
          <p:nvPr/>
        </p:nvSpPr>
        <p:spPr>
          <a:xfrm>
            <a:off x="8885059" y="5057178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6227988F-7837-4067-A84F-3F9735B712B7}"/>
              </a:ext>
            </a:extLst>
          </p:cNvPr>
          <p:cNvSpPr/>
          <p:nvPr/>
        </p:nvSpPr>
        <p:spPr>
          <a:xfrm>
            <a:off x="5571208" y="4846166"/>
            <a:ext cx="1548536" cy="555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V99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8578C256-B54D-4CC1-A5DF-6F57A80D42E5}"/>
              </a:ext>
            </a:extLst>
          </p:cNvPr>
          <p:cNvSpPr txBox="1"/>
          <p:nvPr/>
        </p:nvSpPr>
        <p:spPr>
          <a:xfrm>
            <a:off x="1048862" y="547266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09:00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B2A8661-431A-40D5-9D83-2A02722FC877}"/>
              </a:ext>
            </a:extLst>
          </p:cNvPr>
          <p:cNvSpPr txBox="1"/>
          <p:nvPr/>
        </p:nvSpPr>
        <p:spPr>
          <a:xfrm>
            <a:off x="2232511" y="5475782"/>
            <a:ext cx="6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10:30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46F7B6E-5B59-497B-9A4B-938FCE096215}"/>
              </a:ext>
            </a:extLst>
          </p:cNvPr>
          <p:cNvSpPr txBox="1"/>
          <p:nvPr/>
        </p:nvSpPr>
        <p:spPr>
          <a:xfrm>
            <a:off x="3117508" y="5475782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11:30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88A7F827-EB5C-4130-A3A9-C4811A59F736}"/>
              </a:ext>
            </a:extLst>
          </p:cNvPr>
          <p:cNvSpPr txBox="1"/>
          <p:nvPr/>
        </p:nvSpPr>
        <p:spPr>
          <a:xfrm>
            <a:off x="4276235" y="54686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13:00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BE67D2D-6397-46EF-89E2-D7CBEFF37246}"/>
              </a:ext>
            </a:extLst>
          </p:cNvPr>
          <p:cNvSpPr txBox="1"/>
          <p:nvPr/>
        </p:nvSpPr>
        <p:spPr>
          <a:xfrm>
            <a:off x="5341496" y="5458164"/>
            <a:ext cx="65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15:00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F80479C-0D02-4A22-87C7-A4F027BA5E58}"/>
              </a:ext>
            </a:extLst>
          </p:cNvPr>
          <p:cNvSpPr txBox="1"/>
          <p:nvPr/>
        </p:nvSpPr>
        <p:spPr>
          <a:xfrm>
            <a:off x="8289191" y="5472669"/>
            <a:ext cx="64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01:00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3E76B6B-B825-4B8C-ADB7-256DA1307DFF}"/>
              </a:ext>
            </a:extLst>
          </p:cNvPr>
          <p:cNvSpPr txBox="1"/>
          <p:nvPr/>
        </p:nvSpPr>
        <p:spPr>
          <a:xfrm>
            <a:off x="6998917" y="453617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1A4214D0-1B08-4567-8D71-E67F91F99D6E}"/>
                  </a:ext>
                </a:extLst>
              </p:cNvPr>
              <p:cNvSpPr txBox="1"/>
              <p:nvPr/>
            </p:nvSpPr>
            <p:spPr>
              <a:xfrm>
                <a:off x="2798464" y="6094950"/>
                <a:ext cx="35295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×$10=$300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1A4214D0-1B08-4567-8D71-E67F91F99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64" y="6094950"/>
                <a:ext cx="3529556" cy="369332"/>
              </a:xfrm>
              <a:prstGeom prst="rect">
                <a:avLst/>
              </a:prstGeom>
              <a:blipFill>
                <a:blip r:embed="rId3"/>
                <a:stretch>
                  <a:fillRect l="-1382" r="-2245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tângulo 112">
            <a:extLst>
              <a:ext uri="{FF2B5EF4-FFF2-40B4-BE49-F238E27FC236}">
                <a16:creationId xmlns:a16="http://schemas.microsoft.com/office/drawing/2014/main" id="{9C38FC1D-2D3A-4475-95E3-B59B830310FE}"/>
              </a:ext>
            </a:extLst>
          </p:cNvPr>
          <p:cNvSpPr/>
          <p:nvPr/>
        </p:nvSpPr>
        <p:spPr>
          <a:xfrm>
            <a:off x="2757046" y="6007100"/>
            <a:ext cx="3748085" cy="609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F7BFE70-6259-49B6-8276-0C1CC009C926}"/>
              </a:ext>
            </a:extLst>
          </p:cNvPr>
          <p:cNvSpPr txBox="1"/>
          <p:nvPr/>
        </p:nvSpPr>
        <p:spPr>
          <a:xfrm>
            <a:off x="4886855" y="3857015"/>
            <a:ext cx="194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Manutenção</a:t>
            </a:r>
          </a:p>
          <a:p>
            <a:pPr algn="ctr"/>
            <a:r>
              <a:rPr lang="pt-BR" dirty="0"/>
              <a:t>B737 #PR-MLK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50EE86C6-A12C-430F-9F89-145DB5B47400}"/>
              </a:ext>
            </a:extLst>
          </p:cNvPr>
          <p:cNvCxnSpPr>
            <a:cxnSpLocks/>
          </p:cNvCxnSpPr>
          <p:nvPr/>
        </p:nvCxnSpPr>
        <p:spPr>
          <a:xfrm flipV="1">
            <a:off x="374829" y="3734653"/>
            <a:ext cx="8769171" cy="2603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23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nstitucional Neolog">
      <a:dk1>
        <a:srgbClr val="2B2829"/>
      </a:dk1>
      <a:lt1>
        <a:srgbClr val="FFFFFF"/>
      </a:lt1>
      <a:dk2>
        <a:srgbClr val="64657B"/>
      </a:dk2>
      <a:lt2>
        <a:srgbClr val="D8D8D8"/>
      </a:lt2>
      <a:accent1>
        <a:srgbClr val="659C59"/>
      </a:accent1>
      <a:accent2>
        <a:srgbClr val="18498C"/>
      </a:accent2>
      <a:accent3>
        <a:srgbClr val="403152"/>
      </a:accent3>
      <a:accent4>
        <a:srgbClr val="8064A2"/>
      </a:accent4>
      <a:accent5>
        <a:srgbClr val="E46C0A"/>
      </a:accent5>
      <a:accent6>
        <a:srgbClr val="64657B"/>
      </a:accent6>
      <a:hlink>
        <a:srgbClr val="1F497D"/>
      </a:hlink>
      <a:folHlink>
        <a:srgbClr val="7030A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1452</Words>
  <Application>Microsoft Office PowerPoint</Application>
  <PresentationFormat>Apresentação na tela (4:3)</PresentationFormat>
  <Paragraphs>483</Paragraphs>
  <Slides>33</Slides>
  <Notes>13</Notes>
  <HiddenSlides>7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Cambria Math</vt:lpstr>
      <vt:lpstr>Franklin Gothic Book</vt:lpstr>
      <vt:lpstr>Franklin Gothic Demi Cond</vt:lpstr>
      <vt:lpstr>Franklin Gothic Medium</vt:lpstr>
      <vt:lpstr>Futura BdCn BT</vt:lpstr>
      <vt:lpstr>Futura MdCn BT</vt:lpstr>
      <vt:lpstr>Segoe UI</vt:lpstr>
      <vt:lpstr>Wingdings</vt:lpstr>
      <vt:lpstr>Tema do Office</vt:lpstr>
      <vt:lpstr>Apresentação do PowerPoint</vt:lpstr>
      <vt:lpstr>PROBLEMA DE RECUPERAÇÃO DA MALHA</vt:lpstr>
      <vt:lpstr>OBJETIVO</vt:lpstr>
      <vt:lpstr>RECUPERAÇÃO DA MALHA NA PRÁTICA</vt:lpstr>
      <vt:lpstr>BIBLIOGRAFIA RECUPERAÇÃO DA MALHA</vt:lpstr>
      <vt:lpstr>REFERÊNCIAS</vt:lpstr>
      <vt:lpstr>CARACTERIZAÇÃO/MODELAGEM DE DADOS</vt:lpstr>
      <vt:lpstr>CARACTERIZAÇÃO/MODELAGEM DE DADOS</vt:lpstr>
      <vt:lpstr>CARACTERIZAÇÃO/MODELAGEM DE DADOS</vt:lpstr>
      <vt:lpstr>CARACTERIZAÇÃO/MODELAGEM DE DADOS</vt:lpstr>
      <vt:lpstr>METODOLOGIA</vt:lpstr>
      <vt:lpstr>Rede de Cálculo Espaço-Tempo</vt:lpstr>
      <vt:lpstr>MODELO MATEMÁTICO INTEGRADO EXATO</vt:lpstr>
      <vt:lpstr>MODELO MATEMÁTICO INTEGRADO EXATO</vt:lpstr>
      <vt:lpstr>HEURÍSTICA MATEMÁTICA</vt:lpstr>
      <vt:lpstr>INVIABILIDADES</vt:lpstr>
      <vt:lpstr>INSTÂNCIAS DE TESTE</vt:lpstr>
      <vt:lpstr>RESULTADOS – ATRASOS E MANUTENÇÃO</vt:lpstr>
      <vt:lpstr>RESULTADOS – ATRASOS E MANUTENÇÃO</vt:lpstr>
      <vt:lpstr>RESULTADOS – ATRASOS E MANUTENÇÃO</vt:lpstr>
      <vt:lpstr>RESULTADOS – REDUÇÃO DE CAPACIDADE</vt:lpstr>
      <vt:lpstr>RESULTADOS – REDUÇÃO DE CAPACIDADE</vt:lpstr>
      <vt:lpstr>RESULTADOS – REDUÇÃO DE CAPACIDADE</vt:lpstr>
      <vt:lpstr>RESULTADOS EXATOS</vt:lpstr>
      <vt:lpstr>RESULTADOS – HEURÍSTICA MATEMÁTICA – GRUPO A</vt:lpstr>
      <vt:lpstr>Apresentação do PowerPoint</vt:lpstr>
      <vt:lpstr>Apresentação do PowerPoint</vt:lpstr>
      <vt:lpstr>RESULTADOS – MÉTODO HÍBRIDO VALIDAÇÃO DO MÉTODO</vt:lpstr>
      <vt:lpstr>RESULTADOS Análise do Tempo de Execução</vt:lpstr>
      <vt:lpstr>RESULTADOS Análise do Relaxamento da condição de Recuperação</vt:lpstr>
      <vt:lpstr>RESULTADOS Análise das instâncias que o método não encontrou resultado</vt:lpstr>
      <vt:lpstr>CONCLUSÕES</vt:lpstr>
      <vt:lpstr>PROXIMOS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ivan.alves</dc:creator>
  <cp:lastModifiedBy>tauane gehm</cp:lastModifiedBy>
  <cp:revision>698</cp:revision>
  <dcterms:created xsi:type="dcterms:W3CDTF">2013-08-07T14:49:22Z</dcterms:created>
  <dcterms:modified xsi:type="dcterms:W3CDTF">2019-03-21T13:25:06Z</dcterms:modified>
</cp:coreProperties>
</file>