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90" r:id="rId4"/>
    <p:sldId id="297" r:id="rId5"/>
    <p:sldId id="292" r:id="rId6"/>
    <p:sldId id="293" r:id="rId7"/>
    <p:sldId id="294" r:id="rId8"/>
    <p:sldId id="295" r:id="rId9"/>
    <p:sldId id="296" r:id="rId10"/>
    <p:sldId id="269" r:id="rId11"/>
    <p:sldId id="298" r:id="rId12"/>
    <p:sldId id="299" r:id="rId13"/>
    <p:sldId id="300" r:id="rId14"/>
    <p:sldId id="301" r:id="rId15"/>
    <p:sldId id="270" r:id="rId16"/>
    <p:sldId id="271" r:id="rId17"/>
    <p:sldId id="306" r:id="rId18"/>
    <p:sldId id="286" r:id="rId19"/>
    <p:sldId id="302" r:id="rId20"/>
    <p:sldId id="288" r:id="rId21"/>
    <p:sldId id="303" r:id="rId22"/>
    <p:sldId id="304" r:id="rId23"/>
    <p:sldId id="305" r:id="rId24"/>
    <p:sldId id="307" r:id="rId25"/>
    <p:sldId id="289" r:id="rId26"/>
    <p:sldId id="308" r:id="rId27"/>
    <p:sldId id="272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6970" autoAdjust="0"/>
  </p:normalViewPr>
  <p:slideViewPr>
    <p:cSldViewPr>
      <p:cViewPr>
        <p:scale>
          <a:sx n="60" d="100"/>
          <a:sy n="60" d="100"/>
        </p:scale>
        <p:origin x="-1428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30EDAF6-6F6E-4400-BE88-B20DC8B8F7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5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de texto do modelo global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B6B02EE-A9C2-4D38-80F1-2C32488FBF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atribui</a:t>
            </a:r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B02EE-A9C2-4D38-80F1-2C32488FBF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cifair_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90CF87-6D34-43E9-B186-F24F62A2E1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CBEB5-13DE-4100-99BD-640D3AFAAF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FCD10-36EA-4C1F-A880-DFD6F11739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0B3BE-EE71-4EFF-B592-66D9339513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9B33-47C1-484F-88F1-7D1E7D6E9B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2976-5E08-4A1B-AAC0-CBABC74EEF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35D5F-D0EF-48E4-A2F8-DF0DA98C69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C825C-1E1C-4596-992A-BFBDA38128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E9BA1-D97D-4522-BBA8-1AF1642C9E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9D894-A36E-44FC-A7F1-651A118DB5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 smtClean="0"/>
              <a:t>Clique no ícone para adicionar uma imagem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655A5-A1FD-4F61-965C-D024996326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de texto do modelo global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1861C0AE-D581-4886-8372-6D6AA660AC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32656"/>
            <a:ext cx="7924800" cy="1752600"/>
          </a:xfrm>
        </p:spPr>
        <p:txBody>
          <a:bodyPr/>
          <a:lstStyle/>
          <a:p>
            <a:r>
              <a:rPr lang="en-US" altLang="pt-BR" sz="3500" dirty="0"/>
              <a:t>Time-Index Formulations for Machine Scheduling Problems: Column Generation</a:t>
            </a:r>
            <a:endParaRPr lang="en-US" altLang="pt-BR" sz="3500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2276872"/>
            <a:ext cx="6477000" cy="1152128"/>
          </a:xfrm>
        </p:spPr>
        <p:txBody>
          <a:bodyPr/>
          <a:lstStyle/>
          <a:p>
            <a:pPr eaLnBrk="1" hangingPunct="1"/>
            <a:r>
              <a:rPr lang="en-US" altLang="pt-BR" sz="1500" dirty="0" err="1" smtClean="0"/>
              <a:t>Fábio</a:t>
            </a:r>
            <a:r>
              <a:rPr lang="en-US" altLang="pt-BR" sz="1500" dirty="0" smtClean="0"/>
              <a:t> Emanuel de Souza </a:t>
            </a:r>
            <a:r>
              <a:rPr lang="en-US" altLang="pt-BR" sz="1500" dirty="0" err="1" smtClean="0"/>
              <a:t>Morais</a:t>
            </a:r>
            <a:endParaRPr lang="en-US" altLang="pt-BR" sz="1500" dirty="0" smtClean="0"/>
          </a:p>
          <a:p>
            <a:r>
              <a:rPr lang="en-US" altLang="pt-BR" sz="1500" dirty="0"/>
              <a:t>Prof.  Dr.  André Bergsten </a:t>
            </a:r>
            <a:r>
              <a:rPr lang="en-US" altLang="pt-BR" sz="1500" dirty="0" smtClean="0"/>
              <a:t>Mendes</a:t>
            </a:r>
          </a:p>
          <a:p>
            <a:r>
              <a:rPr lang="en-US" altLang="pt-BR" sz="1500" dirty="0" smtClean="0"/>
              <a:t>USP – PNV 5765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1800" dirty="0" err="1"/>
              <a:t>Implementação</a:t>
            </a:r>
            <a:r>
              <a:rPr lang="en-US" altLang="pt-BR" sz="1800" dirty="0"/>
              <a:t> </a:t>
            </a:r>
            <a:r>
              <a:rPr lang="en-US" altLang="pt-BR" sz="1800" dirty="0" err="1" smtClean="0"/>
              <a:t>computacional</a:t>
            </a:r>
            <a:r>
              <a:rPr lang="en-US" altLang="pt-BR" sz="1800" dirty="0" smtClean="0"/>
              <a:t> – </a:t>
            </a:r>
            <a:r>
              <a:rPr lang="en-US" altLang="pt-BR" sz="1800" dirty="0" err="1" smtClean="0"/>
              <a:t>código</a:t>
            </a:r>
            <a:r>
              <a:rPr lang="en-US" altLang="pt-BR" sz="1800" dirty="0" smtClean="0"/>
              <a:t> parte 1/4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12358" r="51299" b="8831"/>
          <a:stretch/>
        </p:blipFill>
        <p:spPr bwMode="auto">
          <a:xfrm>
            <a:off x="287664" y="1772816"/>
            <a:ext cx="5364456" cy="463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652120" y="1620664"/>
            <a:ext cx="331236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Programa estruturado com as chamadas as partes feitas de um único bloco principal ao 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Os parâmetros das instâncias estão em arquivo texto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 A solução inicial é gerada para um determinado número de máquinas;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Cada programa desta solução é transformado em uma coluna da solução final na primeira iteração do Problema Mestre;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A rede é criada no inicio do programa com os custo que dependem dos parâmetros e da discretização do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Itera-se até um critério de parada;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Cada iteração gera uma nova coluna;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O ajuste dos custos reduzidos para a introdução dos valores de </a:t>
            </a:r>
            <a:r>
              <a:rPr lang="pt-BR" sz="1300" dirty="0" smtClean="0">
                <a:sym typeface="Symbol"/>
              </a:rPr>
              <a:t> é feito no subproblema.</a:t>
            </a:r>
            <a:endParaRPr lang="pt-B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Todas as colunas são armazenadas junto com a solução completa do sub-problema</a:t>
            </a:r>
          </a:p>
        </p:txBody>
      </p:sp>
    </p:spTree>
    <p:extLst>
      <p:ext uri="{BB962C8B-B14F-4D97-AF65-F5344CB8AC3E}">
        <p14:creationId xmlns:p14="http://schemas.microsoft.com/office/powerpoint/2010/main" val="37821304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1800" dirty="0" err="1"/>
              <a:t>Implementação</a:t>
            </a:r>
            <a:r>
              <a:rPr lang="en-US" altLang="pt-BR" sz="1800" dirty="0"/>
              <a:t> </a:t>
            </a:r>
            <a:r>
              <a:rPr lang="en-US" altLang="pt-BR" sz="1800" dirty="0" err="1" smtClean="0"/>
              <a:t>computacional</a:t>
            </a:r>
            <a:r>
              <a:rPr lang="en-US" altLang="pt-BR" sz="1800" dirty="0" smtClean="0"/>
              <a:t> – </a:t>
            </a:r>
            <a:r>
              <a:rPr lang="en-US" altLang="pt-BR" sz="1800" dirty="0" err="1" smtClean="0"/>
              <a:t>código</a:t>
            </a:r>
            <a:r>
              <a:rPr lang="en-US" altLang="pt-BR" sz="1800" dirty="0" smtClean="0"/>
              <a:t> parte 2/4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52120" y="1620664"/>
            <a:ext cx="331236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O problema mestre foi divido em 2 funções: problema mestre inicial(PMI) e problema mestre (PM)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O PMI constroi o modelo do GUROBI a partir dos parâmetros e da solução da heurística inicial  ( uma coluna para cada máquina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O PM é chamado toda vez que o custo reduzido na iteração anterior foi negativo;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Uma uma nova variável </a:t>
            </a:r>
            <a:r>
              <a:rPr lang="pt-BR" sz="1300" dirty="0" smtClean="0">
                <a:sym typeface="Symbol"/>
              </a:rPr>
              <a:t> é adicionada a função objetivo e uma nova coluna na matriz de restrições. Isto é feito por meio de addTerms e addVar;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>
              <a:sym typeface="Symb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>
                <a:sym typeface="Symbol"/>
              </a:rPr>
              <a:t>Após adicionados esses elementos, o modelo é re-otimizado;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>
              <a:sym typeface="Symb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>
                <a:sym typeface="Symbol"/>
              </a:rPr>
              <a:t>Guarda-se o novo valor da função objetivo e dos multiplicadores simplex; Este são descartados os históricos; </a:t>
            </a:r>
            <a:endParaRPr lang="pt-BR" sz="1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12000" r="51640" b="8552"/>
          <a:stretch/>
        </p:blipFill>
        <p:spPr bwMode="auto">
          <a:xfrm>
            <a:off x="388188" y="1700808"/>
            <a:ext cx="5263931" cy="484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5391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1800" dirty="0" err="1"/>
              <a:t>Implementação</a:t>
            </a:r>
            <a:r>
              <a:rPr lang="en-US" altLang="pt-BR" sz="1800" dirty="0"/>
              <a:t> </a:t>
            </a:r>
            <a:r>
              <a:rPr lang="en-US" altLang="pt-BR" sz="1800" dirty="0" err="1" smtClean="0"/>
              <a:t>computacional</a:t>
            </a:r>
            <a:r>
              <a:rPr lang="en-US" altLang="pt-BR" sz="1800" dirty="0" smtClean="0"/>
              <a:t> – </a:t>
            </a:r>
            <a:r>
              <a:rPr lang="en-US" altLang="pt-BR" sz="1800" dirty="0" err="1" smtClean="0"/>
              <a:t>código</a:t>
            </a:r>
            <a:r>
              <a:rPr lang="en-US" altLang="pt-BR" sz="1800" dirty="0" smtClean="0"/>
              <a:t> parte 3/4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52120" y="1620664"/>
            <a:ext cx="331236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O único parâmetro de entrada é o vetor de multiplicadores simplex para efetuar o ajuste do custo reduzido carregado na rede inicial;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Todos os nós e arcos que saem daqueles nós são avaliados de modo a chegar no menor caminho;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O caminho final é transformado para a estrutura de dados que será utilizada ou no problema mestre ou na separação por máquina; Esta solução é inteiramente armazenada até o fim da execução do programa.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13689" r="58534" b="9759"/>
          <a:stretch/>
        </p:blipFill>
        <p:spPr bwMode="auto">
          <a:xfrm>
            <a:off x="598648" y="1700808"/>
            <a:ext cx="4477408" cy="472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776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1800" dirty="0" err="1"/>
              <a:t>Implementação</a:t>
            </a:r>
            <a:r>
              <a:rPr lang="en-US" altLang="pt-BR" sz="1800" dirty="0"/>
              <a:t> </a:t>
            </a:r>
            <a:r>
              <a:rPr lang="en-US" altLang="pt-BR" sz="1800" dirty="0" err="1" smtClean="0"/>
              <a:t>computacional</a:t>
            </a:r>
            <a:r>
              <a:rPr lang="en-US" altLang="pt-BR" sz="1800" dirty="0" smtClean="0"/>
              <a:t> – </a:t>
            </a:r>
            <a:r>
              <a:rPr lang="en-US" altLang="pt-BR" sz="1800" dirty="0" err="1" smtClean="0"/>
              <a:t>código</a:t>
            </a:r>
            <a:r>
              <a:rPr lang="en-US" altLang="pt-BR" sz="1800" dirty="0" smtClean="0"/>
              <a:t> parte 4/4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52120" y="1735936"/>
            <a:ext cx="331236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A separação por máquina é feita utilizando o GUROBI. Resolve-se um problema de programação linear somente para atender as restrições;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Separa-se somente as variáveis não nulas;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Sao duas restriões: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300" dirty="0" smtClean="0"/>
              <a:t>Para cada variável não nula, seu esultado ser dividido entre as maquinas;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300" dirty="0" smtClean="0"/>
              <a:t>Deve-se respeitar a capacidade de cada máquina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/>
          </a:p>
          <a:p>
            <a:endParaRPr lang="pt-BR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t="13750" r="51844" b="10000"/>
          <a:stretch/>
        </p:blipFill>
        <p:spPr bwMode="auto">
          <a:xfrm>
            <a:off x="323528" y="1723206"/>
            <a:ext cx="5328592" cy="48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91648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8991600" cy="418728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5.1) Valor da solução inicial </a:t>
            </a:r>
            <a:r>
              <a:rPr lang="pt-BR" altLang="pt-BR" sz="1800" dirty="0" smtClean="0"/>
              <a:t>heurística  - Instância 20  tarefas – Atraso  </a:t>
            </a:r>
            <a:r>
              <a:rPr lang="pt-BR" altLang="pt-BR" sz="1800" dirty="0" smtClean="0"/>
              <a:t>446</a:t>
            </a:r>
            <a:endParaRPr lang="pt-BR" alt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5095"/>
            <a:ext cx="36671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1326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8991600" cy="418728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5.1) Valor da solução inicial </a:t>
            </a:r>
            <a:r>
              <a:rPr lang="pt-BR" altLang="pt-BR" sz="1800" dirty="0" smtClean="0"/>
              <a:t>heurística  - Instância 200  tarefas – Atraso  </a:t>
            </a:r>
            <a:r>
              <a:rPr lang="pt-BR" altLang="pt-BR" sz="1800" dirty="0" smtClean="0"/>
              <a:t>27.781</a:t>
            </a:r>
            <a:endParaRPr lang="pt-BR" altLang="pt-BR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132856"/>
            <a:ext cx="82391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1304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 smtClean="0"/>
              <a:t>5.2</a:t>
            </a:r>
            <a:r>
              <a:rPr lang="pt-BR" altLang="pt-BR" sz="1800" dirty="0"/>
              <a:t>) Solução ótima inteira (no caso da instância maior, não precisa ser a ótima, mas qualquer uma com gap &lt; 5%). Identificar o valor da função objetivo e o tempo de processamento.</a:t>
            </a:r>
          </a:p>
          <a:p>
            <a:pPr>
              <a:buNone/>
            </a:pPr>
            <a:r>
              <a:rPr lang="pt-BR" altLang="pt-BR" sz="1800" dirty="0"/>
              <a:t> </a:t>
            </a:r>
            <a:endParaRPr lang="en-US" altLang="pt-BR" sz="1800" dirty="0" smtClean="0"/>
          </a:p>
        </p:txBody>
      </p:sp>
      <p:sp>
        <p:nvSpPr>
          <p:cNvPr id="4" name="Rectângulo 3"/>
          <p:cNvSpPr/>
          <p:nvPr/>
        </p:nvSpPr>
        <p:spPr>
          <a:xfrm>
            <a:off x="1071891" y="32756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20  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Rectângulo 1"/>
          <p:cNvSpPr/>
          <p:nvPr/>
        </p:nvSpPr>
        <p:spPr>
          <a:xfrm>
            <a:off x="1043608" y="36467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Optimal solution </a:t>
            </a:r>
            <a:r>
              <a:rPr lang="en-US" dirty="0" smtClean="0"/>
              <a:t>found</a:t>
            </a:r>
            <a:endParaRPr lang="en-US" dirty="0"/>
          </a:p>
          <a:p>
            <a:r>
              <a:rPr lang="en-US" dirty="0"/>
              <a:t>Best objective </a:t>
            </a:r>
            <a:r>
              <a:rPr lang="en-US" dirty="0" smtClean="0"/>
              <a:t>2.79e+02, in </a:t>
            </a:r>
            <a:r>
              <a:rPr lang="en-US" dirty="0"/>
              <a:t>1.45 seconds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57" y="4509120"/>
            <a:ext cx="36671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652120" y="3717032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pt-BR" dirty="0"/>
              <a:t>Nas as instãncias pequenas  vale a pena, em termos de tempo de processamento,  achar a solução ótima inteira.</a:t>
            </a:r>
          </a:p>
        </p:txBody>
      </p:sp>
    </p:spTree>
    <p:extLst>
      <p:ext uri="{BB962C8B-B14F-4D97-AF65-F5344CB8AC3E}">
        <p14:creationId xmlns:p14="http://schemas.microsoft.com/office/powerpoint/2010/main" val="37821304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 smtClean="0"/>
              <a:t>5.2</a:t>
            </a:r>
            <a:r>
              <a:rPr lang="pt-BR" altLang="pt-BR" sz="1800" dirty="0"/>
              <a:t>) Solução ótima inteira (no caso da instância maior, não precisa ser a ótima, mas qualquer uma com gap &lt; 5%). Identificar o valor da função objetivo e o tempo de processamento.</a:t>
            </a:r>
          </a:p>
          <a:p>
            <a:pPr>
              <a:buNone/>
            </a:pPr>
            <a:r>
              <a:rPr lang="pt-BR" altLang="pt-BR" sz="1800" dirty="0"/>
              <a:t> </a:t>
            </a:r>
            <a:endParaRPr lang="en-US" altLang="pt-BR" sz="1800" dirty="0" smtClean="0"/>
          </a:p>
        </p:txBody>
      </p:sp>
      <p:sp>
        <p:nvSpPr>
          <p:cNvPr id="4" name="Rectângulo 3"/>
          <p:cNvSpPr/>
          <p:nvPr/>
        </p:nvSpPr>
        <p:spPr>
          <a:xfrm>
            <a:off x="1569050" y="327569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</a:t>
            </a:r>
            <a:r>
              <a:rPr lang="pt-BR" altLang="pt-BR" u="sng" dirty="0" smtClean="0">
                <a:solidFill>
                  <a:schemeClr val="tx2"/>
                </a:solidFill>
                <a:latin typeface="+mn-lt"/>
                <a:cs typeface="+mn-cs"/>
              </a:rPr>
              <a:t>200  </a:t>
            </a:r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652120" y="3488521"/>
            <a:ext cx="33123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/>
              <a:t>Um função objetivo de 7153 é alcançada depois de 27min de processamento.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/>
              <a:t>Mesmo depois de 1h de processamento e mais 4 iteração a solução não se alterou</a:t>
            </a:r>
            <a:r>
              <a:rPr lang="pt-BR" sz="1300" dirty="0" smtClean="0"/>
              <a:t>. Isto mostra que para esta instância é muito complicado encontrar ótimo exato via GUROBI.</a:t>
            </a:r>
            <a:endParaRPr lang="pt-B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t="67164" r="53641" b="11343"/>
          <a:stretch/>
        </p:blipFill>
        <p:spPr bwMode="auto">
          <a:xfrm>
            <a:off x="450376" y="3807492"/>
            <a:ext cx="5201744" cy="163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60049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8991600" cy="512802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 5.3) Identificar o lower bound e upper bound da geração de colunas (apresentar gráfico). </a:t>
            </a:r>
            <a:endParaRPr lang="en-US" altLang="pt-BR" sz="1800" dirty="0" smtClean="0"/>
          </a:p>
        </p:txBody>
      </p:sp>
      <p:sp>
        <p:nvSpPr>
          <p:cNvPr id="2" name="Rectângulo 1"/>
          <p:cNvSpPr/>
          <p:nvPr/>
        </p:nvSpPr>
        <p:spPr>
          <a:xfrm>
            <a:off x="1252419" y="220486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20  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5" name="Rectângulo 4"/>
          <p:cNvSpPr/>
          <p:nvPr/>
        </p:nvSpPr>
        <p:spPr>
          <a:xfrm>
            <a:off x="5500891" y="2204864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</a:t>
            </a:r>
            <a:r>
              <a:rPr lang="pt-BR" altLang="pt-BR" u="sng" dirty="0" smtClean="0">
                <a:solidFill>
                  <a:schemeClr val="tx2"/>
                </a:solidFill>
                <a:latin typeface="+mn-lt"/>
                <a:cs typeface="+mn-cs"/>
              </a:rPr>
              <a:t>200  </a:t>
            </a:r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78986"/>
            <a:ext cx="4117156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85336"/>
            <a:ext cx="4032448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2576" y="5589240"/>
            <a:ext cx="4102124" cy="861774"/>
          </a:xfrm>
          <a:prstGeom prst="rect">
            <a:avLst/>
          </a:prstGeom>
          <a:noFill/>
          <a:ln>
            <a:solidFill>
              <a:srgbClr val="5F5F5F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UB-LB/LB:  </a:t>
            </a:r>
            <a:r>
              <a:rPr lang="pt-BR" sz="1000" b="1" dirty="0" smtClean="0"/>
              <a:t>0,00%</a:t>
            </a:r>
          </a:p>
          <a:p>
            <a:r>
              <a:rPr lang="pt-BR" sz="1000" b="1" dirty="0" smtClean="0"/>
              <a:t>Funçao Objetivo Final: 269,62         Iter. </a:t>
            </a:r>
            <a:r>
              <a:rPr lang="pt-BR" sz="1000" b="1" dirty="0" smtClean="0"/>
              <a:t>114    </a:t>
            </a:r>
            <a:r>
              <a:rPr lang="pt-BR" sz="1000" b="1" dirty="0" smtClean="0"/>
              <a:t>Tempo: 0,35 s</a:t>
            </a:r>
          </a:p>
          <a:p>
            <a:endParaRPr lang="pt-BR" sz="1000" b="1" dirty="0" smtClean="0"/>
          </a:p>
          <a:p>
            <a:r>
              <a:rPr lang="pt-BR" sz="1000" b="1" dirty="0" smtClean="0"/>
              <a:t>UB-LB/LB:  </a:t>
            </a:r>
            <a:r>
              <a:rPr lang="pt-BR" sz="1000" b="1" dirty="0" smtClean="0"/>
              <a:t>4,94%</a:t>
            </a:r>
            <a:endParaRPr lang="pt-BR" sz="1000" b="1" dirty="0" smtClean="0"/>
          </a:p>
          <a:p>
            <a:r>
              <a:rPr lang="pt-BR" sz="1000" b="1" dirty="0" smtClean="0"/>
              <a:t>         UPPER BOUND: </a:t>
            </a:r>
            <a:r>
              <a:rPr lang="pt-BR" sz="1000" b="1" dirty="0" smtClean="0"/>
              <a:t>278,94 (3%) </a:t>
            </a:r>
            <a:r>
              <a:rPr lang="pt-BR" sz="1000" b="1" dirty="0" smtClean="0"/>
              <a:t>Iter. </a:t>
            </a:r>
            <a:r>
              <a:rPr lang="pt-BR" sz="1000" b="1" dirty="0" smtClean="0"/>
              <a:t>74  </a:t>
            </a:r>
            <a:r>
              <a:rPr lang="pt-BR" sz="1000" b="1" dirty="0" smtClean="0"/>
              <a:t>Tempo: </a:t>
            </a:r>
            <a:r>
              <a:rPr lang="pt-BR" sz="1000" b="1" dirty="0" smtClean="0"/>
              <a:t>0,23s </a:t>
            </a:r>
            <a:r>
              <a:rPr lang="pt-BR" sz="1000" b="1" dirty="0" smtClean="0"/>
              <a:t>(- </a:t>
            </a:r>
            <a:r>
              <a:rPr lang="pt-BR" sz="1000" b="1" dirty="0" smtClean="0"/>
              <a:t>35</a:t>
            </a:r>
            <a:r>
              <a:rPr lang="pt-BR" sz="1000" b="1" dirty="0" smtClean="0"/>
              <a:t>%)</a:t>
            </a:r>
            <a:endParaRPr lang="pt-BR" sz="1000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4803056" y="5589240"/>
            <a:ext cx="4089424" cy="861774"/>
          </a:xfrm>
          <a:prstGeom prst="rect">
            <a:avLst/>
          </a:prstGeom>
          <a:noFill/>
          <a:ln>
            <a:solidFill>
              <a:srgbClr val="5F5F5F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UB-LB/LB:  </a:t>
            </a:r>
            <a:r>
              <a:rPr lang="pt-BR" sz="1000" b="1" dirty="0" smtClean="0"/>
              <a:t>0,00%</a:t>
            </a:r>
          </a:p>
          <a:p>
            <a:r>
              <a:rPr lang="pt-BR" sz="1000" b="1" dirty="0" smtClean="0"/>
              <a:t>Funçao Objetivo Final: 6873,46       Iter. </a:t>
            </a:r>
            <a:r>
              <a:rPr lang="pt-BR" sz="1000" b="1" dirty="0" smtClean="0"/>
              <a:t>1248    </a:t>
            </a:r>
            <a:r>
              <a:rPr lang="pt-BR" sz="1000" b="1" dirty="0" smtClean="0"/>
              <a:t>Tempo: </a:t>
            </a:r>
            <a:r>
              <a:rPr lang="pt-BR" sz="1000" b="1" dirty="0" smtClean="0"/>
              <a:t>164 </a:t>
            </a:r>
            <a:r>
              <a:rPr lang="pt-BR" sz="1000" b="1" dirty="0" smtClean="0"/>
              <a:t>s</a:t>
            </a:r>
          </a:p>
          <a:p>
            <a:endParaRPr lang="pt-BR" sz="1000" b="1" dirty="0" smtClean="0"/>
          </a:p>
          <a:p>
            <a:r>
              <a:rPr lang="pt-BR" sz="1000" b="1" dirty="0" smtClean="0"/>
              <a:t>UB-LB/LB:  </a:t>
            </a:r>
            <a:r>
              <a:rPr lang="pt-BR" sz="1000" b="1" dirty="0" smtClean="0"/>
              <a:t>4,69%</a:t>
            </a:r>
            <a:endParaRPr lang="pt-BR" sz="1000" b="1" dirty="0" smtClean="0"/>
          </a:p>
          <a:p>
            <a:r>
              <a:rPr lang="pt-BR" sz="1000" b="1" dirty="0" smtClean="0"/>
              <a:t>      UPPER BOUND: </a:t>
            </a:r>
            <a:r>
              <a:rPr lang="pt-BR" sz="1000" b="1" dirty="0" smtClean="0"/>
              <a:t>7188,76 (4%) </a:t>
            </a:r>
            <a:r>
              <a:rPr lang="pt-BR" sz="1000" b="1" dirty="0"/>
              <a:t>Iter. </a:t>
            </a:r>
            <a:r>
              <a:rPr lang="pt-BR" sz="1000" b="1" dirty="0" smtClean="0"/>
              <a:t>686   </a:t>
            </a:r>
            <a:r>
              <a:rPr lang="pt-BR" sz="1000" b="1" dirty="0" smtClean="0"/>
              <a:t>Tempo: </a:t>
            </a:r>
            <a:r>
              <a:rPr lang="pt-BR" sz="1000" b="1" dirty="0" smtClean="0"/>
              <a:t>88</a:t>
            </a:r>
            <a:r>
              <a:rPr lang="pt-BR" sz="1000" b="1" dirty="0" smtClean="0"/>
              <a:t>s (-46%)</a:t>
            </a:r>
            <a:endParaRPr lang="pt-BR" sz="1000" b="1" dirty="0" smtClean="0"/>
          </a:p>
        </p:txBody>
      </p:sp>
      <p:cxnSp>
        <p:nvCxnSpPr>
          <p:cNvPr id="7" name="Conexão recta 6"/>
          <p:cNvCxnSpPr/>
          <p:nvPr/>
        </p:nvCxnSpPr>
        <p:spPr bwMode="auto">
          <a:xfrm flipV="1">
            <a:off x="2987824" y="3356992"/>
            <a:ext cx="0" cy="8283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Rectângulo 7"/>
          <p:cNvSpPr/>
          <p:nvPr/>
        </p:nvSpPr>
        <p:spPr>
          <a:xfrm>
            <a:off x="3016053" y="4077652"/>
            <a:ext cx="10518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/>
              <a:t>UB-LB/LB:  </a:t>
            </a:r>
            <a:r>
              <a:rPr lang="pt-BR" sz="800" b="1" dirty="0" smtClean="0"/>
              <a:t>4,94%</a:t>
            </a:r>
            <a:endParaRPr lang="pt-BR" sz="800" b="1" dirty="0"/>
          </a:p>
        </p:txBody>
      </p:sp>
      <p:cxnSp>
        <p:nvCxnSpPr>
          <p:cNvPr id="17" name="Conexão recta 16"/>
          <p:cNvCxnSpPr/>
          <p:nvPr/>
        </p:nvCxnSpPr>
        <p:spPr bwMode="auto">
          <a:xfrm flipV="1">
            <a:off x="6735859" y="3509392"/>
            <a:ext cx="0" cy="8283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Rectângulo 17"/>
          <p:cNvSpPr/>
          <p:nvPr/>
        </p:nvSpPr>
        <p:spPr>
          <a:xfrm>
            <a:off x="6753745" y="3509392"/>
            <a:ext cx="10518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/>
              <a:t>UB-LB/LB:  </a:t>
            </a:r>
            <a:r>
              <a:rPr lang="pt-BR" sz="800" b="1" dirty="0" smtClean="0"/>
              <a:t>4,69%</a:t>
            </a:r>
            <a:endParaRPr lang="pt-BR" sz="800" b="1" dirty="0"/>
          </a:p>
        </p:txBody>
      </p:sp>
    </p:spTree>
    <p:extLst>
      <p:ext uri="{BB962C8B-B14F-4D97-AF65-F5344CB8AC3E}">
        <p14:creationId xmlns:p14="http://schemas.microsoft.com/office/powerpoint/2010/main" val="381115840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28800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 5.4) Mostrar a solução </a:t>
            </a:r>
            <a:r>
              <a:rPr lang="pt-BR" altLang="pt-BR" sz="1800" dirty="0" smtClean="0"/>
              <a:t>em função das variáveis </a:t>
            </a:r>
            <a:r>
              <a:rPr lang="pt-BR" altLang="pt-BR" sz="1800" dirty="0" smtClean="0">
                <a:sym typeface="Symbol"/>
              </a:rPr>
              <a:t></a:t>
            </a:r>
            <a:r>
              <a:rPr lang="pt-BR" altLang="pt-BR" sz="1800" dirty="0" smtClean="0"/>
              <a:t> não nulas</a:t>
            </a:r>
            <a:endParaRPr lang="pt-BR" sz="1800" u="sng" dirty="0"/>
          </a:p>
          <a:p>
            <a:pPr>
              <a:buNone/>
            </a:pPr>
            <a:endParaRPr lang="en-US" altLang="pt-BR" sz="18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10001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ângulo 9"/>
          <p:cNvSpPr/>
          <p:nvPr/>
        </p:nvSpPr>
        <p:spPr>
          <a:xfrm>
            <a:off x="395536" y="206084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20  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39054"/>
            <a:ext cx="5212060" cy="385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ângulo 12"/>
          <p:cNvSpPr/>
          <p:nvPr/>
        </p:nvSpPr>
        <p:spPr>
          <a:xfrm>
            <a:off x="4132739" y="206084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</a:t>
            </a:r>
            <a:r>
              <a:rPr lang="pt-BR" altLang="pt-BR" u="sng" dirty="0" smtClean="0">
                <a:solidFill>
                  <a:schemeClr val="tx2"/>
                </a:solidFill>
                <a:latin typeface="+mn-lt"/>
                <a:cs typeface="+mn-cs"/>
              </a:rPr>
              <a:t>200  </a:t>
            </a:r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19137" y="2420888"/>
            <a:ext cx="305711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u="sng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r>
              <a:rPr lang="pt-BR" sz="1600" u="none" dirty="0"/>
              <a:t>Excel em Anexo - results_200.xlsx</a:t>
            </a:r>
          </a:p>
        </p:txBody>
      </p:sp>
    </p:spTree>
    <p:extLst>
      <p:ext uri="{BB962C8B-B14F-4D97-AF65-F5344CB8AC3E}">
        <p14:creationId xmlns:p14="http://schemas.microsoft.com/office/powerpoint/2010/main" val="28197196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1800" dirty="0" smtClean="0"/>
              <a:t>Apresentação do Problema</a:t>
            </a:r>
            <a:endParaRPr lang="en-US" altLang="pt-BR" sz="18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971600" y="2204864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sceduling problem é muito utilizado  para alocação de tarefas em máquinas ou em de roteirização.</a:t>
            </a:r>
          </a:p>
          <a:p>
            <a:endParaRPr lang="pt-BR" dirty="0"/>
          </a:p>
          <a:p>
            <a:r>
              <a:rPr lang="pt-BR" dirty="0" smtClean="0"/>
              <a:t>A formulação utilizada é indexada no tempo para resolver o problema de alocação de tarefa em máquinas múltiplas.</a:t>
            </a:r>
          </a:p>
          <a:p>
            <a:endParaRPr lang="pt-BR" dirty="0"/>
          </a:p>
          <a:p>
            <a:r>
              <a:rPr lang="pt-BR" dirty="0" smtClean="0"/>
              <a:t>O modelo matemático para máquinas simples é estendido para múltiplas máquinas. A solução será aquela que minimiza o atrasado.</a:t>
            </a:r>
          </a:p>
          <a:p>
            <a:endParaRPr lang="pt-BR" dirty="0"/>
          </a:p>
          <a:p>
            <a:r>
              <a:rPr lang="pt-BR" dirty="0" smtClean="0"/>
              <a:t>O método de solução aplicado é o da decomposição de Dantzig-Wolfe.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 5.4) Mostrar a solução </a:t>
            </a:r>
            <a:r>
              <a:rPr lang="pt-BR" altLang="pt-BR" sz="1800" dirty="0" smtClean="0"/>
              <a:t>em função das variáveis x_jt :  </a:t>
            </a:r>
            <a:r>
              <a:rPr lang="pt-BR" altLang="pt-BR" sz="1800" u="sng" dirty="0"/>
              <a:t>Instância 20  tarefas </a:t>
            </a:r>
            <a:endParaRPr lang="pt-BR" sz="1800" u="sng" dirty="0"/>
          </a:p>
          <a:p>
            <a:pPr>
              <a:buNone/>
            </a:pPr>
            <a:endParaRPr lang="en-US" altLang="pt-B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992888" cy="38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ângulo 7"/>
          <p:cNvSpPr/>
          <p:nvPr/>
        </p:nvSpPr>
        <p:spPr>
          <a:xfrm>
            <a:off x="3059832" y="2204864"/>
            <a:ext cx="3943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chemeClr val="tx2"/>
                </a:solidFill>
                <a:latin typeface="+mn-lt"/>
                <a:cs typeface="+mn-cs"/>
              </a:rPr>
              <a:t>t</a:t>
            </a:r>
            <a:r>
              <a:rPr lang="pt-BR" i="1" dirty="0" smtClean="0">
                <a:solidFill>
                  <a:schemeClr val="tx2"/>
                </a:solidFill>
                <a:latin typeface="+mn-lt"/>
                <a:cs typeface="+mn-cs"/>
              </a:rPr>
              <a:t>:  instante de tempo onde a tarefa inicia</a:t>
            </a:r>
            <a:endParaRPr lang="pt-BR" i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9" name="Rectângulo 8"/>
          <p:cNvSpPr/>
          <p:nvPr/>
        </p:nvSpPr>
        <p:spPr>
          <a:xfrm rot="16200000">
            <a:off x="-57726" y="4385250"/>
            <a:ext cx="96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smtClean="0">
                <a:solidFill>
                  <a:schemeClr val="tx2"/>
                </a:solidFill>
                <a:latin typeface="+mn-lt"/>
                <a:cs typeface="+mn-cs"/>
              </a:rPr>
              <a:t>j: Tarefa</a:t>
            </a:r>
            <a:endParaRPr lang="pt-BR" i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12215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 5.4) </a:t>
            </a:r>
            <a:r>
              <a:rPr lang="pt-BR" altLang="pt-BR" sz="1800" dirty="0" smtClean="0"/>
              <a:t>Separação por Máquina – Instância 20 tarefas</a:t>
            </a:r>
            <a:endParaRPr lang="pt-BR" sz="1800" u="sng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93850"/>
            <a:ext cx="1136229" cy="405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32856"/>
            <a:ext cx="1400388" cy="448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8880"/>
            <a:ext cx="1257737" cy="411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2428"/>
            <a:ext cx="1428122" cy="325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ângulo 1"/>
          <p:cNvSpPr/>
          <p:nvPr/>
        </p:nvSpPr>
        <p:spPr>
          <a:xfrm>
            <a:off x="4901577" y="19888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x_jtk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cxnSp>
        <p:nvCxnSpPr>
          <p:cNvPr id="5" name="Conexão recta 4"/>
          <p:cNvCxnSpPr/>
          <p:nvPr/>
        </p:nvCxnSpPr>
        <p:spPr bwMode="auto">
          <a:xfrm>
            <a:off x="4139952" y="2178055"/>
            <a:ext cx="0" cy="427528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ectângulo 18"/>
          <p:cNvSpPr/>
          <p:nvPr/>
        </p:nvSpPr>
        <p:spPr>
          <a:xfrm>
            <a:off x="1475656" y="198884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x_jt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39434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 smtClean="0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 5.4) </a:t>
            </a:r>
            <a:r>
              <a:rPr lang="pt-BR" altLang="pt-BR" sz="1800" dirty="0" smtClean="0"/>
              <a:t>Varáveis x_jt  e  Separação por Máquina – Instância 200 tarefas</a:t>
            </a:r>
            <a:endParaRPr lang="pt-BR" sz="1800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95736" y="327569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Excel </a:t>
            </a:r>
            <a:r>
              <a:rPr lang="pt-BR" b="1" dirty="0" smtClean="0"/>
              <a:t>em Anexo - </a:t>
            </a:r>
            <a:r>
              <a:rPr lang="pt-BR" b="1" dirty="0"/>
              <a:t>results_200.xlsx</a:t>
            </a:r>
          </a:p>
        </p:txBody>
      </p:sp>
    </p:spTree>
    <p:extLst>
      <p:ext uri="{BB962C8B-B14F-4D97-AF65-F5344CB8AC3E}">
        <p14:creationId xmlns:p14="http://schemas.microsoft.com/office/powerpoint/2010/main" val="263880901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8991600" cy="634752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5.5) Comparar o tempo para obter a relaxação linear do Gurobi x tempo da decomposição Dantzig-Wolfe</a:t>
            </a:r>
          </a:p>
          <a:p>
            <a:pPr>
              <a:buNone/>
            </a:pPr>
            <a:r>
              <a:rPr lang="pt-BR" altLang="pt-BR" sz="1800" dirty="0"/>
              <a:t>   </a:t>
            </a:r>
            <a:endParaRPr lang="en-US" altLang="pt-BR" sz="1800" dirty="0" smtClean="0"/>
          </a:p>
        </p:txBody>
      </p:sp>
      <p:sp>
        <p:nvSpPr>
          <p:cNvPr id="4" name="Rectângulo 3"/>
          <p:cNvSpPr/>
          <p:nvPr/>
        </p:nvSpPr>
        <p:spPr>
          <a:xfrm>
            <a:off x="748363" y="255561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20  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Rectângulo 1"/>
          <p:cNvSpPr/>
          <p:nvPr/>
        </p:nvSpPr>
        <p:spPr>
          <a:xfrm>
            <a:off x="2836663" y="29351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Root relaxation: objective 2.696250e+02, 673 iterations, 0.10 seconds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57238" y="294985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GUROBI</a:t>
            </a:r>
          </a:p>
          <a:p>
            <a:pPr algn="ctr"/>
            <a:r>
              <a:rPr lang="pt-BR" dirty="0" smtClean="0"/>
              <a:t>EXATO</a:t>
            </a:r>
            <a:endParaRPr lang="pt-BR" dirty="0"/>
          </a:p>
        </p:txBody>
      </p:sp>
      <p:sp>
        <p:nvSpPr>
          <p:cNvPr id="7" name="Rectângulo 6"/>
          <p:cNvSpPr/>
          <p:nvPr/>
        </p:nvSpPr>
        <p:spPr>
          <a:xfrm>
            <a:off x="2818977" y="35600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                            objective 2.6962e+02</a:t>
            </a:r>
            <a:r>
              <a:rPr lang="pt-BR" dirty="0"/>
              <a:t>, </a:t>
            </a:r>
            <a:r>
              <a:rPr lang="pt-BR" dirty="0" smtClean="0"/>
              <a:t>119</a:t>
            </a:r>
            <a:r>
              <a:rPr lang="pt-BR" dirty="0" smtClean="0"/>
              <a:t> </a:t>
            </a:r>
            <a:r>
              <a:rPr lang="pt-BR" dirty="0"/>
              <a:t>iterations, </a:t>
            </a:r>
            <a:r>
              <a:rPr lang="pt-BR" dirty="0" smtClean="0"/>
              <a:t>0.35 </a:t>
            </a:r>
            <a:r>
              <a:rPr lang="pt-BR" dirty="0"/>
              <a:t>seconds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39552" y="357475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GERAÇÃO</a:t>
            </a:r>
          </a:p>
          <a:p>
            <a:pPr algn="ctr"/>
            <a:r>
              <a:rPr lang="pt-BR" dirty="0" smtClean="0"/>
              <a:t>DE COLUNAS</a:t>
            </a:r>
            <a:endParaRPr lang="pt-BR" dirty="0"/>
          </a:p>
        </p:txBody>
      </p:sp>
      <p:sp>
        <p:nvSpPr>
          <p:cNvPr id="9" name="Rectângulo 8"/>
          <p:cNvSpPr/>
          <p:nvPr/>
        </p:nvSpPr>
        <p:spPr>
          <a:xfrm>
            <a:off x="820371" y="45718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</a:t>
            </a:r>
            <a:r>
              <a:rPr lang="pt-BR" altLang="pt-BR" u="sng" dirty="0" smtClean="0">
                <a:solidFill>
                  <a:schemeClr val="tx2"/>
                </a:solidFill>
                <a:latin typeface="+mn-lt"/>
                <a:cs typeface="+mn-cs"/>
              </a:rPr>
              <a:t>200  </a:t>
            </a:r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2908671" y="49514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Root relaxation: objective 6.873357e+03, 76715 iterations, 798.80 seconds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9246" y="496607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GUROBI</a:t>
            </a:r>
          </a:p>
          <a:p>
            <a:pPr algn="ctr"/>
            <a:r>
              <a:rPr lang="pt-BR" dirty="0" smtClean="0"/>
              <a:t>EXATO</a:t>
            </a:r>
            <a:endParaRPr lang="pt-BR" dirty="0"/>
          </a:p>
        </p:txBody>
      </p:sp>
      <p:sp>
        <p:nvSpPr>
          <p:cNvPr id="12" name="Rectângulo 11"/>
          <p:cNvSpPr/>
          <p:nvPr/>
        </p:nvSpPr>
        <p:spPr>
          <a:xfrm>
            <a:off x="2890985" y="55763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                           </a:t>
            </a:r>
            <a:r>
              <a:rPr lang="pt-BR" dirty="0"/>
              <a:t>objective </a:t>
            </a:r>
            <a:r>
              <a:rPr lang="pt-BR" dirty="0" smtClean="0"/>
              <a:t>6,87336e+03</a:t>
            </a:r>
          </a:p>
          <a:p>
            <a:r>
              <a:rPr lang="pt-BR" dirty="0" smtClean="0"/>
              <a:t>1248</a:t>
            </a:r>
            <a:r>
              <a:rPr lang="pt-BR" dirty="0" smtClean="0"/>
              <a:t> iterations</a:t>
            </a:r>
            <a:r>
              <a:rPr lang="pt-BR" dirty="0"/>
              <a:t>, </a:t>
            </a:r>
            <a:r>
              <a:rPr lang="pt-BR" dirty="0" smtClean="0"/>
              <a:t>164.56 seconds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1560" y="559098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GERAÇÃO</a:t>
            </a:r>
          </a:p>
          <a:p>
            <a:pPr algn="ctr"/>
            <a:r>
              <a:rPr lang="pt-BR" dirty="0" smtClean="0"/>
              <a:t>DE COLUNAS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01049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72816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 smtClean="0"/>
              <a:t>5.6</a:t>
            </a:r>
            <a:r>
              <a:rPr lang="pt-BR" altLang="pt-BR" sz="1800" dirty="0"/>
              <a:t>) Comparar </a:t>
            </a:r>
            <a:r>
              <a:rPr lang="pt-BR" altLang="pt-BR" sz="1800" dirty="0" smtClean="0"/>
              <a:t>[qualidade </a:t>
            </a:r>
            <a:r>
              <a:rPr lang="pt-BR" altLang="pt-BR" sz="1800" dirty="0"/>
              <a:t>do lower </a:t>
            </a:r>
            <a:r>
              <a:rPr lang="pt-BR" altLang="pt-BR" sz="1800" dirty="0" smtClean="0"/>
              <a:t>bound e  tempo </a:t>
            </a:r>
            <a:r>
              <a:rPr lang="pt-BR" altLang="pt-BR" sz="1800" dirty="0"/>
              <a:t>de processamento], para processamento da geração de colunas com gaps de 1%, 0.5% e 0.05% e 0</a:t>
            </a:r>
            <a:r>
              <a:rPr lang="pt-BR" altLang="pt-BR" sz="1800" dirty="0" smtClean="0"/>
              <a:t>%.</a:t>
            </a:r>
            <a:endParaRPr lang="en-US" altLang="pt-BR" sz="1800" dirty="0" smtClean="0"/>
          </a:p>
        </p:txBody>
      </p:sp>
      <p:sp>
        <p:nvSpPr>
          <p:cNvPr id="4" name="Rectângulo 3"/>
          <p:cNvSpPr/>
          <p:nvPr/>
        </p:nvSpPr>
        <p:spPr>
          <a:xfrm>
            <a:off x="1684467" y="242088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</a:t>
            </a:r>
            <a:r>
              <a:rPr lang="pt-BR" altLang="pt-BR" u="sng" dirty="0" smtClean="0">
                <a:solidFill>
                  <a:schemeClr val="tx2"/>
                </a:solidFill>
                <a:latin typeface="+mn-lt"/>
                <a:cs typeface="+mn-cs"/>
              </a:rPr>
              <a:t>20  </a:t>
            </a:r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96136" y="2492896"/>
            <a:ext cx="2808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Tomando-se as últimas 11 iterações, ou seja, últimas 11 colunas geradas.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Um GAP de 0,5% é alcançado parando a rodada 6 colunas antes dá última.</a:t>
            </a:r>
            <a:r>
              <a:rPr lang="pt-BR" sz="1400" dirty="0"/>
              <a:t> </a:t>
            </a:r>
            <a:r>
              <a:rPr lang="pt-BR" sz="1400" dirty="0" smtClean="0"/>
              <a:t>Isto representa um uma economia de  -5% em tempo de processamento.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smtClean="0"/>
              <a:t>Neste ponto o LB é -0,44% diferente da solução ótima. Uma diferença que pode ser desprezável para muitas aplicações práticas;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Para a instância de 20 tarefas a economia é irrisória, o que não será para grandes instâncias.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45148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7823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Testes </a:t>
            </a:r>
            <a:r>
              <a:rPr lang="en-US" altLang="pt-BR" dirty="0" err="1"/>
              <a:t>computacionais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72816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 smtClean="0"/>
              <a:t>5.6</a:t>
            </a:r>
            <a:r>
              <a:rPr lang="pt-BR" altLang="pt-BR" sz="1800" dirty="0"/>
              <a:t>) Comparar </a:t>
            </a:r>
            <a:r>
              <a:rPr lang="pt-BR" altLang="pt-BR" sz="1800" dirty="0" smtClean="0"/>
              <a:t>[qualidade </a:t>
            </a:r>
            <a:r>
              <a:rPr lang="pt-BR" altLang="pt-BR" sz="1800" dirty="0"/>
              <a:t>do lower </a:t>
            </a:r>
            <a:r>
              <a:rPr lang="pt-BR" altLang="pt-BR" sz="1800" dirty="0" smtClean="0"/>
              <a:t>bound e  tempo </a:t>
            </a:r>
            <a:r>
              <a:rPr lang="pt-BR" altLang="pt-BR" sz="1800" dirty="0"/>
              <a:t>de processamento], para processamento da geração de colunas com gaps de 1%, 0.5% e 0.05% e 0</a:t>
            </a:r>
            <a:r>
              <a:rPr lang="pt-BR" altLang="pt-BR" sz="1800" dirty="0" smtClean="0"/>
              <a:t>%.</a:t>
            </a:r>
            <a:endParaRPr lang="en-US" altLang="pt-BR" sz="1800" dirty="0" smtClean="0"/>
          </a:p>
        </p:txBody>
      </p:sp>
      <p:sp>
        <p:nvSpPr>
          <p:cNvPr id="4" name="Rectângulo 3"/>
          <p:cNvSpPr/>
          <p:nvPr/>
        </p:nvSpPr>
        <p:spPr>
          <a:xfrm>
            <a:off x="1684467" y="242088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Instância </a:t>
            </a:r>
            <a:r>
              <a:rPr lang="pt-BR" altLang="pt-BR" u="sng" dirty="0" smtClean="0">
                <a:solidFill>
                  <a:schemeClr val="tx2"/>
                </a:solidFill>
                <a:latin typeface="+mn-lt"/>
                <a:cs typeface="+mn-cs"/>
              </a:rPr>
              <a:t>200  </a:t>
            </a:r>
            <a:r>
              <a:rPr lang="pt-BR" altLang="pt-BR" u="sng" dirty="0">
                <a:solidFill>
                  <a:schemeClr val="tx2"/>
                </a:solidFill>
                <a:latin typeface="+mn-lt"/>
                <a:cs typeface="+mn-cs"/>
              </a:rPr>
              <a:t>tarefas </a:t>
            </a:r>
            <a:endParaRPr lang="pt-BR" u="sng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96136" y="2485255"/>
            <a:ext cx="28083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O GAP de 1% é alcançado em 70% do tempo de execução. Neste momento a solução o LB é -0,431% do Valor Ótimo.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Próximo a solução o GAP oscila e demora a convergir. Entretanto, a variação do LB em relação valor ótimo é muito baixa. Isto é, solução de qualidade;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Estes dados mostram que, em gandes instâncias, parar prematuramente a execução economiza tempo de processamento considerável, sem comprometer a qualidade o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4" y="2924944"/>
            <a:ext cx="45148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22947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 smtClean="0"/>
              <a:t>Conclusões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 6.1) Listar as suas conclusões: o que funcionou, o que deu errado, o que deveria ser feito para gerar solução inteira, limitações, dificuldades, lições aprendidas, etc.</a:t>
            </a:r>
            <a:endParaRPr lang="en-US" altLang="pt-BR" sz="18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212977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Uma vez que o programa usa heurística e o GUROBI, as estruturas de dados alteram muito ao longo do programa. A conversão toma muito tempo computacional. Valeria a pena, antes de iiniciar a programação ter pensado nas estruturas de dados como um todo;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As heurísticas iniciais, a despeito do algorítmo sofistica criado, geraram soluções muito ruins. Além disso, o a convergência inicial, apesar de instável, ela ocorreo em menos de 2 minutos em ambos os casos. Isto sugere que para este caso, não vale a pena investir em tempo na contrução e uma heurística inicial sofisticada;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Verifica-se que o Lower Bond ocsila bastante nas primeiras iterações, e logo quando ele estabiliiza a convergência para um valor cujo GAP é baixo é muito rápida. Portanto, valeria a pena investigar métodos a estabilizar o LB;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Em ambas as instância o método de geração de coluna chegou a o ótimo em um tempo de processamento muito razoável. Além do mais, na instância grande verificou-se a parada prematura economizava até 30% de tempo para uma diferença de menos de 0,5% da solução ótima;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650381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 smtClean="0"/>
              <a:t>Conclusões</a:t>
            </a:r>
            <a:endParaRPr lang="en-US" altLang="pt-BR" dirty="0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8991600" cy="3352800"/>
          </a:xfrm>
        </p:spPr>
        <p:txBody>
          <a:bodyPr/>
          <a:lstStyle/>
          <a:p>
            <a:pPr>
              <a:buNone/>
            </a:pPr>
            <a:r>
              <a:rPr lang="pt-BR" altLang="pt-BR" sz="1800" dirty="0"/>
              <a:t> 6.1) Listar as suas conclusões: o que funcionou, o que deu errado, o que deveria ser feito para gerar solução inteira, limitações, dificuldades, lições aprendidas, etc.</a:t>
            </a:r>
            <a:endParaRPr lang="en-US" altLang="pt-BR" sz="18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212977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O algoritmo construído adiciona somente uma coluna por iteração;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 solução inteira poderia ser gerada utilizando o GUROBI e a solução da separação por máquina. Nesta o mesmo job pode ser iniciar em diferentes tempos e máquina. Um modelo matemático poderia exato poderia escolher entre eles ignorando </a:t>
            </a:r>
            <a:r>
              <a:rPr lang="pt-BR" sz="1400" smtClean="0"/>
              <a:t>a porcentagem do job na solução relaxada da geração de colunas.;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821304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dirty="0" err="1" smtClean="0"/>
              <a:t>Bibliografia</a:t>
            </a:r>
            <a:endParaRPr lang="en-US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9096355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9144000" cy="914400"/>
          </a:xfrm>
        </p:spPr>
        <p:txBody>
          <a:bodyPr/>
          <a:lstStyle/>
          <a:p>
            <a:r>
              <a:rPr lang="pt-BR" altLang="pt-BR" sz="1800" dirty="0"/>
              <a:t>Formulação </a:t>
            </a:r>
            <a:r>
              <a:rPr lang="pt-BR" altLang="pt-BR" sz="1800" dirty="0" smtClean="0"/>
              <a:t>matemática de </a:t>
            </a:r>
            <a:r>
              <a:rPr lang="pt-BR" altLang="pt-BR" sz="1800" dirty="0"/>
              <a:t>máquinas paralelas com atraso ponderado</a:t>
            </a:r>
            <a:endParaRPr lang="en-US" altLang="pt-BR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060848"/>
                <a:ext cx="5184576" cy="2497141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algn="l"/>
                <a14:m>
                  <m:oMath xmlns:m="http://schemas.openxmlformats.org/officeDocument/2006/math">
                    <m:func>
                      <m:func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20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𝑗𝑡</m:t>
                                        </m:r>
                                      </m:sub>
                                    </m:s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pt-BR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𝑗𝑡𝑘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pt-BR" sz="2000" dirty="0"/>
              </a:p>
              <a:p>
                <a:pPr marL="0" indent="0" algn="l">
                  <a:buNone/>
                </a:pPr>
                <a:endParaRPr lang="pt-BR" sz="2000" dirty="0" smtClean="0"/>
              </a:p>
              <a:p>
                <a:pPr marL="0" indent="0" algn="l">
                  <a:buNone/>
                </a:pPr>
                <a:r>
                  <a:rPr lang="pt-BR" sz="2000" dirty="0" smtClean="0"/>
                  <a:t>Restrições:</a:t>
                </a:r>
              </a:p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𝑗𝑡𝑘</m:t>
                                </m:r>
                              </m:sub>
                            </m:sSub>
                          </m:e>
                        </m:nary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 ,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pt-BR" sz="2000" dirty="0"/>
              </a:p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200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  <m:r>
                                  <m:rPr>
                                    <m:brk m:alnAt="23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23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1;1}</m:t>
                                </m:r>
                              </m:sub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nary>
                          </m:e>
                        </m:nary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pt-BR" sz="200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𝑗𝑡𝑘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t-BR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,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pt-BR" sz="2000" dirty="0" smtClean="0"/>
              </a:p>
              <a:p>
                <a:pPr marL="0" indent="0" algn="l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4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060848"/>
                <a:ext cx="5184576" cy="2497141"/>
              </a:xfrm>
              <a:blipFill rotWithShape="1">
                <a:blip r:embed="rId2"/>
                <a:stretch>
                  <a:fillRect l="-1058" t="-15122" b="-9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796136" y="1844824"/>
            <a:ext cx="2808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variável de decisão diz quando um uma tarefa j inicia no tempo t, pela máquina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malha que discretiza tempos possíveis em que uma tarefa pode iniciar.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atraso C é uma constante calculado utilizando a malha e os parâmetros de entrada. São fixos durante todo o processo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9552" y="4653136"/>
            <a:ext cx="496855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/>
              <a:buChar char="®"/>
            </a:pPr>
            <a:r>
              <a:rPr lang="pt-BR" dirty="0" smtClean="0">
                <a:sym typeface="Symbol"/>
              </a:rPr>
              <a:t>O atraso é contabilizado quando a tarefa é realizada;</a:t>
            </a:r>
          </a:p>
          <a:p>
            <a:pPr marL="285750" indent="-285750">
              <a:lnSpc>
                <a:spcPct val="150000"/>
              </a:lnSpc>
              <a:buFont typeface="Symbol"/>
              <a:buChar char="®"/>
            </a:pPr>
            <a:r>
              <a:rPr lang="pt-BR" dirty="0" smtClean="0">
                <a:sym typeface="Symbol"/>
              </a:rPr>
              <a:t>Cada tarefa é feita uma única vez;</a:t>
            </a:r>
          </a:p>
          <a:p>
            <a:pPr marL="285750" indent="-285750">
              <a:lnSpc>
                <a:spcPct val="150000"/>
              </a:lnSpc>
              <a:buFont typeface="Symbol"/>
              <a:buChar char="®"/>
            </a:pPr>
            <a:r>
              <a:rPr lang="pt-BR" dirty="0" smtClean="0"/>
              <a:t>Uma máquina só faz uma tarefa por vez;</a:t>
            </a:r>
          </a:p>
        </p:txBody>
      </p:sp>
    </p:spTree>
    <p:extLst>
      <p:ext uri="{BB962C8B-B14F-4D97-AF65-F5344CB8AC3E}">
        <p14:creationId xmlns:p14="http://schemas.microsoft.com/office/powerpoint/2010/main" val="277326609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1800" dirty="0" err="1" smtClean="0"/>
              <a:t>Reformulação</a:t>
            </a:r>
            <a:r>
              <a:rPr lang="en-US" altLang="pt-BR" sz="1800" dirty="0"/>
              <a:t> </a:t>
            </a:r>
            <a:r>
              <a:rPr lang="en-US" altLang="pt-BR" sz="1800" dirty="0" smtClean="0"/>
              <a:t>( 𝑥</a:t>
            </a:r>
            <a:r>
              <a:rPr lang="en-US" altLang="pt-BR" sz="1800" dirty="0"/>
              <a:t>_𝑗𝑡𝑘  𝑝𝑎𝑟𝑎 </a:t>
            </a:r>
            <a:r>
              <a:rPr lang="en-US" altLang="pt-BR" sz="1800" dirty="0" smtClean="0">
                <a:sym typeface="Symbol"/>
              </a:rPr>
              <a:t> )</a:t>
            </a:r>
            <a:endParaRPr lang="en-US" altLang="pt-BR" sz="18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796136" y="1844824"/>
            <a:ext cx="2808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solução pode ser escrita como como uma combinação linear convexa de programas de produção;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Aplica-se a decomposição de Dantzig-wolfe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 que as máquinas são idênticas, não a necessidade de discriminá-las na formulação também.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>
                <a:solidFill>
                  <a:schemeClr val="tx2"/>
                </a:solidFill>
              </a:rPr>
              <a:t>Programa de Produção P</a:t>
            </a:r>
            <a:r>
              <a:rPr lang="pt-BR" sz="1200" b="1" u="sng" baseline="30000" dirty="0" smtClean="0">
                <a:solidFill>
                  <a:schemeClr val="tx2"/>
                </a:solidFill>
              </a:rPr>
              <a:t>i</a:t>
            </a:r>
            <a:endParaRPr lang="pt-BR" sz="1200" b="1" u="sng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ângulo 4"/>
              <p:cNvSpPr/>
              <p:nvPr/>
            </p:nvSpPr>
            <p:spPr>
              <a:xfrm>
                <a:off x="-108520" y="2193831"/>
                <a:ext cx="6048672" cy="1434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𝑗𝑡𝑘</m:t>
                        </m:r>
                      </m:sub>
                      <m:sup/>
                    </m:sSubSup>
                  </m:oMath>
                </a14:m>
                <a:r>
                  <a:rPr lang="pt-BR" sz="12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 ∈ </m:t>
                        </m:r>
                        <m:sSup>
                          <m:sSupPr>
                            <m:ctrlPr>
                              <a:rPr lang="pt-BR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pt-B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𝑗𝑡𝑘</m:t>
                            </m:r>
                          </m:sub>
                          <m:sup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pt-B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pt-BR" sz="1200" dirty="0">
                                <a:latin typeface="Symbol" panose="05050102010706020507" pitchFamily="18" charset="2"/>
                              </a:rPr>
                              <m:t>l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,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pt-B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 ∈ </m:t>
                        </m:r>
                        <m:sSup>
                          <m:sSupPr>
                            <m:ctrlPr>
                              <a:rPr lang="pt-BR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pt-B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pt-BR" sz="1200" dirty="0">
                                <a:latin typeface="Symbol" panose="05050102010706020507" pitchFamily="18" charset="2"/>
                              </a:rPr>
                              <m:t>l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pt-BR" sz="1200" dirty="0"/>
                  <a:t> = 1 ,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 smtClean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pt-BR" sz="1200" dirty="0">
                            <a:latin typeface="Symbol" panose="05050102010706020507" pitchFamily="18" charset="2"/>
                          </a:rPr>
                          <m:t>l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,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pt-BR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sz="12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pt-BR" sz="1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/>
                          </a:rPr>
                        </m:ctrlPr>
                      </m:naryPr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sz="1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2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𝑗𝑡𝑘</m:t>
                                </m:r>
                              </m:sub>
                              <m:sup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pt-BR" sz="1200" dirty="0"/>
                  <a:t> ,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pt-BR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sz="1200" dirty="0" smtClean="0">
                    <a:ea typeface="Cambria Math" panose="02040503050406030204" pitchFamily="18" charset="0"/>
                  </a:rPr>
                  <a:t>;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pt-BR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pt-B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𝑗𝑡𝑘</m:t>
                            </m:r>
                          </m:sub>
                          <m:sup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  <m:r>
                      <m:rPr>
                        <m:nor/>
                      </m:rPr>
                      <a:rPr lang="pt-BR" sz="1200" dirty="0"/>
                      <m:t>,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pt-BR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sz="1200" dirty="0" smtClean="0">
                  <a:ea typeface="Cambria Math" panose="02040503050406030204" pitchFamily="18" charset="0"/>
                </a:endParaRPr>
              </a:p>
              <a:p>
                <a:pPr lvl="1"/>
                <a:endParaRPr lang="pt-BR" sz="1400" dirty="0" smtClean="0"/>
              </a:p>
              <a:p>
                <a:pPr lvl="1"/>
                <a:endParaRPr lang="pt-BR" sz="1400" dirty="0"/>
              </a:p>
              <a:p>
                <a:pPr lvl="1"/>
                <a:r>
                  <a:rPr lang="pt-BR" sz="1200" dirty="0" smtClean="0"/>
                  <a:t> </a:t>
                </a:r>
                <a:endParaRPr lang="pt-BR" sz="1200" dirty="0"/>
              </a:p>
            </p:txBody>
          </p:sp>
        </mc:Choice>
        <mc:Fallback xmlns="">
          <p:sp>
            <p:nvSpPr>
              <p:cNvPr id="5" name="Rec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193831"/>
                <a:ext cx="6048672" cy="1434688"/>
              </a:xfrm>
              <a:prstGeom prst="rect">
                <a:avLst/>
              </a:prstGeom>
              <a:blipFill rotWithShape="1">
                <a:blip r:embed="rId2"/>
                <a:stretch>
                  <a:fillRect t="-165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395536" y="3224009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>
                <a:solidFill>
                  <a:schemeClr val="tx2"/>
                </a:solidFill>
              </a:rPr>
              <a:t>Decomposição de D-W para K programas  de Produção P</a:t>
            </a:r>
            <a:r>
              <a:rPr lang="pt-BR" sz="1200" b="1" u="sng" baseline="30000" dirty="0" smtClean="0">
                <a:solidFill>
                  <a:schemeClr val="tx2"/>
                </a:solidFill>
              </a:rPr>
              <a:t>i</a:t>
            </a:r>
            <a:endParaRPr lang="pt-BR" sz="1200" b="1" u="sng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ângulo 5"/>
              <p:cNvSpPr/>
              <p:nvPr/>
            </p:nvSpPr>
            <p:spPr>
              <a:xfrm>
                <a:off x="107504" y="3501008"/>
                <a:ext cx="4572000" cy="11878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1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pt-BR" sz="12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1200" dirty="0">
                                          <a:latin typeface="Symbol" panose="05050102010706020507" pitchFamily="18" charset="2"/>
                                        </a:rPr>
                                        <m:t>l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1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1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1200" dirty="0"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e>
                                <m:sub/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pt-BR" sz="1200" i="1"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/>
                          <a:ea typeface="Cambria Math" panose="02040503050406030204" pitchFamily="18" charset="0"/>
                        </a:rPr>
                        <m:t>;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pt-BR" sz="1200" dirty="0">
                                  <a:latin typeface="Symbol" panose="05050102010706020507" pitchFamily="18" charset="2"/>
                                </a:rPr>
                                <m:t>l</m:t>
                              </m:r>
                            </m:e>
                            <m:sub/>
                            <m:sup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/>
                        </a:rPr>
                        <m:t>1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/>
                          <a:ea typeface="Cambria Math" panose="02040503050406030204" pitchFamily="18" charset="0"/>
                        </a:rPr>
                        <m:t>;  </m:t>
                      </m:r>
                      <m:sSubSup>
                        <m:sSubSupPr>
                          <m:ctrlPr>
                            <a:rPr lang="pt-B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pt-BR" sz="1200" dirty="0">
                              <a:latin typeface="Symbol" panose="05050102010706020507" pitchFamily="18" charset="2"/>
                            </a:rPr>
                            <m:t>l</m:t>
                          </m:r>
                        </m:e>
                        <m:sub/>
                        <m: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Rec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501008"/>
                <a:ext cx="4572000" cy="11878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395536" y="4808185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>
                <a:solidFill>
                  <a:schemeClr val="tx2"/>
                </a:solidFill>
              </a:rPr>
              <a:t>Simplificação do Fomulação: problema mestre</a:t>
            </a:r>
            <a:endParaRPr lang="pt-BR" sz="1200" b="1" u="sng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ângulo 12"/>
              <p:cNvSpPr/>
              <p:nvPr/>
            </p:nvSpPr>
            <p:spPr>
              <a:xfrm>
                <a:off x="107504" y="5064040"/>
                <a:ext cx="4572000" cy="10292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/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1200" dirty="0"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e>
                                <m:sub/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sz="1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pt-BR" sz="1200" dirty="0">
                                  <a:latin typeface="Symbol" panose="05050102010706020507" pitchFamily="18" charset="2"/>
                                </a:rPr>
                                <m:t>l</m:t>
                              </m:r>
                            </m:e>
                            <m:sub/>
                            <m:sup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  <m:r>
                        <a:rPr lang="pt-BR" sz="1200" i="1"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/>
                          <a:ea typeface="Cambria Math" panose="02040503050406030204" pitchFamily="18" charset="0"/>
                        </a:rPr>
                        <m:t>;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pt-BR" sz="1200" dirty="0">
                                  <a:latin typeface="Symbol" panose="05050102010706020507" pitchFamily="18" charset="2"/>
                                </a:rPr>
                                <m:t>l</m:t>
                              </m:r>
                            </m:e>
                            <m:sub/>
                            <m:sup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 , ∀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200" b="0" i="1" smtClean="0">
                          <a:latin typeface="Cambria Math"/>
                          <a:ea typeface="Cambria Math" panose="02040503050406030204" pitchFamily="18" charset="0"/>
                        </a:rPr>
                        <m:t>;  </m:t>
                      </m:r>
                      <m:sSubSup>
                        <m:sSubSupPr>
                          <m:ctrlPr>
                            <a:rPr lang="pt-B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pt-BR" sz="1200" dirty="0">
                              <a:latin typeface="Symbol" panose="05050102010706020507" pitchFamily="18" charset="2"/>
                            </a:rPr>
                            <m:t>l</m:t>
                          </m:r>
                        </m:e>
                        <m:sub/>
                        <m: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3" name="Rec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064040"/>
                <a:ext cx="4572000" cy="1029256"/>
              </a:xfrm>
              <a:prstGeom prst="rect">
                <a:avLst/>
              </a:prstGeom>
              <a:blipFill rotWithShape="1">
                <a:blip r:embed="rId4"/>
                <a:stretch>
                  <a:fillRect l="-800" t="-60947" b="-83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6994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1800" dirty="0" smtClean="0"/>
              <a:t>Cálculo do custo reduzido e o subproblema</a:t>
            </a:r>
            <a:endParaRPr lang="en-US" altLang="pt-BR" sz="18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436096" y="1844824"/>
            <a:ext cx="3347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( </a:t>
            </a:r>
            <a:r>
              <a:rPr lang="pt-BR" dirty="0" smtClean="0">
                <a:sym typeface="Symbol"/>
              </a:rPr>
              <a:t></a:t>
            </a:r>
            <a:r>
              <a:rPr lang="pt-BR" baseline="-25000" dirty="0" smtClean="0">
                <a:sym typeface="Symbol"/>
              </a:rPr>
              <a:t>1 </a:t>
            </a:r>
            <a:r>
              <a:rPr lang="pt-BR" dirty="0">
                <a:sym typeface="Symbol"/>
              </a:rPr>
              <a:t>a </a:t>
            </a:r>
            <a:r>
              <a:rPr lang="pt-BR" dirty="0" smtClean="0">
                <a:sym typeface="Symbol"/>
              </a:rPr>
              <a:t></a:t>
            </a:r>
            <a:r>
              <a:rPr lang="pt-BR" baseline="-25000" dirty="0" smtClean="0">
                <a:sym typeface="Symbol"/>
              </a:rPr>
              <a:t>j</a:t>
            </a:r>
            <a:r>
              <a:rPr lang="pt-BR" dirty="0" smtClean="0">
                <a:sym typeface="Symbol"/>
              </a:rPr>
              <a:t> )  </a:t>
            </a:r>
            <a:r>
              <a:rPr lang="pt-BR" dirty="0">
                <a:sym typeface="Symbol"/>
              </a:rPr>
              <a:t>e </a:t>
            </a:r>
            <a:r>
              <a:rPr lang="pt-BR" dirty="0" smtClean="0">
                <a:sym typeface="Symbol"/>
              </a:rPr>
              <a:t></a:t>
            </a:r>
            <a:r>
              <a:rPr lang="pt-BR" baseline="-25000" dirty="0" smtClean="0">
                <a:sym typeface="Symbol"/>
              </a:rPr>
              <a:t>0</a:t>
            </a:r>
            <a:r>
              <a:rPr lang="pt-BR" dirty="0" smtClean="0">
                <a:sym typeface="Symbol"/>
              </a:rPr>
              <a:t> são os multiplicadores simplex associados as restrições </a:t>
            </a:r>
            <a:r>
              <a:rPr lang="pt-BR" dirty="0"/>
              <a:t>(i</a:t>
            </a:r>
            <a:r>
              <a:rPr lang="pt-BR" dirty="0" smtClean="0"/>
              <a:t>) e </a:t>
            </a:r>
            <a:r>
              <a:rPr lang="pt-BR" dirty="0"/>
              <a:t>(ii</a:t>
            </a:r>
            <a:r>
              <a:rPr lang="pt-BR" dirty="0" smtClean="0"/>
              <a:t>);</a:t>
            </a:r>
            <a:endParaRPr lang="pt-BR" baseline="-25000" dirty="0" smtClean="0">
              <a:sym typeface="Symb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reduzido depende do atraso de cada tarefa e do multiplicador simplex da restrição de cenvexidade (ii);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cálculo no Mínimo custo Reduzido negativo diz se um novo programa reduzirá o atraso ponderado. Neste caso, uma nova coluna será adicionada.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ângulo 10"/>
              <p:cNvSpPr/>
              <p:nvPr/>
            </p:nvSpPr>
            <p:spPr>
              <a:xfrm>
                <a:off x="714275" y="2276872"/>
                <a:ext cx="3713709" cy="1963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ĉ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𝐽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6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600" dirty="0"/>
              </a:p>
              <a:p>
                <a:endParaRPr lang="pt-BR" sz="1600" i="1" dirty="0" smtClean="0">
                  <a:latin typeface="Cambria Math"/>
                </a:endParaRPr>
              </a:p>
              <a:p>
                <a:endParaRPr lang="pt-BR" sz="16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ĉ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bSup>
                                <m:sSubSup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  <m:sup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Rec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5" y="2276872"/>
                <a:ext cx="3713709" cy="19630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ta para baixo 11"/>
          <p:cNvSpPr/>
          <p:nvPr/>
        </p:nvSpPr>
        <p:spPr bwMode="auto">
          <a:xfrm>
            <a:off x="2154435" y="3068960"/>
            <a:ext cx="792088" cy="36004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5" name="Seta para baixo 14"/>
          <p:cNvSpPr/>
          <p:nvPr/>
        </p:nvSpPr>
        <p:spPr bwMode="auto">
          <a:xfrm>
            <a:off x="2136543" y="4259735"/>
            <a:ext cx="792088" cy="36004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889737" y="48581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Minimização</a:t>
            </a:r>
            <a:endParaRPr lang="pt-BR" dirty="0"/>
          </a:p>
        </p:txBody>
      </p:sp>
      <p:sp>
        <p:nvSpPr>
          <p:cNvPr id="17" name="Seta para baixo 16"/>
          <p:cNvSpPr/>
          <p:nvPr/>
        </p:nvSpPr>
        <p:spPr bwMode="auto">
          <a:xfrm>
            <a:off x="2175085" y="5373216"/>
            <a:ext cx="792088" cy="36004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722387" y="59399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Sub-Problema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74650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1800" dirty="0" smtClean="0"/>
              <a:t>subproblema</a:t>
            </a:r>
            <a:endParaRPr lang="en-US" altLang="pt-BR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652120" y="1819906"/>
                <a:ext cx="3384376" cy="522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sym typeface="Symbol"/>
                  </a:rPr>
                  <a:t>Resolver este problema é achar o menor caminho em uma rede acíclica cujos custos nos arcos são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400" b="0" i="0" smtClean="0">
                        <a:latin typeface="Cambria Math"/>
                      </a:rPr>
                      <m:t>;</m:t>
                    </m:r>
                  </m:oMath>
                </a14:m>
                <a:endParaRPr lang="pt-BR" sz="1400" baseline="-25000" dirty="0" smtClean="0">
                  <a:sym typeface="Symbo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baseline="-25000" dirty="0">
                  <a:sym typeface="Symbo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sym typeface="Symbol"/>
                  </a:rPr>
                  <a:t>Dado que este custo a ser minimizado, a mesma tarefa pode acabar sendo realizada 2 vezes no SubProblema;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sym typeface="Symbol"/>
                  </a:rPr>
                  <a:t>A máquina faz um tarefa por vez;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sym typeface="Symbol"/>
                  </a:rPr>
                  <a:t>A rede corresponde aos possíveis instantes de tempo quem que cada tarefa pode iniciar e finalizar;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sym typeface="Symbol"/>
                  </a:rPr>
                  <a:t>Considera-se as durações das tarefas e o instante final escolhido arbitrariamente;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sym typeface="Symbol"/>
                  </a:rPr>
                  <a:t>Há arcos de tempo onde as tarfas são realizada e arcos de espera;</a:t>
                </a:r>
                <a:endParaRPr lang="pt-BR" sz="1400" dirty="0">
                  <a:sym typeface="Symbo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sym typeface="Symbol"/>
                  </a:rPr>
                  <a:t>O caminho mínimo será resolvido de forma exata por um algorítmo da programação dinâmica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>
                  <a:sym typeface="Symbo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>
                  <a:sym typeface="Symbo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819906"/>
                <a:ext cx="3384376" cy="5223866"/>
              </a:xfrm>
              <a:prstGeom prst="rect">
                <a:avLst/>
              </a:prstGeom>
              <a:blipFill rotWithShape="1">
                <a:blip r:embed="rId2"/>
                <a:stretch>
                  <a:fillRect l="-180" t="-117" r="-14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ângulo 10"/>
              <p:cNvSpPr/>
              <p:nvPr/>
            </p:nvSpPr>
            <p:spPr>
              <a:xfrm>
                <a:off x="611560" y="2132856"/>
                <a:ext cx="4357860" cy="445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 smtClean="0"/>
                  <a:t>Min.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</a:rPr>
                          <m:t>    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ĉ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d>
                              <m:d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sSubSup>
                              <m:sSubSup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𝑗𝑡</m:t>
                                </m:r>
                              </m:sub>
                              <m:sup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Rec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357860" cy="445571"/>
              </a:xfrm>
              <a:prstGeom prst="rect">
                <a:avLst/>
              </a:prstGeom>
              <a:blipFill rotWithShape="1">
                <a:blip r:embed="rId3"/>
                <a:stretch>
                  <a:fillRect l="-699" t="-68493" b="-120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27584" y="2852936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 smtClean="0">
                <a:solidFill>
                  <a:schemeClr val="tx2"/>
                </a:solidFill>
              </a:rPr>
              <a:t>Formulação Matemática Caminho Mínimo</a:t>
            </a:r>
            <a:endParaRPr lang="pt-BR" sz="1400" b="1" u="sng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ângulo 2"/>
              <p:cNvSpPr/>
              <p:nvPr/>
            </p:nvSpPr>
            <p:spPr>
              <a:xfrm>
                <a:off x="267506" y="3122032"/>
                <a:ext cx="4572000" cy="17799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 ∈ 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pt-B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) ∈ 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pt-BR" sz="1200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pt-BR" sz="12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r>
                        <a:rPr lang="pt-BR" sz="1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pt-BR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pt-BR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1200" dirty="0" smtClean="0"/>
              </a:p>
              <a:p>
                <a:r>
                  <a:rPr lang="pt-BR" sz="1200" dirty="0" smtClean="0">
                    <a:latin typeface="Cambria Math" panose="02040503050406030204" pitchFamily="18" charset="0"/>
                  </a:rPr>
                  <a:t>                   Para um GRAFO </a:t>
                </a:r>
                <a:r>
                  <a:rPr lang="pt-BR" sz="1200" dirty="0">
                    <a:latin typeface="Cambria Math" panose="02040503050406030204" pitchFamily="18" charset="0"/>
                  </a:rPr>
                  <a:t>direcionado com V nós e A arcos, G(V,A)</a:t>
                </a:r>
              </a:p>
              <a:p>
                <a:endParaRPr lang="pt-BR" sz="1200" dirty="0"/>
              </a:p>
            </p:txBody>
          </p:sp>
        </mc:Choice>
        <mc:Fallback xmlns="">
          <p:sp>
            <p:nvSpPr>
              <p:cNvPr id="3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6" y="3122032"/>
                <a:ext cx="4572000" cy="1779974"/>
              </a:xfrm>
              <a:prstGeom prst="rect">
                <a:avLst/>
              </a:prstGeom>
              <a:blipFill rotWithShape="1">
                <a:blip r:embed="rId4"/>
                <a:stretch>
                  <a:fillRect b="-3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/>
          <a:srcRect l="18454" t="38188" r="17347" b="31297"/>
          <a:stretch/>
        </p:blipFill>
        <p:spPr>
          <a:xfrm>
            <a:off x="899542" y="5301208"/>
            <a:ext cx="4176514" cy="111611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899592" y="4869160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 smtClean="0">
                <a:solidFill>
                  <a:schemeClr val="tx2"/>
                </a:solidFill>
              </a:rPr>
              <a:t>Rede Acíclica</a:t>
            </a:r>
            <a:endParaRPr lang="pt-BR" sz="1400" b="1" u="sng" dirty="0">
              <a:solidFill>
                <a:schemeClr val="tx2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27584" y="1772816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 smtClean="0">
                <a:solidFill>
                  <a:schemeClr val="tx2"/>
                </a:solidFill>
              </a:rPr>
              <a:t>Formulação Matemática Subproblema</a:t>
            </a:r>
            <a:endParaRPr lang="pt-BR" sz="14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39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1800" dirty="0" smtClean="0"/>
              <a:t>Algoritmo Resolução Caminho Mínimo</a:t>
            </a:r>
            <a:endParaRPr lang="en-US" altLang="pt-BR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292080" y="1921772"/>
                <a:ext cx="3600400" cy="4069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Para cada nó ( ou instante ) busca-se o nó destino para o qual a tarefa que o levou tenha o menor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Este algorítmo testa todas a a combinações e em uma ordem crescente de custos (tópológica). Isto garante que o caminho encontrado é o mínimo.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As tarefas e os instantes resultantes são conseguidos percorrendo Vet do fim para o início considerando os respectivos PAIs</a:t>
                </a:r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921772"/>
                <a:ext cx="3600400" cy="4069319"/>
              </a:xfrm>
              <a:prstGeom prst="rect">
                <a:avLst/>
              </a:prstGeom>
              <a:blipFill rotWithShape="1">
                <a:blip r:embed="rId2"/>
                <a:stretch>
                  <a:fillRect l="-508" t="-449" r="-1692" b="-1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23528" y="2636912"/>
                <a:ext cx="6336704" cy="2756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Vet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0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0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000" b="1" i="1" smtClean="0">
                                  <a:latin typeface="Cambria Math"/>
                                </a:rPr>
                                <m:t>𝒄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𝒖𝒔𝒕𝒐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pt-BR" sz="1000" b="1" i="1" smtClean="0">
                                  <a:latin typeface="Cambria Math"/>
                                </a:rPr>
                                <m:t>𝒑𝒂𝒊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𝒏𝒆𝒏𝒉𝒖𝒎</m:t>
                              </m:r>
                            </m:e>
                          </m:mr>
                          <m:mr>
                            <m:e>
                              <m:r>
                                <a:rPr lang="pt-BR" sz="1000" b="1" i="1" smtClean="0">
                                  <a:latin typeface="Cambria Math"/>
                                </a:rPr>
                                <m:t>𝒋𝒐𝒃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𝒏𝒆𝒏𝒉𝒖𝒎</m:t>
                              </m:r>
                            </m:e>
                          </m:mr>
                        </m:m>
                      </m:e>
                    </m:d>
                    <m:r>
                      <a:rPr lang="pt-BR" sz="1000" b="1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pt-BR" sz="1000" b="1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000" b="1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0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pt-BR" sz="1000" b="1" i="1">
                                  <a:latin typeface="Cambria Math"/>
                                </a:rPr>
                                <m:t>𝒖𝒔𝒕𝒐</m:t>
                              </m:r>
                              <m:r>
                                <a:rPr lang="pt-BR" sz="1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000" b="1" i="1" smtClean="0">
                                  <a:latin typeface="Cambria Math"/>
                                </a:rPr>
                                <m:t>𝟗𝟗𝟗𝟗𝟗</m:t>
                              </m:r>
                            </m:e>
                          </m:mr>
                          <m:mr>
                            <m:e>
                              <m:r>
                                <a:rPr lang="pt-BR" sz="1000" b="1" i="1">
                                  <a:latin typeface="Cambria Math"/>
                                </a:rPr>
                                <m:t>𝒑𝒂𝒊</m:t>
                              </m:r>
                              <m:r>
                                <a:rPr lang="pt-BR" sz="1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000" b="1" i="1">
                                  <a:latin typeface="Cambria Math"/>
                                </a:rPr>
                                <m:t>𝒏𝒆𝒏𝒉𝒖𝒎</m:t>
                              </m:r>
                            </m:e>
                          </m:mr>
                          <m:mr>
                            <m:e>
                              <m:r>
                                <a:rPr lang="pt-BR" sz="1000" b="1" i="1">
                                  <a:latin typeface="Cambria Math"/>
                                </a:rPr>
                                <m:t>𝒋𝒐𝒃</m:t>
                              </m:r>
                              <m:r>
                                <a:rPr lang="pt-BR" sz="1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1000" b="1" i="1">
                                  <a:latin typeface="Cambria Math"/>
                                </a:rPr>
                                <m:t>𝒏𝒆𝒏𝒉𝒖𝒎</m:t>
                              </m:r>
                            </m:e>
                          </m:mr>
                        </m:m>
                      </m:e>
                    </m:d>
                    <m:r>
                      <a:rPr lang="pt-BR" sz="1000" b="1" i="1" smtClean="0">
                        <a:latin typeface="Cambria Math"/>
                      </a:rPr>
                      <m:t>,…]</m:t>
                    </m:r>
                  </m:oMath>
                </a14:m>
                <a:endParaRPr lang="pt-B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Para cada Nó da Rede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pt-B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Para cada arco que sai do Nó atual</a:t>
                </a:r>
                <a:endParaRPr lang="pt-BR" sz="1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Se é um Arco de Espera  entao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N_custo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Senão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N_custo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Custo Arco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pt-BR" sz="1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pt-B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FimSe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Se Vet [ T1 de Arco ].custo  &gt; Vet [ T0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].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custo + N_custo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Vet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 T1 de Arco 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].custo ←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Vet [ T0 ].custo + 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N_custo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Vet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 T1 de Arco 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].pai ← T0</a:t>
                </a:r>
              </a:p>
              <a:p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Vet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 T1 de Arco 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].job </a:t>
                </a:r>
                <a:r>
                  <a:rPr lang="pt-BR" sz="1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 </a:t>
                </a:r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 Arco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FimSe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FimPara</a:t>
                </a:r>
              </a:p>
              <a:p>
                <a:r>
                  <a:rPr lang="pt-BR" sz="1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FimPara</a:t>
                </a:r>
                <a:endParaRPr lang="pt-BR" sz="1000" b="1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36912"/>
                <a:ext cx="6336704" cy="2756780"/>
              </a:xfrm>
              <a:prstGeom prst="rect">
                <a:avLst/>
              </a:prstGeom>
              <a:blipFill rotWithShape="1">
                <a:blip r:embed="rId3"/>
                <a:stretch>
                  <a:fillRect b="-4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95536" y="2359913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>
                <a:solidFill>
                  <a:schemeClr val="tx2"/>
                </a:solidFill>
              </a:rPr>
              <a:t>PseudoCódigo</a:t>
            </a:r>
            <a:endParaRPr lang="pt-BR" sz="12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315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1800" dirty="0" err="1" smtClean="0"/>
              <a:t>Fluxograma</a:t>
            </a:r>
            <a:r>
              <a:rPr lang="en-US" altLang="pt-BR" sz="1800" dirty="0" smtClean="0"/>
              <a:t> da </a:t>
            </a:r>
            <a:r>
              <a:rPr lang="en-US" altLang="pt-BR" sz="1800" dirty="0" err="1" smtClean="0"/>
              <a:t>Solução</a:t>
            </a:r>
            <a:endParaRPr lang="en-US" altLang="pt-BR" sz="1800" dirty="0" smtClean="0"/>
          </a:p>
        </p:txBody>
      </p:sp>
      <p:sp>
        <p:nvSpPr>
          <p:cNvPr id="3" name="Fluxograma: processo alternativo 2"/>
          <p:cNvSpPr/>
          <p:nvPr/>
        </p:nvSpPr>
        <p:spPr bwMode="auto">
          <a:xfrm>
            <a:off x="411372" y="1916832"/>
            <a:ext cx="951288" cy="288032"/>
          </a:xfrm>
          <a:prstGeom prst="flowChartAlternate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Inicio</a:t>
            </a:r>
          </a:p>
        </p:txBody>
      </p:sp>
      <p:sp>
        <p:nvSpPr>
          <p:cNvPr id="4" name="Fluxograma: E/S de Dados 3"/>
          <p:cNvSpPr/>
          <p:nvPr/>
        </p:nvSpPr>
        <p:spPr bwMode="auto">
          <a:xfrm>
            <a:off x="274948" y="2504704"/>
            <a:ext cx="1224136" cy="648072"/>
          </a:xfrm>
          <a:prstGeom prst="flowChartInputOutp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Entrada de Dados</a:t>
            </a:r>
          </a:p>
        </p:txBody>
      </p:sp>
      <p:sp>
        <p:nvSpPr>
          <p:cNvPr id="5" name="Fluxograma: Processo 4"/>
          <p:cNvSpPr/>
          <p:nvPr/>
        </p:nvSpPr>
        <p:spPr bwMode="auto">
          <a:xfrm>
            <a:off x="429816" y="3452616"/>
            <a:ext cx="914400" cy="612648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Solução Inicial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Heurística</a:t>
            </a:r>
          </a:p>
        </p:txBody>
      </p:sp>
      <p:sp>
        <p:nvSpPr>
          <p:cNvPr id="9" name="Fluxograma: Processo 8"/>
          <p:cNvSpPr/>
          <p:nvPr/>
        </p:nvSpPr>
        <p:spPr bwMode="auto">
          <a:xfrm>
            <a:off x="429816" y="4365104"/>
            <a:ext cx="914400" cy="612648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Cria rede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Fluxograma: Processo 9"/>
          <p:cNvSpPr/>
          <p:nvPr/>
        </p:nvSpPr>
        <p:spPr bwMode="auto">
          <a:xfrm>
            <a:off x="2195736" y="2173921"/>
            <a:ext cx="914400" cy="612648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Problema Mestre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Fluxograma: Processo 10"/>
          <p:cNvSpPr/>
          <p:nvPr/>
        </p:nvSpPr>
        <p:spPr bwMode="auto">
          <a:xfrm>
            <a:off x="2195736" y="3162247"/>
            <a:ext cx="914400" cy="612648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Ajuste Custos Rede</a:t>
            </a:r>
          </a:p>
        </p:txBody>
      </p:sp>
      <p:sp>
        <p:nvSpPr>
          <p:cNvPr id="12" name="Fluxograma: Processo 11"/>
          <p:cNvSpPr/>
          <p:nvPr/>
        </p:nvSpPr>
        <p:spPr bwMode="auto">
          <a:xfrm>
            <a:off x="2195736" y="4150573"/>
            <a:ext cx="914400" cy="612648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Sub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Problema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Fluxograma: decisão 5"/>
          <p:cNvSpPr/>
          <p:nvPr/>
        </p:nvSpPr>
        <p:spPr bwMode="auto">
          <a:xfrm>
            <a:off x="2051720" y="5552656"/>
            <a:ext cx="1152128" cy="612648"/>
          </a:xfrm>
          <a:prstGeom prst="flowChartDecisi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Cr &lt; </a:t>
            </a:r>
          </a:p>
          <a:p>
            <a:pPr algn="ctr"/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-10</a:t>
            </a:r>
            <a:r>
              <a:rPr kumimoji="0" lang="pt-BR" sz="11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-3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5" name="Fluxograma: Processo 14"/>
          <p:cNvSpPr/>
          <p:nvPr/>
        </p:nvSpPr>
        <p:spPr bwMode="auto">
          <a:xfrm>
            <a:off x="3861142" y="2171712"/>
            <a:ext cx="914400" cy="612648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Separação de Maquinas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Fluxograma: documento 6"/>
          <p:cNvSpPr/>
          <p:nvPr/>
        </p:nvSpPr>
        <p:spPr bwMode="auto">
          <a:xfrm>
            <a:off x="3861142" y="3196400"/>
            <a:ext cx="914400" cy="612648"/>
          </a:xfrm>
          <a:prstGeom prst="flowChartDocumen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Relatório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luxograma: processo alternativo 15"/>
          <p:cNvSpPr/>
          <p:nvPr/>
        </p:nvSpPr>
        <p:spPr bwMode="auto">
          <a:xfrm>
            <a:off x="3842698" y="4221088"/>
            <a:ext cx="951288" cy="288032"/>
          </a:xfrm>
          <a:prstGeom prst="flowChartAlternate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Fim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Conexão recta 16"/>
          <p:cNvCxnSpPr>
            <a:stCxn id="3" idx="2"/>
            <a:endCxn id="4" idx="1"/>
          </p:cNvCxnSpPr>
          <p:nvPr/>
        </p:nvCxnSpPr>
        <p:spPr bwMode="auto">
          <a:xfrm>
            <a:off x="887016" y="2204864"/>
            <a:ext cx="0" cy="2998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Conexão recta 18"/>
          <p:cNvCxnSpPr>
            <a:stCxn id="4" idx="4"/>
            <a:endCxn id="5" idx="0"/>
          </p:cNvCxnSpPr>
          <p:nvPr/>
        </p:nvCxnSpPr>
        <p:spPr bwMode="auto">
          <a:xfrm>
            <a:off x="887016" y="3152776"/>
            <a:ext cx="0" cy="2998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Conexão recta 20"/>
          <p:cNvCxnSpPr>
            <a:stCxn id="5" idx="2"/>
            <a:endCxn id="9" idx="0"/>
          </p:cNvCxnSpPr>
          <p:nvPr/>
        </p:nvCxnSpPr>
        <p:spPr bwMode="auto">
          <a:xfrm>
            <a:off x="887016" y="4065264"/>
            <a:ext cx="0" cy="2998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Conexão em ângulos rectos 22"/>
          <p:cNvCxnSpPr>
            <a:stCxn id="9" idx="3"/>
          </p:cNvCxnSpPr>
          <p:nvPr/>
        </p:nvCxnSpPr>
        <p:spPr bwMode="auto">
          <a:xfrm flipV="1">
            <a:off x="1344216" y="1844824"/>
            <a:ext cx="192596" cy="28266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Conexão em ângulos rectos 24"/>
          <p:cNvCxnSpPr>
            <a:endCxn id="10" idx="0"/>
          </p:cNvCxnSpPr>
          <p:nvPr/>
        </p:nvCxnSpPr>
        <p:spPr bwMode="auto">
          <a:xfrm>
            <a:off x="1536812" y="1844824"/>
            <a:ext cx="1116124" cy="32909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Conexão recta 26"/>
          <p:cNvCxnSpPr>
            <a:stCxn id="10" idx="2"/>
            <a:endCxn id="11" idx="0"/>
          </p:cNvCxnSpPr>
          <p:nvPr/>
        </p:nvCxnSpPr>
        <p:spPr bwMode="auto">
          <a:xfrm>
            <a:off x="2652936" y="2786569"/>
            <a:ext cx="0" cy="3756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Conexão recta 28"/>
          <p:cNvCxnSpPr>
            <a:stCxn id="11" idx="2"/>
            <a:endCxn id="12" idx="0"/>
          </p:cNvCxnSpPr>
          <p:nvPr/>
        </p:nvCxnSpPr>
        <p:spPr bwMode="auto">
          <a:xfrm>
            <a:off x="2652936" y="3774895"/>
            <a:ext cx="0" cy="3756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Conexão recta 30"/>
          <p:cNvCxnSpPr>
            <a:stCxn id="12" idx="2"/>
            <a:endCxn id="6" idx="0"/>
          </p:cNvCxnSpPr>
          <p:nvPr/>
        </p:nvCxnSpPr>
        <p:spPr bwMode="auto">
          <a:xfrm flipH="1">
            <a:off x="2627784" y="4763221"/>
            <a:ext cx="25152" cy="7894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21" name="Conexão em ângulos rectos 5120"/>
          <p:cNvCxnSpPr>
            <a:stCxn id="6" idx="3"/>
          </p:cNvCxnSpPr>
          <p:nvPr/>
        </p:nvCxnSpPr>
        <p:spPr bwMode="auto">
          <a:xfrm flipV="1">
            <a:off x="3203848" y="1916832"/>
            <a:ext cx="360040" cy="394214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24" name="Conexão em ângulos rectos 5123"/>
          <p:cNvCxnSpPr>
            <a:endCxn id="15" idx="0"/>
          </p:cNvCxnSpPr>
          <p:nvPr/>
        </p:nvCxnSpPr>
        <p:spPr bwMode="auto">
          <a:xfrm>
            <a:off x="3563888" y="1916832"/>
            <a:ext cx="754454" cy="25488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26" name="Conexão recta 5125"/>
          <p:cNvCxnSpPr>
            <a:stCxn id="15" idx="2"/>
            <a:endCxn id="7" idx="0"/>
          </p:cNvCxnSpPr>
          <p:nvPr/>
        </p:nvCxnSpPr>
        <p:spPr bwMode="auto">
          <a:xfrm>
            <a:off x="4318342" y="2784360"/>
            <a:ext cx="0" cy="412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28" name="Conexão recta 5127"/>
          <p:cNvCxnSpPr>
            <a:stCxn id="7" idx="2"/>
            <a:endCxn id="16" idx="0"/>
          </p:cNvCxnSpPr>
          <p:nvPr/>
        </p:nvCxnSpPr>
        <p:spPr bwMode="auto">
          <a:xfrm>
            <a:off x="4318342" y="3768545"/>
            <a:ext cx="0" cy="4525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Fluxograma: Processo 44"/>
          <p:cNvSpPr/>
          <p:nvPr/>
        </p:nvSpPr>
        <p:spPr bwMode="auto">
          <a:xfrm>
            <a:off x="755576" y="5552656"/>
            <a:ext cx="914400" cy="612648"/>
          </a:xfrm>
          <a:prstGeom prst="flowChart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Adiciona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dirty="0" smtClean="0"/>
              <a:t>Coluna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136" name="Conexão recta 5135"/>
          <p:cNvCxnSpPr>
            <a:stCxn id="6" idx="1"/>
            <a:endCxn id="45" idx="3"/>
          </p:cNvCxnSpPr>
          <p:nvPr/>
        </p:nvCxnSpPr>
        <p:spPr bwMode="auto">
          <a:xfrm flipH="1">
            <a:off x="1669976" y="5858980"/>
            <a:ext cx="3817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137" name="CaixaDeTexto 5136"/>
          <p:cNvSpPr txBox="1"/>
          <p:nvPr/>
        </p:nvSpPr>
        <p:spPr>
          <a:xfrm>
            <a:off x="1619672" y="5576853"/>
            <a:ext cx="4572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smtClean="0"/>
              <a:t>Sim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106688" y="5589240"/>
            <a:ext cx="60121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smtClean="0"/>
              <a:t>Não</a:t>
            </a:r>
            <a:endParaRPr lang="pt-BR" sz="1100" dirty="0"/>
          </a:p>
        </p:txBody>
      </p:sp>
      <p:cxnSp>
        <p:nvCxnSpPr>
          <p:cNvPr id="5145" name="Conexão em ângulos rectos 5144"/>
          <p:cNvCxnSpPr>
            <a:stCxn id="45" idx="0"/>
          </p:cNvCxnSpPr>
          <p:nvPr/>
        </p:nvCxnSpPr>
        <p:spPr bwMode="auto">
          <a:xfrm rot="5400000" flipH="1" flipV="1">
            <a:off x="-498" y="3691310"/>
            <a:ext cx="3074620" cy="648073"/>
          </a:xfrm>
          <a:prstGeom prst="bentConnector3">
            <a:avLst>
              <a:gd name="adj1" fmla="val 781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48" name="Conexão recta 5147"/>
          <p:cNvCxnSpPr>
            <a:stCxn id="10" idx="1"/>
          </p:cNvCxnSpPr>
          <p:nvPr/>
        </p:nvCxnSpPr>
        <p:spPr bwMode="auto">
          <a:xfrm flipH="1" flipV="1">
            <a:off x="1848272" y="2478036"/>
            <a:ext cx="347464" cy="22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9" name="CaixaDeTexto 68"/>
          <p:cNvSpPr txBox="1"/>
          <p:nvPr/>
        </p:nvSpPr>
        <p:spPr>
          <a:xfrm>
            <a:off x="5292080" y="1921772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Programa feito em Python 2.7 e GUROBI 7.0;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Uma estrutura de dados vetorial dinâmica para a solução do problema;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Critério de parada é custo reduzido maior que -10</a:t>
            </a:r>
            <a:r>
              <a:rPr lang="pt-BR" sz="1600" baseline="30000" dirty="0" smtClean="0"/>
              <a:t>-3</a:t>
            </a:r>
            <a:r>
              <a:rPr lang="pt-BR" sz="1600" dirty="0" smtClean="0"/>
              <a:t> ou max iterações 200;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heurística inicial fornece uma solução inteira, mas as decomposição de D-W fornece soluçoes real;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separação de máquina não integraliza a solução</a:t>
            </a:r>
          </a:p>
        </p:txBody>
      </p:sp>
      <p:sp>
        <p:nvSpPr>
          <p:cNvPr id="48" name="Rectângulo 47"/>
          <p:cNvSpPr/>
          <p:nvPr/>
        </p:nvSpPr>
        <p:spPr bwMode="auto">
          <a:xfrm>
            <a:off x="2022004" y="2990380"/>
            <a:ext cx="1361864" cy="19873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0073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1800" dirty="0"/>
              <a:t>Heurística Inicial</a:t>
            </a:r>
            <a:endParaRPr lang="en-US" altLang="pt-BR" sz="18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48064" y="1844824"/>
            <a:ext cx="360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Foi utilizada uma heurística Random MultiStart que gerava 5000 soluções e ficava com a de menor Função Objetivo ou até que convergisse;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A lógica utilizada para cada solução foi atribuir uma tarefa a primeira máquina que ficou disponível;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A tarefa que será atribuída é escolhida aleatoreamente dentro de uma lista;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Esta lista é um subconjunto das tarefas faltantes. </a:t>
            </a:r>
            <a:r>
              <a:rPr lang="pt-BR" sz="1500" smtClean="0"/>
              <a:t>Seu </a:t>
            </a:r>
            <a:r>
              <a:rPr lang="pt-BR" sz="1500" dirty="0" smtClean="0"/>
              <a:t>tamanho varia de forma periódica</a:t>
            </a:r>
            <a:r>
              <a:rPr lang="pt-BR" sz="1500" dirty="0"/>
              <a:t> </a:t>
            </a:r>
            <a:r>
              <a:rPr lang="pt-BR" sz="1500" dirty="0" smtClean="0"/>
              <a:t>e acompanha as iterações;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As tarefas desta lista estao em ordem crescente de d/w.</a:t>
            </a:r>
            <a:endParaRPr lang="pt-BR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28587" r="47027" b="14724"/>
          <a:stretch/>
        </p:blipFill>
        <p:spPr bwMode="auto">
          <a:xfrm>
            <a:off x="323528" y="1742789"/>
            <a:ext cx="4824536" cy="471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32232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do projecto teórico científic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projecto teórico científico</Template>
  <TotalTime>1520</TotalTime>
  <Words>2852</Words>
  <Application>Microsoft Office PowerPoint</Application>
  <PresentationFormat>Apresentação no Ecrã (4:3)</PresentationFormat>
  <Paragraphs>268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29" baseType="lpstr">
      <vt:lpstr>Apresentação do projecto teórico científico</vt:lpstr>
      <vt:lpstr>Time-Index Formulations for Machine Scheduling Problems: Column Generation</vt:lpstr>
      <vt:lpstr>Apresentação do Problema</vt:lpstr>
      <vt:lpstr>Formulação matemática de máquinas paralelas com atraso ponderado</vt:lpstr>
      <vt:lpstr>Reformulação ( 𝑥_𝑗𝑡𝑘  𝑝𝑎𝑟𝑎  )</vt:lpstr>
      <vt:lpstr>Cálculo do custo reduzido e o subproblema</vt:lpstr>
      <vt:lpstr>subproblema</vt:lpstr>
      <vt:lpstr>Algoritmo Resolução Caminho Mínimo</vt:lpstr>
      <vt:lpstr>Fluxograma da Solução</vt:lpstr>
      <vt:lpstr>Heurística Inicial</vt:lpstr>
      <vt:lpstr>Implementação computacional – código parte 1/4</vt:lpstr>
      <vt:lpstr>Implementação computacional – código parte 2/4</vt:lpstr>
      <vt:lpstr>Implementação computacional – código parte 3/4</vt:lpstr>
      <vt:lpstr>Implementação computacional – código parte 4/4</vt:lpstr>
      <vt:lpstr>Testes computacionais</vt:lpstr>
      <vt:lpstr>Testes computacionais</vt:lpstr>
      <vt:lpstr>Testes computacionais</vt:lpstr>
      <vt:lpstr>Testes computacionais</vt:lpstr>
      <vt:lpstr>Testes computacionais</vt:lpstr>
      <vt:lpstr>Testes computacionais</vt:lpstr>
      <vt:lpstr>Testes computacionais</vt:lpstr>
      <vt:lpstr>Testes computacionais</vt:lpstr>
      <vt:lpstr>Testes computacionais</vt:lpstr>
      <vt:lpstr>Testes computacionais</vt:lpstr>
      <vt:lpstr>Testes computacionais</vt:lpstr>
      <vt:lpstr>Testes computacionais</vt:lpstr>
      <vt:lpstr>Conclusões</vt:lpstr>
      <vt:lpstr>Conclusões</vt:lpstr>
      <vt:lpstr>Bibliografia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Teórico Científico</dc:title>
  <dc:creator>fabio</dc:creator>
  <cp:lastModifiedBy>fabio</cp:lastModifiedBy>
  <cp:revision>165</cp:revision>
  <dcterms:created xsi:type="dcterms:W3CDTF">2016-10-08T17:35:18Z</dcterms:created>
  <dcterms:modified xsi:type="dcterms:W3CDTF">2017-01-31T17:01:41Z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TC010183732070</vt:lpwstr>
  </property>
</Properties>
</file>