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9" r:id="rId4"/>
    <p:sldId id="257" r:id="rId5"/>
    <p:sldId id="261" r:id="rId6"/>
    <p:sldId id="268" r:id="rId7"/>
    <p:sldId id="267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9E7F8-1DAE-4AD5-8E10-3CDB9DE34AA8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1EA1B-D4E7-4311-9843-AF818FF8EFE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EA1B-D4E7-4311-9843-AF818FF8EFE6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26AA-F27F-4E0E-A7AB-AA0720E361D9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491D-C376-4DB9-9283-015593F5A1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26AA-F27F-4E0E-A7AB-AA0720E361D9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491D-C376-4DB9-9283-015593F5A1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26AA-F27F-4E0E-A7AB-AA0720E361D9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491D-C376-4DB9-9283-015593F5A1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26AA-F27F-4E0E-A7AB-AA0720E361D9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491D-C376-4DB9-9283-015593F5A1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26AA-F27F-4E0E-A7AB-AA0720E361D9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491D-C376-4DB9-9283-015593F5A1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26AA-F27F-4E0E-A7AB-AA0720E361D9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491D-C376-4DB9-9283-015593F5A1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26AA-F27F-4E0E-A7AB-AA0720E361D9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491D-C376-4DB9-9283-015593F5A1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26AA-F27F-4E0E-A7AB-AA0720E361D9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491D-C376-4DB9-9283-015593F5A1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26AA-F27F-4E0E-A7AB-AA0720E361D9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491D-C376-4DB9-9283-015593F5A1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26AA-F27F-4E0E-A7AB-AA0720E361D9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491D-C376-4DB9-9283-015593F5A1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26AA-F27F-4E0E-A7AB-AA0720E361D9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491D-C376-4DB9-9283-015593F5A1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426AA-F27F-4E0E-A7AB-AA0720E361D9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9491D-C376-4DB9-9283-015593F5A1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12168" y="1272823"/>
            <a:ext cx="6444208" cy="15388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Redução</a:t>
            </a:r>
            <a:r>
              <a:rPr kumimoji="0" lang="pt-BR" sz="2200" b="1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de</a:t>
            </a:r>
            <a:r>
              <a:rPr kumimoji="0" lang="pt-BR" sz="2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Dimensionalidade de Dados utilizando Redes </a:t>
            </a:r>
            <a:r>
              <a:rPr lang="pt-BR" sz="2200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t-BR" sz="2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eurais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400" b="1" dirty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G. E. Hinton * e R. R. Salakhutdinov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3968" y="3967896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Grupo:</a:t>
            </a:r>
          </a:p>
          <a:p>
            <a:endParaRPr lang="pt-BR" dirty="0"/>
          </a:p>
          <a:p>
            <a:r>
              <a:rPr lang="pt-BR" dirty="0" smtClean="0"/>
              <a:t>Fábio Jacob – RM: 330989</a:t>
            </a:r>
          </a:p>
          <a:p>
            <a:r>
              <a:rPr lang="pt-BR" dirty="0" smtClean="0"/>
              <a:t>Luca </a:t>
            </a:r>
            <a:r>
              <a:rPr lang="pt-BR" dirty="0" err="1" smtClean="0"/>
              <a:t>Lafratta</a:t>
            </a:r>
            <a:r>
              <a:rPr lang="pt-BR" dirty="0" smtClean="0"/>
              <a:t> </a:t>
            </a:r>
            <a:r>
              <a:rPr lang="pt-BR" dirty="0" smtClean="0"/>
              <a:t>Pasquale – </a:t>
            </a:r>
            <a:r>
              <a:rPr lang="pt-BR" dirty="0" smtClean="0"/>
              <a:t>RM:</a:t>
            </a:r>
          </a:p>
          <a:p>
            <a:r>
              <a:rPr lang="pt-BR" dirty="0" smtClean="0"/>
              <a:t>Allan Almeida – RM: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476672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6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) Conclusões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9592" y="908720"/>
            <a:ext cx="777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Para os exemplos dos </a:t>
            </a:r>
            <a:r>
              <a:rPr lang="pt-BR" dirty="0" err="1" smtClean="0"/>
              <a:t>datasets</a:t>
            </a:r>
            <a:r>
              <a:rPr lang="pt-BR" dirty="0" smtClean="0"/>
              <a:t> MINIST e Olivetti, o </a:t>
            </a:r>
            <a:r>
              <a:rPr lang="pt-BR" dirty="0" smtClean="0"/>
              <a:t>PCA deu reconstruções </a:t>
            </a:r>
            <a:r>
              <a:rPr lang="pt-BR" dirty="0" smtClean="0"/>
              <a:t>muito piores que o Autoencoder.</a:t>
            </a:r>
            <a:endParaRPr lang="pt-BR" dirty="0" smtClean="0"/>
          </a:p>
          <a:p>
            <a:pPr algn="just"/>
            <a:r>
              <a:rPr lang="pt-BR" dirty="0" smtClean="0"/>
              <a:t>Sem pré-treinamento, o </a:t>
            </a:r>
            <a:r>
              <a:rPr lang="pt-BR" dirty="0" smtClean="0"/>
              <a:t>Autoencoder </a:t>
            </a:r>
            <a:r>
              <a:rPr lang="pt-BR" dirty="0" smtClean="0"/>
              <a:t>muito </a:t>
            </a:r>
            <a:r>
              <a:rPr lang="pt-BR" dirty="0" smtClean="0"/>
              <a:t>profundo reconstrói </a:t>
            </a:r>
            <a:r>
              <a:rPr lang="pt-BR" dirty="0" smtClean="0"/>
              <a:t>sempre a média </a:t>
            </a:r>
            <a:r>
              <a:rPr lang="pt-BR" dirty="0" smtClean="0"/>
              <a:t>dos dados </a:t>
            </a:r>
            <a:r>
              <a:rPr lang="pt-BR" dirty="0" smtClean="0"/>
              <a:t>de treino, mesmo depois de um afinado </a:t>
            </a:r>
            <a:r>
              <a:rPr lang="pt-BR" dirty="0" smtClean="0"/>
              <a:t>ajuste. Autoencoders “rasos”, </a:t>
            </a:r>
            <a:r>
              <a:rPr lang="pt-BR" dirty="0" smtClean="0"/>
              <a:t>com </a:t>
            </a:r>
            <a:r>
              <a:rPr lang="pt-BR" dirty="0" smtClean="0"/>
              <a:t>uma única camada </a:t>
            </a:r>
            <a:r>
              <a:rPr lang="pt-BR" dirty="0" smtClean="0"/>
              <a:t>oculta entre os dados e o </a:t>
            </a:r>
            <a:r>
              <a:rPr lang="pt-BR" dirty="0" smtClean="0"/>
              <a:t>código, podem </a:t>
            </a:r>
            <a:r>
              <a:rPr lang="pt-BR" dirty="0" smtClean="0"/>
              <a:t>aprender sem praticar, mas </a:t>
            </a:r>
            <a:r>
              <a:rPr lang="pt-BR" dirty="0" smtClean="0"/>
              <a:t>o pré-treinamento reduz </a:t>
            </a:r>
            <a:r>
              <a:rPr lang="pt-BR" dirty="0" smtClean="0"/>
              <a:t>bastante o tempo total de </a:t>
            </a:r>
            <a:r>
              <a:rPr lang="pt-BR" dirty="0" smtClean="0"/>
              <a:t>treinamento.</a:t>
            </a:r>
            <a:endParaRPr lang="pt-BR" dirty="0" smtClean="0"/>
          </a:p>
          <a:p>
            <a:pPr algn="just"/>
            <a:r>
              <a:rPr lang="pt-BR" dirty="0" smtClean="0"/>
              <a:t>Quando o número de parâmetros é o mesmo</a:t>
            </a:r>
            <a:r>
              <a:rPr lang="pt-BR" dirty="0" smtClean="0"/>
              <a:t>, Autoencoders </a:t>
            </a:r>
            <a:r>
              <a:rPr lang="pt-BR" dirty="0" smtClean="0"/>
              <a:t>profundos podem produzir menor </a:t>
            </a:r>
            <a:r>
              <a:rPr lang="pt-BR" dirty="0" smtClean="0"/>
              <a:t>reconstrução dos erros </a:t>
            </a:r>
            <a:r>
              <a:rPr lang="pt-BR" dirty="0" smtClean="0"/>
              <a:t>nos dados de teste do que os </a:t>
            </a:r>
            <a:r>
              <a:rPr lang="pt-BR" dirty="0" smtClean="0"/>
              <a:t>“rasos”, mas </a:t>
            </a:r>
            <a:r>
              <a:rPr lang="pt-BR" dirty="0" smtClean="0"/>
              <a:t>esta vantagem </a:t>
            </a:r>
            <a:r>
              <a:rPr lang="pt-BR" dirty="0" smtClean="0"/>
              <a:t>desaparece, à medida que </a:t>
            </a:r>
            <a:r>
              <a:rPr lang="pt-BR" dirty="0" smtClean="0"/>
              <a:t>o número </a:t>
            </a:r>
            <a:r>
              <a:rPr lang="pt-BR" dirty="0" smtClean="0"/>
              <a:t>de parâmetros aumenta.</a:t>
            </a:r>
            <a:endParaRPr lang="pt-BR" dirty="0" smtClean="0"/>
          </a:p>
          <a:p>
            <a:pPr algn="just"/>
            <a:r>
              <a:rPr lang="pt-BR" dirty="0" smtClean="0"/>
              <a:t>Em seguida, </a:t>
            </a:r>
            <a:r>
              <a:rPr lang="pt-BR" dirty="0" smtClean="0"/>
              <a:t>foi usado </a:t>
            </a:r>
            <a:r>
              <a:rPr lang="pt-BR" dirty="0" smtClean="0"/>
              <a:t>um </a:t>
            </a:r>
            <a:r>
              <a:rPr lang="pt-BR" dirty="0" smtClean="0"/>
              <a:t>Autoencoder 784-1000-500-250-30 para </a:t>
            </a:r>
            <a:r>
              <a:rPr lang="pt-BR" dirty="0" smtClean="0"/>
              <a:t>extrair códigos para todos os </a:t>
            </a:r>
            <a:r>
              <a:rPr lang="pt-BR" dirty="0" smtClean="0"/>
              <a:t>manuscritos </a:t>
            </a:r>
            <a:r>
              <a:rPr lang="pt-BR" dirty="0" smtClean="0"/>
              <a:t>no conjunto de treino </a:t>
            </a:r>
            <a:r>
              <a:rPr lang="pt-BR" dirty="0" smtClean="0"/>
              <a:t>MNIST. Novamente, todas </a:t>
            </a:r>
            <a:r>
              <a:rPr lang="pt-BR" dirty="0" smtClean="0"/>
              <a:t>as unidades eram logísticas, exceto pelas 30 </a:t>
            </a:r>
            <a:r>
              <a:rPr lang="pt-BR" dirty="0" smtClean="0"/>
              <a:t>unidades lineares </a:t>
            </a:r>
            <a:r>
              <a:rPr lang="pt-BR" dirty="0" smtClean="0"/>
              <a:t>na camada de código. Depois de afinar em </a:t>
            </a:r>
            <a:r>
              <a:rPr lang="pt-BR" dirty="0" smtClean="0"/>
              <a:t>todas as 60.000 </a:t>
            </a:r>
            <a:r>
              <a:rPr lang="pt-BR" dirty="0" smtClean="0"/>
              <a:t>imagens de treinamento, o </a:t>
            </a:r>
            <a:r>
              <a:rPr lang="pt-BR" dirty="0" smtClean="0"/>
              <a:t>Autoencoder foi testado </a:t>
            </a:r>
            <a:r>
              <a:rPr lang="pt-BR" dirty="0" smtClean="0"/>
              <a:t>em 10.000 novas imagens e </a:t>
            </a:r>
            <a:r>
              <a:rPr lang="pt-BR" dirty="0" smtClean="0"/>
              <a:t>produziu reconstruções muito </a:t>
            </a:r>
            <a:r>
              <a:rPr lang="pt-BR" dirty="0" smtClean="0"/>
              <a:t>melhores do que </a:t>
            </a:r>
            <a:r>
              <a:rPr lang="pt-BR" dirty="0" smtClean="0"/>
              <a:t>PCA.</a:t>
            </a:r>
            <a:endParaRPr lang="pt-BR" dirty="0" smtClean="0"/>
          </a:p>
          <a:p>
            <a:pPr algn="just"/>
            <a:r>
              <a:rPr lang="pt-BR" dirty="0" smtClean="0"/>
              <a:t>Quando </a:t>
            </a:r>
            <a:r>
              <a:rPr lang="pt-BR" dirty="0" smtClean="0"/>
              <a:t>treinados em documentos, </a:t>
            </a:r>
            <a:r>
              <a:rPr lang="pt-BR" dirty="0" smtClean="0"/>
              <a:t>os Autoencoders produziram </a:t>
            </a:r>
            <a:r>
              <a:rPr lang="pt-BR" dirty="0" smtClean="0"/>
              <a:t>códigos que </a:t>
            </a:r>
            <a:r>
              <a:rPr lang="pt-BR" dirty="0" smtClean="0"/>
              <a:t>permitem uma recuperação </a:t>
            </a:r>
            <a:r>
              <a:rPr lang="pt-BR" dirty="0" smtClean="0"/>
              <a:t>rápida. Foram </a:t>
            </a:r>
            <a:r>
              <a:rPr lang="pt-BR" dirty="0" smtClean="0"/>
              <a:t>apresentadas cada </a:t>
            </a:r>
            <a:r>
              <a:rPr lang="pt-BR" dirty="0" smtClean="0"/>
              <a:t>uma das 804.414 </a:t>
            </a:r>
            <a:r>
              <a:rPr lang="pt-BR" dirty="0" smtClean="0"/>
              <a:t>notícias, como </a:t>
            </a:r>
            <a:r>
              <a:rPr lang="pt-BR" dirty="0" smtClean="0"/>
              <a:t>vetor de probabilidades específicas de </a:t>
            </a:r>
            <a:r>
              <a:rPr lang="pt-BR" dirty="0" smtClean="0"/>
              <a:t>documentos. O pré-treinamento </a:t>
            </a:r>
            <a:r>
              <a:rPr lang="pt-BR" dirty="0" smtClean="0"/>
              <a:t>de camada por camada também pode ser </a:t>
            </a:r>
            <a:r>
              <a:rPr lang="pt-BR" dirty="0" smtClean="0"/>
              <a:t>usado para Classificação </a:t>
            </a:r>
            <a:r>
              <a:rPr lang="pt-BR" dirty="0" smtClean="0"/>
              <a:t>e </a:t>
            </a:r>
            <a:r>
              <a:rPr lang="pt-BR" dirty="0" smtClean="0"/>
              <a:t>Regressão.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548680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1) Problema</a:t>
            </a:r>
            <a:endParaRPr lang="pt-BR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863080" y="1556792"/>
            <a:ext cx="7741368" cy="25853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Para grandes volumes de dados de entrada (inputs), a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redução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 dimensionalidade facilita a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classificação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visualização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comunicação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e armazenamento de dados de alta dimensão.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pt-BR" b="1" dirty="0" smtClean="0">
              <a:solidFill>
                <a:srgbClr val="222222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Um método simples e amplamente utilizado é Análise de Componentes Principais (PCA – Principal Components Analysis), que encontra as dire</a:t>
            </a:r>
            <a:r>
              <a:rPr lang="pt-BR" b="1" dirty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ç</a:t>
            </a:r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ões de maior varia</a:t>
            </a:r>
            <a:r>
              <a:rPr lang="pt-BR" b="1" dirty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ç</a:t>
            </a:r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ão no conjunto de dados e representa cada ponto de dados por sua coordenada ao longo de cada uma dessas dire</a:t>
            </a:r>
            <a:r>
              <a:rPr lang="pt-BR" b="1" dirty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ç</a:t>
            </a:r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ões. </a:t>
            </a:r>
            <a:endParaRPr lang="pt-BR" b="1" dirty="0" smtClean="0">
              <a:solidFill>
                <a:srgbClr val="222222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54868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2) Proposta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9592" y="1340768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b="1" dirty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Dados de alta dimensão podem ser convertidos em códigos de baixa dimensão por meio do treinamento de um sistema neural </a:t>
            </a:r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multicamada, onde temos uma Rede Neural </a:t>
            </a:r>
            <a:r>
              <a:rPr lang="pt-BR" b="1" dirty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com uma pequena camada central para reconstruir vetores de entrada de alta dimensão. </a:t>
            </a:r>
            <a:endParaRPr lang="pt-BR" b="1" dirty="0" smtClean="0">
              <a:solidFill>
                <a:srgbClr val="222222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pt-BR" b="1" dirty="0" smtClean="0">
              <a:solidFill>
                <a:srgbClr val="222222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O Gradiente Descendente (Gradient Descent) pode </a:t>
            </a:r>
            <a:r>
              <a:rPr lang="pt-BR" b="1" dirty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ser usado para </a:t>
            </a:r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ajustar os </a:t>
            </a:r>
            <a:r>
              <a:rPr lang="pt-BR" b="1" dirty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pesos nessas </a:t>
            </a:r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Redes Neurais chamadas de “Autoenconders”, </a:t>
            </a:r>
            <a:r>
              <a:rPr lang="pt-BR" b="1" dirty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mas isso funciona bem apenas </a:t>
            </a:r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 os </a:t>
            </a:r>
            <a:r>
              <a:rPr lang="pt-BR" b="1" dirty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pesos iniciais </a:t>
            </a:r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estiverem </a:t>
            </a:r>
            <a:r>
              <a:rPr lang="pt-BR" b="1" dirty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próximos de uma boa solução. </a:t>
            </a:r>
            <a:endParaRPr lang="pt-BR" b="1" dirty="0" smtClean="0">
              <a:solidFill>
                <a:srgbClr val="222222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560" y="548680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3) Objetivo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43608" y="1412776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Propor uma maneira eficaz de inicializar o pesos que permitem que redes profundas (Deep Learning) de Autoencoder aprendam códigos de baixa dimensão que funcionam muito melhor que a Análise de Componentes Principais (PCA), como uma ferramenta para reduzir a dimensionalidade dos dados.</a:t>
            </a:r>
            <a:endParaRPr lang="pt-BR" b="1" dirty="0">
              <a:solidFill>
                <a:srgbClr val="222222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332656"/>
            <a:ext cx="151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4) Validação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692696"/>
            <a:ext cx="85324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Começando com pesos aleatórios nas duas Redes Neurais (encoder e decoder), elas podem ser treinadas juntas, minimizando a discrepância entre os dados originais e </a:t>
            </a:r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 </a:t>
            </a:r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sua reconstrução. Os gradientes necessários são facilmente obtidos usando a Regra da Cadeia para </a:t>
            </a:r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retropropagação (“Backpropagation”) </a:t>
            </a:r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de derivadas de erro,  primeiro através da rede decodificadora e, em seguida, através da rede do codificador. </a:t>
            </a:r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Todo o sistema é chamado de Autoencoder.</a:t>
            </a:r>
          </a:p>
          <a:p>
            <a:pPr algn="just"/>
            <a:endParaRPr lang="pt-BR" b="1" dirty="0" smtClean="0">
              <a:solidFill>
                <a:srgbClr val="222222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just"/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Não é uma tarefa fácil otimizar os pesos em Autoencoders não lineares que têm múltiplas camadas ocultas (2–4). Com grandes pesos iniciais, os Autoencoders geralmente encontram os mínimos locais; com pequenos pesos iniciais, os gradientes nas camadas iniciais são pequenos, tornando inviável treinar Autoencoders com muitas camadas ocultas. E se os pesos iniciais estão próximos de uma boa solução, o “Gradient Descent” funciona bem, mas encontrar tais pesos iniciais requer um tipo muito diferente de algoritmo, que aprende uma camada de recursos por vez. </a:t>
            </a:r>
          </a:p>
          <a:p>
            <a:pPr algn="just"/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Deste modo, é introduzido o procedimento de pré-treinamento (pretraining) para dados binários, generalizando-os para dados reais, e mostrando que funciona bem para uma variedade de conjuntos de dados. </a:t>
            </a:r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Um conjunto de vetores binários (por exemplo, imagens) pode ser modelado usando uma Rede Neural de duas camadas, chamada de “</a:t>
            </a:r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Máquina de Boltzmann Restrita” </a:t>
            </a:r>
            <a:r>
              <a:rPr lang="pt-BR" b="1" dirty="0" smtClean="0">
                <a:solidFill>
                  <a:srgbClr val="22222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(RBM – Restricted Boltzmann Machine)”.</a:t>
            </a:r>
            <a:endParaRPr lang="pt-BR" b="1" dirty="0">
              <a:solidFill>
                <a:srgbClr val="222222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tângulo 168"/>
          <p:cNvSpPr/>
          <p:nvPr/>
        </p:nvSpPr>
        <p:spPr>
          <a:xfrm>
            <a:off x="3923928" y="476672"/>
            <a:ext cx="1872208" cy="32403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899592" y="2204864"/>
            <a:ext cx="2376264" cy="115212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899592" y="3573016"/>
            <a:ext cx="2376264" cy="1224136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11560" y="188640"/>
            <a:ext cx="29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4) Validação - Arq</a:t>
            </a:r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uitetura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899592" y="836712"/>
            <a:ext cx="2376264" cy="115212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1691680" y="5517232"/>
            <a:ext cx="6264696" cy="828675"/>
            <a:chOff x="949896" y="3212976"/>
            <a:chExt cx="6264696" cy="8286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49896" y="3284984"/>
              <a:ext cx="4229100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00192" y="3212976"/>
              <a:ext cx="914400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CaixaDeTexto 13"/>
          <p:cNvSpPr txBox="1"/>
          <p:nvPr/>
        </p:nvSpPr>
        <p:spPr>
          <a:xfrm>
            <a:off x="1475656" y="500388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139952" y="500388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2000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403648" y="429309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139952" y="442782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1000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619672" y="2339588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500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47664" y="3717032"/>
            <a:ext cx="1008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1000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691680" y="971436"/>
            <a:ext cx="720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</a:t>
            </a:r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4139952" y="387034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500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139952" y="335699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39952" y="170080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2000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139952" y="227687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1000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139952" y="284364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500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699792" y="422108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RBM</a:t>
            </a:r>
            <a:endParaRPr lang="pt-BR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699792" y="148478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RBM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699792" y="278092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RBM</a:t>
            </a:r>
            <a:endParaRPr lang="pt-BR" sz="14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1619672" y="1547500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500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1547664" y="2915652"/>
            <a:ext cx="1008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1000</a:t>
            </a:r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72347" y="694209"/>
            <a:ext cx="8477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665634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4" name="Conector de seta reta 73"/>
          <p:cNvCxnSpPr>
            <a:endCxn id="21" idx="2"/>
          </p:cNvCxnSpPr>
          <p:nvPr/>
        </p:nvCxnSpPr>
        <p:spPr>
          <a:xfrm flipV="1">
            <a:off x="2051720" y="4086364"/>
            <a:ext cx="0" cy="2067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/>
          <p:nvPr/>
        </p:nvCxnSpPr>
        <p:spPr>
          <a:xfrm flipV="1">
            <a:off x="2051720" y="2708920"/>
            <a:ext cx="0" cy="2067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 flipV="1">
            <a:off x="2051720" y="1340768"/>
            <a:ext cx="0" cy="2067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V="1">
            <a:off x="2051720" y="5373216"/>
            <a:ext cx="0" cy="2067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/>
          <p:cNvSpPr txBox="1"/>
          <p:nvPr/>
        </p:nvSpPr>
        <p:spPr>
          <a:xfrm>
            <a:off x="2195736" y="531224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W1</a:t>
            </a:r>
            <a:endParaRPr lang="pt-BR" sz="120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2195736" y="1279793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W4</a:t>
            </a:r>
            <a:endParaRPr lang="pt-BR" sz="1200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2267744" y="2647945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W3</a:t>
            </a:r>
            <a:endParaRPr lang="pt-BR" sz="1200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2267744" y="407707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W2</a:t>
            </a:r>
            <a:endParaRPr lang="pt-BR" sz="12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5364088" y="5301208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W1</a:t>
            </a:r>
            <a:endParaRPr lang="pt-BR" sz="12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5364088" y="479715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W2</a:t>
            </a:r>
            <a:endParaRPr lang="pt-BR" sz="12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5364088" y="4160113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W3</a:t>
            </a:r>
            <a:endParaRPr lang="pt-BR" sz="12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5364088" y="364502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W4</a:t>
            </a:r>
            <a:endParaRPr lang="pt-BR" sz="1200" dirty="0"/>
          </a:p>
        </p:txBody>
      </p:sp>
      <p:grpSp>
        <p:nvGrpSpPr>
          <p:cNvPr id="99" name="Grupo 98"/>
          <p:cNvGrpSpPr/>
          <p:nvPr/>
        </p:nvGrpSpPr>
        <p:grpSpPr>
          <a:xfrm>
            <a:off x="5292080" y="3068960"/>
            <a:ext cx="504056" cy="349007"/>
            <a:chOff x="5436096" y="3068960"/>
            <a:chExt cx="504056" cy="349007"/>
          </a:xfrm>
        </p:grpSpPr>
        <p:sp>
          <p:nvSpPr>
            <p:cNvPr id="97" name="CaixaDeTexto 96"/>
            <p:cNvSpPr txBox="1"/>
            <p:nvPr/>
          </p:nvSpPr>
          <p:spPr>
            <a:xfrm>
              <a:off x="5436096" y="314096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W4</a:t>
              </a:r>
              <a:endParaRPr lang="pt-BR" sz="1200" dirty="0"/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5652120" y="306896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</a:t>
              </a:r>
              <a:endParaRPr lang="pt-BR" sz="120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5292080" y="2564904"/>
            <a:ext cx="504056" cy="349007"/>
            <a:chOff x="5436096" y="3068960"/>
            <a:chExt cx="504056" cy="349007"/>
          </a:xfrm>
        </p:grpSpPr>
        <p:sp>
          <p:nvSpPr>
            <p:cNvPr id="102" name="CaixaDeTexto 101"/>
            <p:cNvSpPr txBox="1"/>
            <p:nvPr/>
          </p:nvSpPr>
          <p:spPr>
            <a:xfrm>
              <a:off x="5436096" y="314096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W3</a:t>
              </a:r>
              <a:endParaRPr lang="pt-BR" sz="1200" dirty="0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652120" y="306896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</a:t>
              </a:r>
              <a:endParaRPr lang="pt-BR" sz="1200" dirty="0"/>
            </a:p>
          </p:txBody>
        </p:sp>
      </p:grpSp>
      <p:grpSp>
        <p:nvGrpSpPr>
          <p:cNvPr id="105" name="Grupo 104"/>
          <p:cNvGrpSpPr/>
          <p:nvPr/>
        </p:nvGrpSpPr>
        <p:grpSpPr>
          <a:xfrm>
            <a:off x="5292080" y="1988840"/>
            <a:ext cx="504056" cy="349007"/>
            <a:chOff x="5436096" y="3068960"/>
            <a:chExt cx="504056" cy="349007"/>
          </a:xfrm>
        </p:grpSpPr>
        <p:sp>
          <p:nvSpPr>
            <p:cNvPr id="106" name="CaixaDeTexto 105"/>
            <p:cNvSpPr txBox="1"/>
            <p:nvPr/>
          </p:nvSpPr>
          <p:spPr>
            <a:xfrm>
              <a:off x="5436096" y="314096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W2</a:t>
              </a:r>
              <a:endParaRPr lang="pt-BR" sz="1200" dirty="0"/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5652120" y="306896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</a:t>
              </a:r>
              <a:endParaRPr lang="pt-BR" sz="1200" dirty="0"/>
            </a:p>
          </p:txBody>
        </p:sp>
      </p:grpSp>
      <p:sp>
        <p:nvSpPr>
          <p:cNvPr id="110" name="CaixaDeTexto 109"/>
          <p:cNvSpPr txBox="1"/>
          <p:nvPr/>
        </p:nvSpPr>
        <p:spPr>
          <a:xfrm>
            <a:off x="5292080" y="148478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W1</a:t>
            </a:r>
            <a:endParaRPr lang="pt-BR" sz="1200" dirty="0"/>
          </a:p>
        </p:txBody>
      </p:sp>
      <p:sp>
        <p:nvSpPr>
          <p:cNvPr id="111" name="CaixaDeTexto 110"/>
          <p:cNvSpPr txBox="1"/>
          <p:nvPr/>
        </p:nvSpPr>
        <p:spPr>
          <a:xfrm>
            <a:off x="5508104" y="141277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</a:t>
            </a:r>
            <a:endParaRPr lang="pt-BR" sz="1200" dirty="0"/>
          </a:p>
        </p:txBody>
      </p:sp>
      <p:cxnSp>
        <p:nvCxnSpPr>
          <p:cNvPr id="115" name="Conector de seta reta 114"/>
          <p:cNvCxnSpPr/>
          <p:nvPr/>
        </p:nvCxnSpPr>
        <p:spPr>
          <a:xfrm flipV="1">
            <a:off x="4788024" y="53732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/>
          <p:nvPr/>
        </p:nvCxnSpPr>
        <p:spPr>
          <a:xfrm flipV="1">
            <a:off x="4788024" y="479715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V="1">
            <a:off x="4788024" y="263691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/>
          <p:nvPr/>
        </p:nvCxnSpPr>
        <p:spPr>
          <a:xfrm flipV="1">
            <a:off x="4788024" y="42210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/>
          <p:nvPr/>
        </p:nvCxnSpPr>
        <p:spPr>
          <a:xfrm flipV="1">
            <a:off x="4788024" y="371703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flipV="1">
            <a:off x="4788024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/>
          <p:cNvCxnSpPr/>
          <p:nvPr/>
        </p:nvCxnSpPr>
        <p:spPr>
          <a:xfrm flipV="1">
            <a:off x="4788024" y="148478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de seta reta 128"/>
          <p:cNvCxnSpPr/>
          <p:nvPr/>
        </p:nvCxnSpPr>
        <p:spPr>
          <a:xfrm flipV="1">
            <a:off x="4788024" y="321297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ixaDeTexto 129"/>
          <p:cNvSpPr txBox="1"/>
          <p:nvPr/>
        </p:nvSpPr>
        <p:spPr>
          <a:xfrm>
            <a:off x="6804248" y="500388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2000</a:t>
            </a:r>
            <a:endParaRPr lang="pt-BR" dirty="0"/>
          </a:p>
        </p:txBody>
      </p:sp>
      <p:sp>
        <p:nvSpPr>
          <p:cNvPr id="131" name="CaixaDeTexto 130"/>
          <p:cNvSpPr txBox="1"/>
          <p:nvPr/>
        </p:nvSpPr>
        <p:spPr>
          <a:xfrm>
            <a:off x="6804248" y="442782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1000</a:t>
            </a:r>
            <a:endParaRPr lang="pt-BR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6804248" y="387034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500</a:t>
            </a:r>
            <a:endParaRPr lang="pt-BR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6804248" y="335699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  <a:endParaRPr lang="pt-BR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6804248" y="170080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2000</a:t>
            </a:r>
            <a:endParaRPr lang="pt-BR" dirty="0"/>
          </a:p>
        </p:txBody>
      </p:sp>
      <p:sp>
        <p:nvSpPr>
          <p:cNvPr id="135" name="CaixaDeTexto 134"/>
          <p:cNvSpPr txBox="1"/>
          <p:nvPr/>
        </p:nvSpPr>
        <p:spPr>
          <a:xfrm>
            <a:off x="6804248" y="227687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1000</a:t>
            </a:r>
            <a:endParaRPr lang="pt-BR" dirty="0"/>
          </a:p>
        </p:txBody>
      </p:sp>
      <p:sp>
        <p:nvSpPr>
          <p:cNvPr id="136" name="CaixaDeTexto 135"/>
          <p:cNvSpPr txBox="1"/>
          <p:nvPr/>
        </p:nvSpPr>
        <p:spPr>
          <a:xfrm>
            <a:off x="6804248" y="284364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500</a:t>
            </a:r>
            <a:endParaRPr lang="pt-BR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8028384" y="530120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W1+E1</a:t>
            </a:r>
            <a:endParaRPr lang="pt-BR" sz="1200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8028384" y="479715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W2+E2</a:t>
            </a:r>
            <a:endParaRPr lang="pt-BR" sz="1200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8028384" y="416011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W3+E3</a:t>
            </a:r>
            <a:endParaRPr lang="pt-BR" sz="1200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8028384" y="364502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W4+E4</a:t>
            </a:r>
            <a:endParaRPr lang="pt-BR" sz="1200" dirty="0"/>
          </a:p>
        </p:txBody>
      </p:sp>
      <p:grpSp>
        <p:nvGrpSpPr>
          <p:cNvPr id="141" name="Grupo 140"/>
          <p:cNvGrpSpPr/>
          <p:nvPr/>
        </p:nvGrpSpPr>
        <p:grpSpPr>
          <a:xfrm>
            <a:off x="8028384" y="2996952"/>
            <a:ext cx="792088" cy="421015"/>
            <a:chOff x="5436096" y="2996952"/>
            <a:chExt cx="792088" cy="421015"/>
          </a:xfrm>
        </p:grpSpPr>
        <p:sp>
          <p:nvSpPr>
            <p:cNvPr id="142" name="CaixaDeTexto 141"/>
            <p:cNvSpPr txBox="1"/>
            <p:nvPr/>
          </p:nvSpPr>
          <p:spPr>
            <a:xfrm>
              <a:off x="5436096" y="3140968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W4+E5</a:t>
              </a:r>
              <a:endParaRPr lang="pt-BR" sz="1200" dirty="0"/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5580112" y="299695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</a:t>
              </a:r>
              <a:endParaRPr lang="pt-BR" sz="1200" dirty="0"/>
            </a:p>
          </p:txBody>
        </p:sp>
      </p:grpSp>
      <p:cxnSp>
        <p:nvCxnSpPr>
          <p:cNvPr id="150" name="Conector de seta reta 149"/>
          <p:cNvCxnSpPr/>
          <p:nvPr/>
        </p:nvCxnSpPr>
        <p:spPr>
          <a:xfrm flipV="1">
            <a:off x="7452320" y="479715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/>
          <p:nvPr/>
        </p:nvCxnSpPr>
        <p:spPr>
          <a:xfrm flipV="1">
            <a:off x="7452320" y="263691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de seta reta 151"/>
          <p:cNvCxnSpPr/>
          <p:nvPr/>
        </p:nvCxnSpPr>
        <p:spPr>
          <a:xfrm flipV="1">
            <a:off x="7452320" y="42210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/>
          <p:nvPr/>
        </p:nvCxnSpPr>
        <p:spPr>
          <a:xfrm flipV="1">
            <a:off x="7452320" y="371703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de seta reta 153"/>
          <p:cNvCxnSpPr/>
          <p:nvPr/>
        </p:nvCxnSpPr>
        <p:spPr>
          <a:xfrm flipV="1">
            <a:off x="7452320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54"/>
          <p:cNvCxnSpPr/>
          <p:nvPr/>
        </p:nvCxnSpPr>
        <p:spPr>
          <a:xfrm flipV="1">
            <a:off x="7452320" y="321297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aixaDeTexto 157"/>
          <p:cNvSpPr txBox="1"/>
          <p:nvPr/>
        </p:nvSpPr>
        <p:spPr>
          <a:xfrm>
            <a:off x="8172400" y="242088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</a:t>
            </a:r>
            <a:endParaRPr lang="pt-BR" sz="1200" dirty="0"/>
          </a:p>
        </p:txBody>
      </p:sp>
      <p:grpSp>
        <p:nvGrpSpPr>
          <p:cNvPr id="159" name="Grupo 158"/>
          <p:cNvGrpSpPr/>
          <p:nvPr/>
        </p:nvGrpSpPr>
        <p:grpSpPr>
          <a:xfrm>
            <a:off x="8028384" y="2420888"/>
            <a:ext cx="792088" cy="421015"/>
            <a:chOff x="5436096" y="2996952"/>
            <a:chExt cx="792088" cy="421015"/>
          </a:xfrm>
        </p:grpSpPr>
        <p:sp>
          <p:nvSpPr>
            <p:cNvPr id="160" name="CaixaDeTexto 159"/>
            <p:cNvSpPr txBox="1"/>
            <p:nvPr/>
          </p:nvSpPr>
          <p:spPr>
            <a:xfrm>
              <a:off x="5436096" y="3140968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W3+E6</a:t>
              </a:r>
              <a:endParaRPr lang="pt-BR" sz="1200" dirty="0"/>
            </a:p>
          </p:txBody>
        </p:sp>
        <p:sp>
          <p:nvSpPr>
            <p:cNvPr id="161" name="CaixaDeTexto 160"/>
            <p:cNvSpPr txBox="1"/>
            <p:nvPr/>
          </p:nvSpPr>
          <p:spPr>
            <a:xfrm>
              <a:off x="5580112" y="299695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</a:t>
              </a:r>
              <a:endParaRPr lang="pt-BR" sz="1200" dirty="0"/>
            </a:p>
          </p:txBody>
        </p:sp>
      </p:grpSp>
      <p:grpSp>
        <p:nvGrpSpPr>
          <p:cNvPr id="162" name="Grupo 161"/>
          <p:cNvGrpSpPr/>
          <p:nvPr/>
        </p:nvGrpSpPr>
        <p:grpSpPr>
          <a:xfrm>
            <a:off x="8028384" y="1916832"/>
            <a:ext cx="792088" cy="421015"/>
            <a:chOff x="5436096" y="2996952"/>
            <a:chExt cx="792088" cy="421015"/>
          </a:xfrm>
        </p:grpSpPr>
        <p:sp>
          <p:nvSpPr>
            <p:cNvPr id="163" name="CaixaDeTexto 162"/>
            <p:cNvSpPr txBox="1"/>
            <p:nvPr/>
          </p:nvSpPr>
          <p:spPr>
            <a:xfrm>
              <a:off x="5436096" y="3140968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W2+E7</a:t>
              </a:r>
              <a:endParaRPr lang="pt-BR" sz="1200" dirty="0"/>
            </a:p>
          </p:txBody>
        </p:sp>
        <p:sp>
          <p:nvSpPr>
            <p:cNvPr id="164" name="CaixaDeTexto 163"/>
            <p:cNvSpPr txBox="1"/>
            <p:nvPr/>
          </p:nvSpPr>
          <p:spPr>
            <a:xfrm>
              <a:off x="5580112" y="299695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</a:t>
              </a:r>
              <a:endParaRPr lang="pt-BR" sz="1200" dirty="0"/>
            </a:p>
          </p:txBody>
        </p:sp>
      </p:grpSp>
      <p:grpSp>
        <p:nvGrpSpPr>
          <p:cNvPr id="165" name="Grupo 164"/>
          <p:cNvGrpSpPr/>
          <p:nvPr/>
        </p:nvGrpSpPr>
        <p:grpSpPr>
          <a:xfrm>
            <a:off x="7956376" y="1279793"/>
            <a:ext cx="792088" cy="421015"/>
            <a:chOff x="5436096" y="2996952"/>
            <a:chExt cx="792088" cy="421015"/>
          </a:xfrm>
        </p:grpSpPr>
        <p:sp>
          <p:nvSpPr>
            <p:cNvPr id="166" name="CaixaDeTexto 165"/>
            <p:cNvSpPr txBox="1"/>
            <p:nvPr/>
          </p:nvSpPr>
          <p:spPr>
            <a:xfrm>
              <a:off x="5436096" y="3140968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W1+E8</a:t>
              </a:r>
              <a:endParaRPr lang="pt-BR" sz="1200" dirty="0"/>
            </a:p>
          </p:txBody>
        </p:sp>
        <p:sp>
          <p:nvSpPr>
            <p:cNvPr id="167" name="CaixaDeTexto 166"/>
            <p:cNvSpPr txBox="1"/>
            <p:nvPr/>
          </p:nvSpPr>
          <p:spPr>
            <a:xfrm>
              <a:off x="5580112" y="299695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</a:t>
              </a:r>
              <a:endParaRPr lang="pt-BR" sz="1200" dirty="0"/>
            </a:p>
          </p:txBody>
        </p:sp>
      </p:grpSp>
      <p:cxnSp>
        <p:nvCxnSpPr>
          <p:cNvPr id="168" name="Conector de seta reta 167"/>
          <p:cNvCxnSpPr/>
          <p:nvPr/>
        </p:nvCxnSpPr>
        <p:spPr>
          <a:xfrm flipV="1">
            <a:off x="7452320" y="148478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aixaDeTexto 184"/>
          <p:cNvSpPr txBox="1"/>
          <p:nvPr/>
        </p:nvSpPr>
        <p:spPr>
          <a:xfrm>
            <a:off x="3779912" y="3356993"/>
            <a:ext cx="1944216" cy="313932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86" name="CaixaDeTexto 185"/>
          <p:cNvSpPr txBox="1"/>
          <p:nvPr/>
        </p:nvSpPr>
        <p:spPr>
          <a:xfrm>
            <a:off x="5724128" y="587727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Encoder</a:t>
            </a:r>
            <a:endParaRPr lang="pt-BR" sz="1400" dirty="0"/>
          </a:p>
        </p:txBody>
      </p:sp>
      <p:sp>
        <p:nvSpPr>
          <p:cNvPr id="187" name="CaixaDeTexto 186"/>
          <p:cNvSpPr txBox="1"/>
          <p:nvPr/>
        </p:nvSpPr>
        <p:spPr>
          <a:xfrm>
            <a:off x="5796136" y="54868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Decoder</a:t>
            </a:r>
            <a:endParaRPr lang="pt-BR" sz="1400" dirty="0"/>
          </a:p>
        </p:txBody>
      </p:sp>
      <p:sp>
        <p:nvSpPr>
          <p:cNvPr id="188" name="CaixaDeTexto 187"/>
          <p:cNvSpPr txBox="1"/>
          <p:nvPr/>
        </p:nvSpPr>
        <p:spPr>
          <a:xfrm>
            <a:off x="5292080" y="3356992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err="1" smtClean="0"/>
              <a:t>Code</a:t>
            </a:r>
            <a:r>
              <a:rPr lang="pt-BR" sz="1500" dirty="0" smtClean="0"/>
              <a:t> </a:t>
            </a:r>
            <a:r>
              <a:rPr lang="pt-BR" sz="1500" dirty="0" err="1" smtClean="0"/>
              <a:t>Layer</a:t>
            </a:r>
            <a:endParaRPr lang="pt-BR" sz="1500" dirty="0"/>
          </a:p>
        </p:txBody>
      </p:sp>
      <p:cxnSp>
        <p:nvCxnSpPr>
          <p:cNvPr id="189" name="Conector de seta reta 188"/>
          <p:cNvCxnSpPr/>
          <p:nvPr/>
        </p:nvCxnSpPr>
        <p:spPr>
          <a:xfrm flipV="1">
            <a:off x="7524328" y="53732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aixaDeTexto 189"/>
          <p:cNvSpPr txBox="1"/>
          <p:nvPr/>
        </p:nvSpPr>
        <p:spPr>
          <a:xfrm>
            <a:off x="1187624" y="63813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pré-treinamento</a:t>
            </a:r>
            <a:endParaRPr lang="pt-BR" dirty="0"/>
          </a:p>
        </p:txBody>
      </p:sp>
      <p:sp>
        <p:nvSpPr>
          <p:cNvPr id="191" name="CaixaDeTexto 190"/>
          <p:cNvSpPr txBox="1"/>
          <p:nvPr/>
        </p:nvSpPr>
        <p:spPr>
          <a:xfrm>
            <a:off x="4211960" y="64886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Unrolling</a:t>
            </a:r>
            <a:endParaRPr lang="pt-BR" dirty="0"/>
          </a:p>
        </p:txBody>
      </p:sp>
      <p:sp>
        <p:nvSpPr>
          <p:cNvPr id="192" name="CaixaDeTexto 191"/>
          <p:cNvSpPr txBox="1"/>
          <p:nvPr/>
        </p:nvSpPr>
        <p:spPr>
          <a:xfrm>
            <a:off x="6948264" y="64533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Fine-tuning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548680"/>
            <a:ext cx="151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4) Validação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196752"/>
            <a:ext cx="566620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51520" y="1196752"/>
            <a:ext cx="30243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Amostras aleatórias de curvas do conjunto de dados de teste; reconstruções </a:t>
            </a:r>
            <a:r>
              <a:rPr lang="pt-BR" b="1" dirty="0" smtClean="0"/>
              <a:t>produzidas pelo </a:t>
            </a:r>
            <a:r>
              <a:rPr lang="pt-BR" b="1" dirty="0" smtClean="0"/>
              <a:t>Autoencoder; reconstruções por "PCA </a:t>
            </a:r>
            <a:r>
              <a:rPr lang="pt-BR" b="1" dirty="0" smtClean="0"/>
              <a:t>logístico“, usando </a:t>
            </a:r>
            <a:r>
              <a:rPr lang="pt-BR" b="1" dirty="0" smtClean="0"/>
              <a:t>seis componentes;</a:t>
            </a:r>
          </a:p>
          <a:p>
            <a:r>
              <a:rPr lang="pt-BR" b="1" dirty="0" smtClean="0"/>
              <a:t>Reconstruções por PCA logístico e </a:t>
            </a:r>
            <a:r>
              <a:rPr lang="pt-BR" b="1" dirty="0" smtClean="0"/>
              <a:t>PCA padrão,  </a:t>
            </a:r>
            <a:r>
              <a:rPr lang="pt-BR" b="1" dirty="0" smtClean="0"/>
              <a:t>usando 18 componentes. </a:t>
            </a:r>
            <a:endParaRPr lang="pt-BR" b="1" dirty="0" smtClean="0"/>
          </a:p>
          <a:p>
            <a:r>
              <a:rPr lang="pt-BR" b="1" dirty="0" smtClean="0"/>
              <a:t>O erro </a:t>
            </a:r>
            <a:r>
              <a:rPr lang="pt-BR" b="1" dirty="0" smtClean="0"/>
              <a:t>quadrado médio por imagem para as últimas quatro linhas é 1,44, 7,64, 2,45, 5,90. (B) uma imagem de teste aleatória</a:t>
            </a:r>
            <a:endParaRPr lang="pt-BR" dirty="0" smtClean="0"/>
          </a:p>
          <a:p>
            <a:r>
              <a:rPr lang="pt-BR" b="1" dirty="0" smtClean="0"/>
              <a:t>de cada classe; reconstruções pelo </a:t>
            </a:r>
            <a:r>
              <a:rPr lang="pt-BR" b="1" dirty="0" smtClean="0"/>
              <a:t>A</a:t>
            </a:r>
            <a:r>
              <a:rPr lang="pt-BR" b="1" dirty="0" smtClean="0"/>
              <a:t>utoencoder </a:t>
            </a:r>
            <a:r>
              <a:rPr lang="pt-BR" b="1" dirty="0" smtClean="0"/>
              <a:t>de 30 </a:t>
            </a:r>
            <a:r>
              <a:rPr lang="pt-BR" b="1" dirty="0" smtClean="0"/>
              <a:t>dimensões.</a:t>
            </a: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419872" y="4797152"/>
            <a:ext cx="540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R</a:t>
            </a:r>
            <a:r>
              <a:rPr lang="pt-BR" b="1" dirty="0" smtClean="0"/>
              <a:t>econstruções </a:t>
            </a:r>
            <a:r>
              <a:rPr lang="pt-BR" b="1" dirty="0" smtClean="0"/>
              <a:t>por 30 - PCA logístico e PCA padrão. A média dos erros quadrados para as últimas três linhas são 3,00, 8,01 e 13,87.</a:t>
            </a:r>
            <a:endParaRPr lang="pt-BR" dirty="0" smtClean="0"/>
          </a:p>
          <a:p>
            <a:pPr algn="just"/>
            <a:r>
              <a:rPr lang="pt-BR" b="1" dirty="0" smtClean="0"/>
              <a:t>(C) Amostras aleatórias do conjunto de dados de teste;</a:t>
            </a:r>
            <a:endParaRPr lang="pt-BR" dirty="0" smtClean="0"/>
          </a:p>
          <a:p>
            <a:pPr algn="just"/>
            <a:r>
              <a:rPr lang="pt-BR" b="1" dirty="0" smtClean="0"/>
              <a:t>reconstruções </a:t>
            </a:r>
            <a:r>
              <a:rPr lang="pt-BR" b="1" dirty="0" smtClean="0"/>
              <a:t>pelo </a:t>
            </a:r>
            <a:r>
              <a:rPr lang="pt-BR" b="1" dirty="0" smtClean="0"/>
              <a:t>Autoencoder de 30-dimensões; </a:t>
            </a:r>
            <a:r>
              <a:rPr lang="pt-BR" b="1" dirty="0" smtClean="0"/>
              <a:t>reconstruções por </a:t>
            </a:r>
            <a:r>
              <a:rPr lang="pt-BR" b="1" dirty="0" smtClean="0"/>
              <a:t>PCA de 30-dimensões. </a:t>
            </a:r>
            <a:r>
              <a:rPr lang="pt-BR" b="1" dirty="0" smtClean="0"/>
              <a:t>Os erros quadrados médios são 126 e 135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46738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5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) </a:t>
            </a:r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Resultados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823125"/>
            <a:ext cx="7992888" cy="437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107504" y="526404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lphaUcParenBoth"/>
            </a:pPr>
            <a:r>
              <a:rPr lang="pt-BR" dirty="0" smtClean="0"/>
              <a:t>O Autoencoder no contexto bidimensional: códigos para 500 dígitos de cada classe produzida, tomando os dois primeiros principais componentes de todos 60.000 imagens de treinamento.</a:t>
            </a:r>
          </a:p>
          <a:p>
            <a:pPr marL="342900" indent="-342900" algn="just">
              <a:buAutoNum type="alphaUcParenBoth"/>
            </a:pPr>
            <a:r>
              <a:rPr lang="pt-BR" dirty="0" smtClean="0"/>
              <a:t>O Autoencoder no contexto bidimensional: códigos </a:t>
            </a:r>
            <a:r>
              <a:rPr lang="pt-BR" dirty="0" smtClean="0"/>
              <a:t>encontrados por </a:t>
            </a:r>
            <a:r>
              <a:rPr lang="pt-BR" dirty="0" smtClean="0"/>
              <a:t>um </a:t>
            </a:r>
            <a:r>
              <a:rPr lang="pt-BR" dirty="0" smtClean="0"/>
              <a:t>Autoencoder</a:t>
            </a:r>
            <a:r>
              <a:rPr lang="pt-BR" dirty="0" smtClean="0"/>
              <a:t>                                                                                                                        784-1000-500-250-2.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3859" y="404664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5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) Resultados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0691" y="836712"/>
            <a:ext cx="7323748" cy="489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395536" y="5445224"/>
            <a:ext cx="8748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</a:t>
            </a:r>
            <a:r>
              <a:rPr lang="pt-BR" dirty="0" smtClean="0"/>
              <a:t>A) A fração </a:t>
            </a:r>
            <a:r>
              <a:rPr lang="pt-BR" dirty="0" smtClean="0"/>
              <a:t>de documentos na mesma classe, quando um </a:t>
            </a:r>
            <a:r>
              <a:rPr lang="pt-BR" dirty="0" smtClean="0"/>
              <a:t>documento de consulta </a:t>
            </a:r>
            <a:r>
              <a:rPr lang="pt-BR" dirty="0" smtClean="0"/>
              <a:t>do conjunto </a:t>
            </a:r>
            <a:r>
              <a:rPr lang="pt-BR" dirty="0" smtClean="0"/>
              <a:t>de teste é usado para recuperar </a:t>
            </a:r>
            <a:r>
              <a:rPr lang="pt-BR" dirty="0" smtClean="0"/>
              <a:t>outros documentos </a:t>
            </a:r>
            <a:r>
              <a:rPr lang="pt-BR" dirty="0" smtClean="0"/>
              <a:t>do conjunto de teste, em </a:t>
            </a:r>
            <a:r>
              <a:rPr lang="pt-BR" dirty="0" smtClean="0"/>
              <a:t>média, ao </a:t>
            </a:r>
            <a:r>
              <a:rPr lang="pt-BR" dirty="0" smtClean="0"/>
              <a:t>longo de todas as 402.207 possíveis consultas.</a:t>
            </a:r>
          </a:p>
          <a:p>
            <a:r>
              <a:rPr lang="pt-BR" dirty="0" smtClean="0"/>
              <a:t>(B) Os códigos </a:t>
            </a:r>
            <a:r>
              <a:rPr lang="pt-BR" dirty="0" smtClean="0"/>
              <a:t>produzidos por uma </a:t>
            </a:r>
            <a:r>
              <a:rPr lang="pt-BR" dirty="0" smtClean="0"/>
              <a:t>LSA bidimensional. </a:t>
            </a:r>
            <a:endParaRPr lang="pt-BR" dirty="0" smtClean="0"/>
          </a:p>
          <a:p>
            <a:r>
              <a:rPr lang="pt-BR" dirty="0" smtClean="0"/>
              <a:t>(C) Os </a:t>
            </a:r>
            <a:r>
              <a:rPr lang="pt-BR" dirty="0" smtClean="0"/>
              <a:t>códigos produzidos por </a:t>
            </a:r>
            <a:r>
              <a:rPr lang="pt-BR" dirty="0" smtClean="0"/>
              <a:t>um Autoencoder </a:t>
            </a:r>
            <a:r>
              <a:rPr lang="pt-BR" dirty="0" smtClean="0"/>
              <a:t>500-250-125-2.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1045</Words>
  <Application>Microsoft Office PowerPoint</Application>
  <PresentationFormat>Apresentação na tela (4:3)</PresentationFormat>
  <Paragraphs>116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Administrador</dc:creator>
  <cp:lastModifiedBy>Administrador</cp:lastModifiedBy>
  <cp:revision>101</cp:revision>
  <dcterms:created xsi:type="dcterms:W3CDTF">2018-12-11T17:52:56Z</dcterms:created>
  <dcterms:modified xsi:type="dcterms:W3CDTF">2018-12-12T19:23:58Z</dcterms:modified>
</cp:coreProperties>
</file>