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259" r:id="rId5"/>
    <p:sldId id="260" r:id="rId6"/>
    <p:sldId id="264" r:id="rId7"/>
    <p:sldId id="276" r:id="rId8"/>
    <p:sldId id="277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7834" autoAdjust="0"/>
  </p:normalViewPr>
  <p:slideViewPr>
    <p:cSldViewPr>
      <p:cViewPr>
        <p:scale>
          <a:sx n="100" d="100"/>
          <a:sy n="100" d="100"/>
        </p:scale>
        <p:origin x="-528" y="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10743-0423-4220-B89C-C6DE8DE4E75D}" type="datetimeFigureOut">
              <a:rPr lang="pt-BR" smtClean="0"/>
              <a:pPr/>
              <a:t>29/03/2019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7962C-DE17-44A5-8148-D73B8C15D8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7962C-DE17-44A5-8148-D73B8C15D899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7962C-DE17-44A5-8148-D73B8C15D89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29/03/2019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29/03/2019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29/03/2019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F0DBA-592B-4494-B3EF-1638FD930B4B}" type="datetimeFigureOut">
              <a:rPr lang="pt-BR" smtClean="0"/>
              <a:pPr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Resultado de imagem para imagens IoT e Smart Ci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4" name="AutoShape 4" descr="Resultado de imagem para imagens IoT e Smart Ci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366" name="Picture 6" descr="https://internetofbusiness.com/wp-content/uploads/2018/04/Dubai-smart-city-Baharash-640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2" cy="68853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6" name="CaixaDeTexto 5"/>
          <p:cNvSpPr txBox="1"/>
          <p:nvPr/>
        </p:nvSpPr>
        <p:spPr>
          <a:xfrm>
            <a:off x="1115616" y="159023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DRONES, IoT &amp; SMART CITIES</a:t>
            </a:r>
            <a:endParaRPr lang="pt-BR" sz="2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5496" y="2537609"/>
            <a:ext cx="3816424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TRABALHO: </a:t>
            </a:r>
          </a:p>
          <a:p>
            <a:r>
              <a:rPr lang="pt-BR" sz="1600" b="1" dirty="0" smtClean="0"/>
              <a:t>“PRINCÍPIOS DE ROBÓTICA e IoT”</a:t>
            </a:r>
          </a:p>
          <a:p>
            <a:r>
              <a:rPr lang="pt-BR" sz="1600" b="1" dirty="0" smtClean="0"/>
              <a:t>RM:  330989  – FÁBIO JACOB</a:t>
            </a:r>
          </a:p>
          <a:p>
            <a:r>
              <a:rPr lang="pt-BR" sz="1600" b="1" dirty="0" smtClean="0"/>
              <a:t>RM:  330726 – LUCA LAFRATTA PASQUALE</a:t>
            </a:r>
          </a:p>
          <a:p>
            <a:r>
              <a:rPr lang="pt-BR" sz="1600" b="1" dirty="0" smtClean="0"/>
              <a:t>RM:  330864 – ALLAN ALMEIDA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60040" y="952267"/>
            <a:ext cx="8460432" cy="5324535"/>
          </a:xfrm>
          <a:prstGeom prst="rect">
            <a:avLst/>
          </a:prstGeom>
          <a:solidFill>
            <a:schemeClr val="accent6">
              <a:lumMod val="5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</a:rPr>
              <a:t>Introdução e Problemática</a:t>
            </a:r>
          </a:p>
          <a:p>
            <a:pPr marL="457200" indent="-457200"/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pt-BR" sz="2000" b="1" dirty="0" smtClean="0">
                <a:solidFill>
                  <a:schemeClr val="bg1"/>
                </a:solidFill>
              </a:rPr>
              <a:t>	O conceito de cidades inteligentes tem estado na vanguarda do planejamento urbano há alguns anos, e com tecnologias disruptivas, como IoT, 5G, Drones e AI. Há muitos benefícios que uma cidade e seus cidadãos podem obter seguindo uma abordagem para implementações inteligentes.</a:t>
            </a:r>
          </a:p>
          <a:p>
            <a:r>
              <a:rPr lang="pt-BR" sz="2000" b="1" dirty="0" smtClean="0">
                <a:solidFill>
                  <a:schemeClr val="bg1"/>
                </a:solidFill>
              </a:rPr>
              <a:t>	</a:t>
            </a:r>
          </a:p>
          <a:p>
            <a:r>
              <a:rPr lang="pt-BR" sz="2000" b="1" dirty="0" smtClean="0">
                <a:solidFill>
                  <a:schemeClr val="bg1"/>
                </a:solidFill>
              </a:rPr>
              <a:t>	Um ponto relevante, é que milhões de vidas podem ser salvas devido à redução da poluição, eficiência do governo eletrônico – levando à cidades mais competitivas, que atraem talentos e ganham inovação – melhora em pontos-chave como mobilidade, saúde, segurança, produtividade, meio ambiente - ar e água , etc. </a:t>
            </a:r>
          </a:p>
          <a:p>
            <a:endParaRPr lang="pt-BR" sz="2000" b="1" dirty="0" smtClean="0">
              <a:solidFill>
                <a:schemeClr val="bg1"/>
              </a:solidFill>
            </a:endParaRPr>
          </a:p>
          <a:p>
            <a:r>
              <a:rPr lang="pt-BR" sz="2000" b="1" dirty="0" smtClean="0">
                <a:solidFill>
                  <a:schemeClr val="bg1"/>
                </a:solidFill>
              </a:rPr>
              <a:t>	 Outro ponto importante é o tempo diário gasto pelos cidadãos (em mobilidade, por exemplo), e, desta forma, a cidade inteligente deveria ser capaz de tentar entregar cerca de mais de 100 horas/ano de volta para os cidadãos, de acordo com a tecnologia desenvolvida atualmente.</a:t>
            </a: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DRONES, IoT E SMART CITIES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908720"/>
            <a:ext cx="8460432" cy="4093428"/>
          </a:xfrm>
          <a:prstGeom prst="rect">
            <a:avLst/>
          </a:prstGeom>
          <a:solidFill>
            <a:schemeClr val="accent6">
              <a:lumMod val="5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 smtClean="0">
                <a:solidFill>
                  <a:schemeClr val="bg1"/>
                </a:solidFill>
              </a:rPr>
              <a:t>2.	</a:t>
            </a:r>
            <a:r>
              <a:rPr lang="en-US" sz="2000" dirty="0" err="1" smtClean="0">
                <a:solidFill>
                  <a:schemeClr val="bg1"/>
                </a:solidFill>
              </a:rPr>
              <a:t>Motivação</a:t>
            </a:r>
            <a:r>
              <a:rPr lang="en-US" sz="2000" dirty="0" smtClean="0">
                <a:solidFill>
                  <a:schemeClr val="bg1"/>
                </a:solidFill>
              </a:rPr>
              <a:t> e </a:t>
            </a:r>
            <a:r>
              <a:rPr lang="en-US" sz="2000" dirty="0" err="1" smtClean="0">
                <a:solidFill>
                  <a:schemeClr val="bg1"/>
                </a:solidFill>
              </a:rPr>
              <a:t>Objetivos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	</a:t>
            </a:r>
            <a:r>
              <a:rPr lang="pt-BR" sz="2000" b="1" dirty="0" smtClean="0">
                <a:solidFill>
                  <a:schemeClr val="bg1"/>
                </a:solidFill>
              </a:rPr>
              <a:t>Diante do atual cenário mundial, nossa motivação está em poder abordar pontos-chave de uma cidade de uma maneira mais pontual e, também, personalizada, dispondo das tecnologias existentes atualmente, como IA , dispositivos de IoT e Drones Autônomos, as quais tornam factíveis este tipo de abordagem.</a:t>
            </a:r>
          </a:p>
          <a:p>
            <a:endParaRPr lang="pt-BR" sz="2000" b="1" dirty="0" smtClean="0">
              <a:solidFill>
                <a:schemeClr val="bg1"/>
              </a:solidFill>
            </a:endParaRPr>
          </a:p>
          <a:p>
            <a:r>
              <a:rPr lang="pt-BR" sz="2000" b="1" dirty="0" smtClean="0">
                <a:solidFill>
                  <a:schemeClr val="bg1"/>
                </a:solidFill>
              </a:rPr>
              <a:t>	 Temos como objetivo, personalizar os benefícios das cidades inteligentes, para tornar o conceito mais real e mais tangível para o cidadão individual, focando em três temas importantes: segurança, saúde e meio-ambiente,  através da integração entre soluções baseadas em IA, IoT e Drones Autônomos.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DRONES, IoT E SMART CITIES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940658"/>
            <a:ext cx="8460432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pt-BR" sz="2000" b="1" dirty="0" smtClean="0">
                <a:solidFill>
                  <a:schemeClr val="bg1"/>
                </a:solidFill>
              </a:rPr>
              <a:t>Possível Ferramental e (ou) Técnicas</a:t>
            </a:r>
            <a:r>
              <a:rPr lang="pt-BR" sz="2000" dirty="0" smtClean="0"/>
              <a:t>		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330463" y="1662890"/>
            <a:ext cx="4313545" cy="3278278"/>
            <a:chOff x="114442" y="782704"/>
            <a:chExt cx="5105633" cy="3854342"/>
          </a:xfrm>
        </p:grpSpPr>
        <p:grpSp>
          <p:nvGrpSpPr>
            <p:cNvPr id="9" name="Grupo 8"/>
            <p:cNvGrpSpPr/>
            <p:nvPr/>
          </p:nvGrpSpPr>
          <p:grpSpPr>
            <a:xfrm>
              <a:off x="114442" y="782704"/>
              <a:ext cx="5105633" cy="3854342"/>
              <a:chOff x="1547664" y="836712"/>
              <a:chExt cx="4392488" cy="3294367"/>
            </a:xfrm>
          </p:grpSpPr>
          <p:pic>
            <p:nvPicPr>
              <p:cNvPr id="4" name="Picture 2" descr="Business Opportunity Drone PowerPoint Templates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47664" y="836712"/>
                <a:ext cx="4392488" cy="3294367"/>
              </a:xfrm>
              <a:prstGeom prst="rect">
                <a:avLst/>
              </a:prstGeom>
              <a:noFill/>
            </p:spPr>
          </p:pic>
          <p:sp>
            <p:nvSpPr>
              <p:cNvPr id="8" name="CaixaDeTexto 7"/>
              <p:cNvSpPr txBox="1"/>
              <p:nvPr/>
            </p:nvSpPr>
            <p:spPr>
              <a:xfrm>
                <a:off x="1665595" y="2847830"/>
                <a:ext cx="1115101" cy="117529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000" b="1" dirty="0" smtClean="0">
                    <a:solidFill>
                      <a:schemeClr val="bg1"/>
                    </a:solidFill>
                  </a:rPr>
                  <a:t>Atualização de  software </a:t>
                </a:r>
              </a:p>
              <a:p>
                <a:pPr algn="ctr"/>
                <a:endParaRPr lang="pt-BR" sz="1000" b="1" dirty="0" smtClean="0">
                  <a:solidFill>
                    <a:schemeClr val="bg1"/>
                  </a:solidFill>
                </a:endParaRPr>
              </a:p>
              <a:p>
                <a:pPr algn="r"/>
                <a:r>
                  <a:rPr lang="pt-BR" sz="1000" b="1" dirty="0" smtClean="0">
                    <a:solidFill>
                      <a:schemeClr val="bg1"/>
                    </a:solidFill>
                  </a:rPr>
                  <a:t>Opção “Home” </a:t>
                </a:r>
              </a:p>
              <a:p>
                <a:pPr algn="ctr"/>
                <a:endParaRPr lang="pt-BR" sz="1000" b="1" dirty="0" smtClean="0">
                  <a:solidFill>
                    <a:schemeClr val="bg1"/>
                  </a:solidFill>
                </a:endParaRPr>
              </a:p>
              <a:p>
                <a:pPr algn="r"/>
                <a:r>
                  <a:rPr lang="pt-BR" sz="1000" b="1" dirty="0" smtClean="0">
                    <a:solidFill>
                      <a:schemeClr val="bg1"/>
                    </a:solidFill>
                  </a:rPr>
                  <a:t>Wi-Fi</a:t>
                </a:r>
              </a:p>
              <a:p>
                <a:pPr algn="ctr"/>
                <a:endParaRPr lang="pt-BR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4693613" y="2828575"/>
                <a:ext cx="1173213" cy="117529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sz="1000" b="1" dirty="0" smtClean="0">
                    <a:solidFill>
                      <a:schemeClr val="bg1"/>
                    </a:solidFill>
                  </a:rPr>
                  <a:t>GPS</a:t>
                </a:r>
              </a:p>
              <a:p>
                <a:pPr algn="ctr"/>
                <a:endParaRPr lang="pt-BR" sz="1000" b="1" dirty="0" smtClean="0">
                  <a:solidFill>
                    <a:schemeClr val="bg1"/>
                  </a:solidFill>
                </a:endParaRPr>
              </a:p>
              <a:p>
                <a:r>
                  <a:rPr lang="pt-BR" sz="1000" b="1" dirty="0" smtClean="0">
                    <a:solidFill>
                      <a:schemeClr val="bg1"/>
                    </a:solidFill>
                  </a:rPr>
                  <a:t>Controle via Celular/</a:t>
                </a:r>
                <a:r>
                  <a:rPr lang="pt-BR" sz="1000" b="1" dirty="0" err="1" smtClean="0">
                    <a:solidFill>
                      <a:schemeClr val="bg1"/>
                    </a:solidFill>
                  </a:rPr>
                  <a:t>Tablet</a:t>
                </a:r>
                <a:endParaRPr lang="pt-BR" sz="1000" b="1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pt-BR" sz="1000" b="1" dirty="0" smtClean="0">
                  <a:solidFill>
                    <a:schemeClr val="bg1"/>
                  </a:solidFill>
                </a:endParaRPr>
              </a:p>
              <a:p>
                <a:r>
                  <a:rPr lang="pt-BR" sz="1000" b="1" dirty="0" smtClean="0">
                    <a:solidFill>
                      <a:schemeClr val="bg1"/>
                    </a:solidFill>
                  </a:rPr>
                  <a:t>Auto pilotagem e correção de curso</a:t>
                </a:r>
                <a:endParaRPr lang="pt-BR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CaixaDeTexto 5"/>
            <p:cNvSpPr txBox="1"/>
            <p:nvPr/>
          </p:nvSpPr>
          <p:spPr>
            <a:xfrm>
              <a:off x="251520" y="1129464"/>
              <a:ext cx="2664296" cy="3311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DRONES AUTÔNOMOS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tângulo 1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DRONES, IoT E SMART CITIES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4752528" y="3473624"/>
            <a:ext cx="4427984" cy="3384376"/>
            <a:chOff x="0" y="0"/>
            <a:chExt cx="4788024" cy="3573016"/>
          </a:xfrm>
        </p:grpSpPr>
        <p:grpSp>
          <p:nvGrpSpPr>
            <p:cNvPr id="16" name="Grupo 4"/>
            <p:cNvGrpSpPr/>
            <p:nvPr/>
          </p:nvGrpSpPr>
          <p:grpSpPr>
            <a:xfrm>
              <a:off x="0" y="0"/>
              <a:ext cx="4788024" cy="3573016"/>
              <a:chOff x="0" y="0"/>
              <a:chExt cx="4788024" cy="3573016"/>
            </a:xfrm>
          </p:grpSpPr>
          <p:pic>
            <p:nvPicPr>
              <p:cNvPr id="18" name="Picture 2" descr="Imagem relacionada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0"/>
                <a:ext cx="4765056" cy="3573016"/>
              </a:xfrm>
              <a:prstGeom prst="rect">
                <a:avLst/>
              </a:prstGeom>
              <a:noFill/>
            </p:spPr>
          </p:pic>
          <p:sp>
            <p:nvSpPr>
              <p:cNvPr id="19" name="Retângulo 18"/>
              <p:cNvSpPr/>
              <p:nvPr/>
            </p:nvSpPr>
            <p:spPr>
              <a:xfrm>
                <a:off x="0" y="3356992"/>
                <a:ext cx="4788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" name="Retângulo 16"/>
            <p:cNvSpPr/>
            <p:nvPr/>
          </p:nvSpPr>
          <p:spPr>
            <a:xfrm>
              <a:off x="2699792" y="188640"/>
              <a:ext cx="36004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5436096" y="1412776"/>
            <a:ext cx="3384376" cy="2088232"/>
            <a:chOff x="5436096" y="1340768"/>
            <a:chExt cx="3384376" cy="2088232"/>
          </a:xfrm>
        </p:grpSpPr>
        <p:pic>
          <p:nvPicPr>
            <p:cNvPr id="22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6" y="1340768"/>
              <a:ext cx="3384376" cy="1998503"/>
            </a:xfrm>
            <a:prstGeom prst="rect">
              <a:avLst/>
            </a:prstGeom>
          </p:spPr>
        </p:pic>
        <p:sp>
          <p:nvSpPr>
            <p:cNvPr id="23" name="Retângulo 22"/>
            <p:cNvSpPr/>
            <p:nvPr/>
          </p:nvSpPr>
          <p:spPr>
            <a:xfrm>
              <a:off x="5436096" y="1340768"/>
              <a:ext cx="3384376" cy="456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Arduíno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436096" y="3102714"/>
              <a:ext cx="3384376" cy="326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6148" name="Picture 4" descr="2018 nova original 3 Raspberry Pi Modelo B + (ficha) broadcom processador de 1.4 GHz quad-core 64 bit embutido Bluetooth Wi-fi e Porta US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9671" y="4941168"/>
            <a:ext cx="2688233" cy="18520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DRONES, IoT E SMART CITIES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23528" y="940658"/>
            <a:ext cx="8460432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pt-BR" sz="2000" b="1" dirty="0" smtClean="0">
                <a:solidFill>
                  <a:schemeClr val="bg1"/>
                </a:solidFill>
              </a:rPr>
              <a:t>Possível Ferramental e (ou) Técnicas</a:t>
            </a:r>
            <a:r>
              <a:rPr lang="pt-BR" sz="2000" dirty="0" smtClean="0"/>
              <a:t>		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6012160" y="764704"/>
            <a:ext cx="2232248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200" b="1" i="1" dirty="0" smtClean="0"/>
              <a:t>SEGMENTAÇÃO</a:t>
            </a:r>
          </a:p>
          <a:p>
            <a:pPr algn="ctr"/>
            <a:r>
              <a:rPr lang="pt-BR" sz="2200" b="1" i="1" dirty="0" smtClean="0"/>
              <a:t>DE DRONES</a:t>
            </a:r>
            <a:endParaRPr lang="pt-BR" sz="2200" b="1" i="1" dirty="0"/>
          </a:p>
        </p:txBody>
      </p:sp>
      <p:grpSp>
        <p:nvGrpSpPr>
          <p:cNvPr id="80" name="Grupo 79"/>
          <p:cNvGrpSpPr/>
          <p:nvPr/>
        </p:nvGrpSpPr>
        <p:grpSpPr>
          <a:xfrm>
            <a:off x="107504" y="1340768"/>
            <a:ext cx="5112568" cy="5616624"/>
            <a:chOff x="107504" y="1340768"/>
            <a:chExt cx="5112568" cy="5616624"/>
          </a:xfrm>
        </p:grpSpPr>
        <p:grpSp>
          <p:nvGrpSpPr>
            <p:cNvPr id="79" name="Grupo 78"/>
            <p:cNvGrpSpPr/>
            <p:nvPr/>
          </p:nvGrpSpPr>
          <p:grpSpPr>
            <a:xfrm>
              <a:off x="107504" y="1484784"/>
              <a:ext cx="3384376" cy="5472608"/>
              <a:chOff x="107504" y="1484784"/>
              <a:chExt cx="3384376" cy="5472608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107504" y="1484784"/>
                <a:ext cx="3384376" cy="2016224"/>
                <a:chOff x="33542" y="1340768"/>
                <a:chExt cx="3674362" cy="2702419"/>
              </a:xfrm>
            </p:grpSpPr>
            <p:pic>
              <p:nvPicPr>
                <p:cNvPr id="10" name="Picture 2" descr="Gray Camera Drone Clipart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3542" y="1340768"/>
                  <a:ext cx="3674362" cy="2702419"/>
                </a:xfrm>
                <a:prstGeom prst="rect">
                  <a:avLst/>
                </a:prstGeom>
                <a:noFill/>
              </p:spPr>
            </p:pic>
            <p:sp>
              <p:nvSpPr>
                <p:cNvPr id="11" name="Retângulo 10"/>
                <p:cNvSpPr/>
                <p:nvPr/>
              </p:nvSpPr>
              <p:spPr>
                <a:xfrm>
                  <a:off x="395536" y="2996952"/>
                  <a:ext cx="792088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11"/>
                <p:cNvSpPr/>
                <p:nvPr/>
              </p:nvSpPr>
              <p:spPr>
                <a:xfrm>
                  <a:off x="2555776" y="2996952"/>
                  <a:ext cx="792088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 12"/>
                <p:cNvSpPr/>
                <p:nvPr/>
              </p:nvSpPr>
              <p:spPr>
                <a:xfrm>
                  <a:off x="179512" y="1412776"/>
                  <a:ext cx="1728192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/>
                <p:cNvSpPr/>
                <p:nvPr/>
              </p:nvSpPr>
              <p:spPr>
                <a:xfrm>
                  <a:off x="1083360" y="1412776"/>
                  <a:ext cx="1574727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 smtClean="0"/>
                    <a:t>Cop Drone</a:t>
                  </a:r>
                  <a:endParaRPr lang="pt-BR" b="1" dirty="0"/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>
                <a:off x="107504" y="3212976"/>
                <a:ext cx="3384376" cy="2016224"/>
                <a:chOff x="33542" y="1340768"/>
                <a:chExt cx="3674362" cy="2702419"/>
              </a:xfrm>
            </p:grpSpPr>
            <p:pic>
              <p:nvPicPr>
                <p:cNvPr id="30" name="Picture 2" descr="Gray Camera Drone Clipart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3542" y="1340768"/>
                  <a:ext cx="3674362" cy="2702419"/>
                </a:xfrm>
                <a:prstGeom prst="rect">
                  <a:avLst/>
                </a:prstGeom>
                <a:noFill/>
              </p:spPr>
            </p:pic>
            <p:sp>
              <p:nvSpPr>
                <p:cNvPr id="31" name="Retângulo 30"/>
                <p:cNvSpPr/>
                <p:nvPr/>
              </p:nvSpPr>
              <p:spPr>
                <a:xfrm>
                  <a:off x="395536" y="2996952"/>
                  <a:ext cx="792088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31"/>
                <p:cNvSpPr/>
                <p:nvPr/>
              </p:nvSpPr>
              <p:spPr>
                <a:xfrm>
                  <a:off x="2555776" y="2996952"/>
                  <a:ext cx="792088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/>
                <p:cNvSpPr/>
                <p:nvPr/>
              </p:nvSpPr>
              <p:spPr>
                <a:xfrm>
                  <a:off x="179512" y="1412776"/>
                  <a:ext cx="1728192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/>
                <p:cNvSpPr/>
                <p:nvPr/>
              </p:nvSpPr>
              <p:spPr>
                <a:xfrm>
                  <a:off x="1083360" y="1412776"/>
                  <a:ext cx="1574727" cy="36004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 err="1" smtClean="0"/>
                    <a:t>Doc</a:t>
                  </a:r>
                  <a:r>
                    <a:rPr lang="pt-BR" b="1" dirty="0" smtClean="0"/>
                    <a:t> Drone</a:t>
                  </a:r>
                  <a:endParaRPr lang="pt-BR" b="1" dirty="0"/>
                </a:p>
              </p:txBody>
            </p:sp>
          </p:grpSp>
          <p:grpSp>
            <p:nvGrpSpPr>
              <p:cNvPr id="35" name="Grupo 34"/>
              <p:cNvGrpSpPr/>
              <p:nvPr/>
            </p:nvGrpSpPr>
            <p:grpSpPr>
              <a:xfrm>
                <a:off x="107504" y="4941168"/>
                <a:ext cx="3384376" cy="2016224"/>
                <a:chOff x="33542" y="1340768"/>
                <a:chExt cx="3674362" cy="2702419"/>
              </a:xfrm>
            </p:grpSpPr>
            <p:pic>
              <p:nvPicPr>
                <p:cNvPr id="36" name="Picture 2" descr="Gray Camera Drone Clipart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3542" y="1340768"/>
                  <a:ext cx="3674362" cy="2702419"/>
                </a:xfrm>
                <a:prstGeom prst="rect">
                  <a:avLst/>
                </a:prstGeom>
                <a:noFill/>
              </p:spPr>
            </p:pic>
            <p:sp>
              <p:nvSpPr>
                <p:cNvPr id="37" name="Retângulo 36"/>
                <p:cNvSpPr/>
                <p:nvPr/>
              </p:nvSpPr>
              <p:spPr>
                <a:xfrm>
                  <a:off x="395536" y="2996952"/>
                  <a:ext cx="792088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37"/>
                <p:cNvSpPr/>
                <p:nvPr/>
              </p:nvSpPr>
              <p:spPr>
                <a:xfrm>
                  <a:off x="2555776" y="2996952"/>
                  <a:ext cx="792088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38"/>
                <p:cNvSpPr/>
                <p:nvPr/>
              </p:nvSpPr>
              <p:spPr>
                <a:xfrm>
                  <a:off x="179512" y="1412776"/>
                  <a:ext cx="1728192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 39"/>
                <p:cNvSpPr/>
                <p:nvPr/>
              </p:nvSpPr>
              <p:spPr>
                <a:xfrm>
                  <a:off x="1083360" y="1412776"/>
                  <a:ext cx="1574727" cy="36004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 smtClean="0"/>
                    <a:t>Mamb Drone</a:t>
                  </a:r>
                  <a:endParaRPr lang="pt-BR" b="1" dirty="0"/>
                </a:p>
              </p:txBody>
            </p:sp>
          </p:grpSp>
        </p:grpSp>
        <p:grpSp>
          <p:nvGrpSpPr>
            <p:cNvPr id="46" name="Grupo 45"/>
            <p:cNvGrpSpPr/>
            <p:nvPr/>
          </p:nvGrpSpPr>
          <p:grpSpPr>
            <a:xfrm>
              <a:off x="2771800" y="1340768"/>
              <a:ext cx="2448272" cy="4032448"/>
              <a:chOff x="3763454" y="1742715"/>
              <a:chExt cx="2500735" cy="3739092"/>
            </a:xfrm>
          </p:grpSpPr>
          <p:sp>
            <p:nvSpPr>
              <p:cNvPr id="44" name="CaixaDeTexto 43"/>
              <p:cNvSpPr txBox="1"/>
              <p:nvPr/>
            </p:nvSpPr>
            <p:spPr>
              <a:xfrm>
                <a:off x="3763454" y="5082267"/>
                <a:ext cx="2500735" cy="39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     </a:t>
                </a:r>
                <a:r>
                  <a:rPr lang="pt-BR" sz="22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MEIO-AMBIENTE</a:t>
                </a:r>
                <a:r>
                  <a:rPr lang="pt-BR" dirty="0" smtClean="0"/>
                  <a:t> </a:t>
                </a:r>
                <a:endParaRPr lang="pt-BR" dirty="0"/>
              </a:p>
            </p:txBody>
          </p:sp>
          <p:sp>
            <p:nvSpPr>
              <p:cNvPr id="45" name="CaixaDeTexto 44"/>
              <p:cNvSpPr txBox="1"/>
              <p:nvPr/>
            </p:nvSpPr>
            <p:spPr>
              <a:xfrm>
                <a:off x="3995936" y="3479799"/>
                <a:ext cx="1728192" cy="399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  </a:t>
                </a:r>
                <a:r>
                  <a:rPr lang="pt-BR" sz="2200" b="1" dirty="0" smtClean="0">
                    <a:solidFill>
                      <a:srgbClr val="FF0000"/>
                    </a:solidFill>
                  </a:rPr>
                  <a:t>SAÚDE</a:t>
                </a:r>
                <a:r>
                  <a:rPr lang="pt-BR" dirty="0" smtClean="0"/>
                  <a:t> </a:t>
                </a:r>
                <a:endParaRPr lang="pt-BR" dirty="0"/>
              </a:p>
            </p:txBody>
          </p:sp>
          <p:sp>
            <p:nvSpPr>
              <p:cNvPr id="43" name="CaixaDeTexto 42"/>
              <p:cNvSpPr txBox="1"/>
              <p:nvPr/>
            </p:nvSpPr>
            <p:spPr>
              <a:xfrm>
                <a:off x="3995937" y="1742715"/>
                <a:ext cx="2094404" cy="399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   </a:t>
                </a:r>
                <a:r>
                  <a:rPr lang="pt-BR" sz="22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SEGURANÇA</a:t>
                </a:r>
                <a:r>
                  <a:rPr lang="pt-BR" dirty="0" smtClean="0"/>
                  <a:t> </a:t>
                </a:r>
                <a:endParaRPr lang="pt-BR" dirty="0"/>
              </a:p>
            </p:txBody>
          </p:sp>
        </p:grpSp>
      </p:grpSp>
      <p:sp>
        <p:nvSpPr>
          <p:cNvPr id="60" name="CaixaDeTexto 59"/>
          <p:cNvSpPr txBox="1"/>
          <p:nvPr/>
        </p:nvSpPr>
        <p:spPr>
          <a:xfrm>
            <a:off x="5436096" y="1700808"/>
            <a:ext cx="3635896" cy="50783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dirty="0" smtClean="0"/>
              <a:t>  Drones funcionando como</a:t>
            </a:r>
          </a:p>
          <a:p>
            <a:r>
              <a:rPr lang="pt-BR" dirty="0" smtClean="0"/>
              <a:t>    dispositivos de IoT</a:t>
            </a:r>
          </a:p>
          <a:p>
            <a:endParaRPr lang="pt-BR" dirty="0" smtClean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   Através de Técnicas de Processa-</a:t>
            </a:r>
          </a:p>
          <a:p>
            <a:r>
              <a:rPr lang="pt-BR" dirty="0" smtClean="0"/>
              <a:t>     mento de Imagens, podem fazer </a:t>
            </a:r>
          </a:p>
          <a:p>
            <a:r>
              <a:rPr lang="pt-BR" dirty="0" smtClean="0"/>
              <a:t>     tipos simples de correções de </a:t>
            </a:r>
          </a:p>
          <a:p>
            <a:r>
              <a:rPr lang="pt-BR" dirty="0" smtClean="0"/>
              <a:t>     imagens antes de enviá-las</a:t>
            </a:r>
          </a:p>
          <a:p>
            <a:r>
              <a:rPr lang="pt-BR" dirty="0" smtClean="0"/>
              <a:t>     (Raspberry-Pi)</a:t>
            </a:r>
          </a:p>
          <a:p>
            <a:endParaRPr lang="pt-BR" dirty="0" smtClean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   Placas Arduíno embarcadas</a:t>
            </a:r>
          </a:p>
          <a:p>
            <a:r>
              <a:rPr lang="pt-BR" dirty="0" smtClean="0"/>
              <a:t>     (ex.: placas Arduíno com sensores</a:t>
            </a:r>
          </a:p>
          <a:p>
            <a:r>
              <a:rPr lang="pt-BR" dirty="0" smtClean="0"/>
              <a:t>      de ultrassom – proximidade de</a:t>
            </a:r>
          </a:p>
          <a:p>
            <a:r>
              <a:rPr lang="pt-BR" dirty="0" smtClean="0"/>
              <a:t>      objetos, animais, pessoas, etc) </a:t>
            </a:r>
          </a:p>
          <a:p>
            <a:endParaRPr lang="pt-BR" dirty="0" smtClean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    Drones patrulhando suas </a:t>
            </a:r>
          </a:p>
          <a:p>
            <a:r>
              <a:rPr lang="pt-BR" dirty="0" smtClean="0"/>
              <a:t>      respectivas áreas de interesse</a:t>
            </a:r>
          </a:p>
          <a:p>
            <a:r>
              <a:rPr lang="pt-BR" dirty="0" smtClean="0"/>
              <a:t>      (definição do espaço aéreo para</a:t>
            </a:r>
          </a:p>
          <a:p>
            <a:r>
              <a:rPr lang="pt-BR" dirty="0" smtClean="0"/>
              <a:t>      o tráfego de Drones)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2843808" y="1715324"/>
            <a:ext cx="2520280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- Patrulhamento de áreas de conflito, de assaltos, etc;</a:t>
            </a:r>
          </a:p>
          <a:p>
            <a:endParaRPr lang="pt-BR" sz="1600" dirty="0" smtClean="0"/>
          </a:p>
          <a:p>
            <a:pPr>
              <a:buFontTx/>
              <a:buChar char="-"/>
            </a:pPr>
            <a:r>
              <a:rPr lang="pt-BR" sz="1600" dirty="0" smtClean="0"/>
              <a:t> Comparação de  imagens para detectar agressões, furtos, etc.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2843808" y="3573016"/>
            <a:ext cx="2520280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pt-BR" sz="1600" dirty="0" smtClean="0"/>
              <a:t> Comparação de  imagens para detectar se uma pessoa está passando mal, e aviso imediato à hospitais, clínicas, etc.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2843808" y="5301208"/>
            <a:ext cx="2520280" cy="1323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pt-BR" sz="1600" dirty="0" smtClean="0"/>
              <a:t> Verificação se o lixo está sendo depositado corretamente, e se </a:t>
            </a:r>
            <a:endParaRPr lang="pt-BR" sz="1600" dirty="0" smtClean="0"/>
          </a:p>
          <a:p>
            <a:r>
              <a:rPr lang="pt-BR" sz="1600" dirty="0" smtClean="0"/>
              <a:t>as áreas são </a:t>
            </a:r>
            <a:r>
              <a:rPr lang="pt-BR" sz="1600" dirty="0" smtClean="0"/>
              <a:t>certas para </a:t>
            </a:r>
            <a:endParaRPr lang="pt-BR" sz="1600" dirty="0" smtClean="0"/>
          </a:p>
          <a:p>
            <a:r>
              <a:rPr lang="pt-BR" sz="1600" dirty="0" smtClean="0"/>
              <a:t>o </a:t>
            </a:r>
            <a:r>
              <a:rPr lang="pt-BR" sz="1600" dirty="0" smtClean="0"/>
              <a:t>depósito.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724634"/>
            <a:ext cx="8460432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b="1" dirty="0" smtClean="0">
                <a:solidFill>
                  <a:schemeClr val="bg1"/>
                </a:solidFill>
              </a:rPr>
              <a:t>Arquitetura</a:t>
            </a:r>
            <a:r>
              <a:rPr lang="pt-BR" sz="2000" dirty="0" smtClean="0"/>
              <a:t>	</a:t>
            </a:r>
          </a:p>
        </p:txBody>
      </p:sp>
      <p:sp>
        <p:nvSpPr>
          <p:cNvPr id="7170" name="AutoShape 2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Picture 2" descr="C:\Users\Jlopes\Desktop\Aula 03 - Robótica e IOT\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98" y="1148098"/>
            <a:ext cx="8361666" cy="559327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DRONES, IoT E SMART CITIES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9" name="Picture 2" descr="Gray Camera Drone Clip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492896"/>
            <a:ext cx="1080120" cy="990111"/>
          </a:xfrm>
          <a:prstGeom prst="rect">
            <a:avLst/>
          </a:prstGeom>
          <a:noFill/>
        </p:spPr>
      </p:pic>
      <p:sp>
        <p:nvSpPr>
          <p:cNvPr id="24" name="Retângulo 23"/>
          <p:cNvSpPr/>
          <p:nvPr/>
        </p:nvSpPr>
        <p:spPr>
          <a:xfrm>
            <a:off x="1403648" y="1268760"/>
            <a:ext cx="223224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33"/>
          <p:cNvGrpSpPr/>
          <p:nvPr/>
        </p:nvGrpSpPr>
        <p:grpSpPr>
          <a:xfrm>
            <a:off x="1691680" y="3068960"/>
            <a:ext cx="792088" cy="504056"/>
            <a:chOff x="1691680" y="3068960"/>
            <a:chExt cx="792088" cy="504056"/>
          </a:xfrm>
        </p:grpSpPr>
        <p:sp>
          <p:nvSpPr>
            <p:cNvPr id="25" name="Retângulo 24"/>
            <p:cNvSpPr/>
            <p:nvPr/>
          </p:nvSpPr>
          <p:spPr>
            <a:xfrm>
              <a:off x="1907704" y="3068960"/>
              <a:ext cx="5760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Wi-F</a:t>
              </a:r>
              <a:r>
                <a:rPr lang="pt-BR" sz="1100" dirty="0" smtClean="0"/>
                <a:t>i</a:t>
              </a:r>
              <a:endParaRPr lang="pt-BR" sz="1100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1691680" y="3356992"/>
              <a:ext cx="28803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sp>
        <p:nvSpPr>
          <p:cNvPr id="27" name="Retângulo 26"/>
          <p:cNvSpPr/>
          <p:nvPr/>
        </p:nvSpPr>
        <p:spPr>
          <a:xfrm>
            <a:off x="4067944" y="5949280"/>
            <a:ext cx="79208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Health</a:t>
            </a:r>
          </a:p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data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4932040" y="5877272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Environment</a:t>
            </a:r>
          </a:p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data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3203848" y="5949280"/>
            <a:ext cx="79208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Police</a:t>
            </a:r>
          </a:p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data</a:t>
            </a:r>
            <a:endParaRPr lang="pt-BR" sz="1100" dirty="0">
              <a:solidFill>
                <a:schemeClr val="tx1"/>
              </a:solidFill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467544" y="2492896"/>
            <a:ext cx="1008112" cy="720080"/>
            <a:chOff x="467544" y="2492896"/>
            <a:chExt cx="1008112" cy="720080"/>
          </a:xfrm>
        </p:grpSpPr>
        <p:sp>
          <p:nvSpPr>
            <p:cNvPr id="30" name="Retângulo 29"/>
            <p:cNvSpPr/>
            <p:nvPr/>
          </p:nvSpPr>
          <p:spPr>
            <a:xfrm>
              <a:off x="467544" y="2996952"/>
              <a:ext cx="28803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187624" y="2996952"/>
              <a:ext cx="28803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467544" y="2492896"/>
              <a:ext cx="100811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512" y="980728"/>
            <a:ext cx="8856984" cy="57246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4"/>
            </a:pPr>
            <a:r>
              <a:rPr lang="pt-BR" sz="2000" b="1" dirty="0" smtClean="0">
                <a:solidFill>
                  <a:schemeClr val="bg1"/>
                </a:solidFill>
              </a:rPr>
              <a:t>Considerações e Potencial</a:t>
            </a:r>
          </a:p>
          <a:p>
            <a:pPr marL="457200" indent="-457200"/>
            <a:r>
              <a:rPr lang="pt-BR" sz="2000" b="1" dirty="0" smtClean="0">
                <a:solidFill>
                  <a:schemeClr val="bg1"/>
                </a:solidFill>
              </a:rPr>
              <a:t>	</a:t>
            </a:r>
          </a:p>
          <a:p>
            <a:pPr marL="457200" indent="-457200"/>
            <a:r>
              <a:rPr lang="pt-BR" sz="2000" b="1" dirty="0" smtClean="0">
                <a:solidFill>
                  <a:schemeClr val="bg1"/>
                </a:solidFill>
              </a:rPr>
              <a:t>		</a:t>
            </a:r>
            <a:r>
              <a:rPr lang="pt-BR" b="1" dirty="0" smtClean="0">
                <a:solidFill>
                  <a:schemeClr val="bg1"/>
                </a:solidFill>
              </a:rPr>
              <a:t>Considerando o acelerado desenvolvimento tecnológico atual, a possibilidade das Smart Cities serem integradas às soluções que utilizam Drones, dispositivos de IoT e IA, é, praticamente, uma realidade factível. Algumas Smart Cities já foram ou estão sendo construídas, outras cidades estão se adaptando a este modelo social e tecnológico ao redor do mundo.</a:t>
            </a:r>
          </a:p>
          <a:p>
            <a:pPr marL="457200" indent="-457200"/>
            <a:endParaRPr lang="pt-BR" b="1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pt-BR" b="1" dirty="0" smtClean="0">
                <a:solidFill>
                  <a:schemeClr val="bg1"/>
                </a:solidFill>
              </a:rPr>
              <a:t>		O potencial deste tipo de integração de tecnologias é grande, podendo expandir-se cada vez mais. Por exemplo, as aplicações com Drones, dispositivos de IoT e IA já estão presentes no dia a dia das pessoas, de diversas maneiras (carros autônomos, tomadas de decisões estratégicas pelas empresas baseadas na análise de dados, Drones sobrevoando regiões  e bairros inteiros, etc).</a:t>
            </a:r>
          </a:p>
          <a:p>
            <a:pPr marL="457200" indent="-457200"/>
            <a:endParaRPr lang="pt-BR" b="1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pt-BR" b="1" dirty="0" smtClean="0">
                <a:solidFill>
                  <a:schemeClr val="bg1"/>
                </a:solidFill>
              </a:rPr>
              <a:t>		No entanto, há que se fazer o esforço necessário para superar barreiras que se interpõem à tais aplicações, como falta de infraestrutura adequada, a questão ética relativa ao uso destas tecnologias (ex.: uso militar de Drones), privacidade das pessoas, exploração de tais tecnologias para fins terroristas, etc, além da falta de vontade política para adotar e implementar estas tecnologias voltadas para o bem comum da sociedade.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DRONES, IoT E SMART CITIES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DRONES, IoT E SMART CITIES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19672" y="1228690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MUITO OBRIGADO A TODOS !!!!</a:t>
            </a:r>
            <a:endParaRPr lang="pt-BR" sz="2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7544" y="2708920"/>
            <a:ext cx="5184576" cy="20621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TRABALHO: </a:t>
            </a:r>
          </a:p>
          <a:p>
            <a:r>
              <a:rPr lang="pt-BR" sz="1600" b="1" dirty="0" smtClean="0"/>
              <a:t>“PRINCÍPIOS DE ROBÓTICA e IoT”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RM:  330989  – FÁBIO JACOB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RM:   330726 – LUCA LAFRATTA PASQUALE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RM:   330864 – ALLAN ALMEIDA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FFFFFF"/>
      </a:dk1>
      <a:lt1>
        <a:sysClr val="window" lastClr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FFFFFF"/>
      </a:dk1>
      <a:lt1>
        <a:sysClr val="window" lastClr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315</Words>
  <Application>Microsoft Office PowerPoint</Application>
  <PresentationFormat>Apresentação na tela (4:3)</PresentationFormat>
  <Paragraphs>98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Administrador</dc:creator>
  <cp:lastModifiedBy>Administrador</cp:lastModifiedBy>
  <cp:revision>144</cp:revision>
  <dcterms:created xsi:type="dcterms:W3CDTF">2019-03-24T16:55:18Z</dcterms:created>
  <dcterms:modified xsi:type="dcterms:W3CDTF">2019-03-29T17:01:16Z</dcterms:modified>
</cp:coreProperties>
</file>