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84293-0439-482A-8BDF-376E762F37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33D13F-70BC-4F95-9807-22F5ADA74C26}">
      <dgm:prSet/>
      <dgm:spPr/>
      <dgm:t>
        <a:bodyPr/>
        <a:lstStyle/>
        <a:p>
          <a:r>
            <a:rPr lang="en-US" dirty="0"/>
            <a:t>Identify COVID-19 (binary &amp; multi-class classification)</a:t>
          </a:r>
        </a:p>
      </dgm:t>
    </dgm:pt>
    <dgm:pt modelId="{AE1D5C75-0461-40F1-8211-EE36C7B79570}" type="parTrans" cxnId="{B7566BB2-F325-4232-B605-F6F8C0591392}">
      <dgm:prSet/>
      <dgm:spPr/>
      <dgm:t>
        <a:bodyPr/>
        <a:lstStyle/>
        <a:p>
          <a:endParaRPr lang="en-US"/>
        </a:p>
      </dgm:t>
    </dgm:pt>
    <dgm:pt modelId="{89E592F4-B74A-4484-AD82-1E2D7867D16E}" type="sibTrans" cxnId="{B7566BB2-F325-4232-B605-F6F8C0591392}">
      <dgm:prSet/>
      <dgm:spPr/>
      <dgm:t>
        <a:bodyPr/>
        <a:lstStyle/>
        <a:p>
          <a:endParaRPr lang="en-US"/>
        </a:p>
      </dgm:t>
    </dgm:pt>
    <dgm:pt modelId="{CF809242-6A12-4517-9294-00544A46CAAB}">
      <dgm:prSet/>
      <dgm:spPr/>
      <dgm:t>
        <a:bodyPr/>
        <a:lstStyle/>
        <a:p>
          <a:r>
            <a:rPr lang="en-US" dirty="0"/>
            <a:t>Accuracy of Models (98.92% &amp; 98.27%)</a:t>
          </a:r>
        </a:p>
      </dgm:t>
    </dgm:pt>
    <dgm:pt modelId="{1B242B91-81AF-4346-808D-1F41DB59B5CC}" type="parTrans" cxnId="{4332EC90-131B-4711-9D56-BCAB625F7152}">
      <dgm:prSet/>
      <dgm:spPr/>
      <dgm:t>
        <a:bodyPr/>
        <a:lstStyle/>
        <a:p>
          <a:endParaRPr lang="en-US"/>
        </a:p>
      </dgm:t>
    </dgm:pt>
    <dgm:pt modelId="{378DC288-89B3-4082-AA76-109ED0C24733}" type="sibTrans" cxnId="{4332EC90-131B-4711-9D56-BCAB625F7152}">
      <dgm:prSet/>
      <dgm:spPr/>
      <dgm:t>
        <a:bodyPr/>
        <a:lstStyle/>
        <a:p>
          <a:endParaRPr lang="en-US"/>
        </a:p>
      </dgm:t>
    </dgm:pt>
    <dgm:pt modelId="{ADA638E8-39DD-43F7-845B-08DC967A0E42}">
      <dgm:prSet/>
      <dgm:spPr/>
      <dgm:t>
        <a:bodyPr/>
        <a:lstStyle/>
        <a:p>
          <a:r>
            <a:rPr lang="en-US" dirty="0"/>
            <a:t>No Manual Extraction of Diseased Area</a:t>
          </a:r>
        </a:p>
      </dgm:t>
    </dgm:pt>
    <dgm:pt modelId="{EDB38CC9-05AE-4D92-816A-F7B2C0AF67DC}" type="parTrans" cxnId="{36A6FE2C-9C42-487D-88CB-C198B28B5913}">
      <dgm:prSet/>
      <dgm:spPr/>
      <dgm:t>
        <a:bodyPr/>
        <a:lstStyle/>
        <a:p>
          <a:endParaRPr lang="en-US"/>
        </a:p>
      </dgm:t>
    </dgm:pt>
    <dgm:pt modelId="{DE5145E7-536C-4CB6-A722-9CBACB2DF5C2}" type="sibTrans" cxnId="{36A6FE2C-9C42-487D-88CB-C198B28B5913}">
      <dgm:prSet/>
      <dgm:spPr/>
      <dgm:t>
        <a:bodyPr/>
        <a:lstStyle/>
        <a:p>
          <a:endParaRPr lang="en-US"/>
        </a:p>
      </dgm:t>
    </dgm:pt>
    <dgm:pt modelId="{49AE05A8-99BA-4D2A-9AFD-37FFE76458F5}">
      <dgm:prSet/>
      <dgm:spPr/>
      <dgm:t>
        <a:bodyPr/>
        <a:lstStyle/>
        <a:p>
          <a:r>
            <a:rPr lang="en-US" dirty="0"/>
            <a:t>Most Extensive Clinical Dataset for COVID-19 (1524, 1527, 1524)</a:t>
          </a:r>
        </a:p>
      </dgm:t>
    </dgm:pt>
    <dgm:pt modelId="{CB4CB5A6-B159-4C2D-9D6A-34CDB3A0EBA9}" type="parTrans" cxnId="{C11C6CFF-5EAD-4D9F-923C-92D903EE3CC1}">
      <dgm:prSet/>
      <dgm:spPr/>
      <dgm:t>
        <a:bodyPr/>
        <a:lstStyle/>
        <a:p>
          <a:endParaRPr lang="en-GB"/>
        </a:p>
      </dgm:t>
    </dgm:pt>
    <dgm:pt modelId="{BA21F36E-45A4-45DE-AE0F-7E06F4255CB6}" type="sibTrans" cxnId="{C11C6CFF-5EAD-4D9F-923C-92D903EE3CC1}">
      <dgm:prSet/>
      <dgm:spPr/>
      <dgm:t>
        <a:bodyPr/>
        <a:lstStyle/>
        <a:p>
          <a:endParaRPr lang="en-GB"/>
        </a:p>
      </dgm:t>
    </dgm:pt>
    <dgm:pt modelId="{5FD8E314-6CF9-4FC1-8991-609726A36950}">
      <dgm:prSet/>
      <dgm:spPr/>
      <dgm:t>
        <a:bodyPr/>
        <a:lstStyle/>
        <a:p>
          <a:r>
            <a:rPr lang="en-US" dirty="0"/>
            <a:t>Hyperparameters Optimized With Grid Search</a:t>
          </a:r>
        </a:p>
      </dgm:t>
    </dgm:pt>
    <dgm:pt modelId="{7F882A42-4A0C-40E2-ADC1-4CE4556A58F3}" type="parTrans" cxnId="{F2BFD305-C1E4-41DA-9CBC-1B14E5FCA493}">
      <dgm:prSet/>
      <dgm:spPr/>
      <dgm:t>
        <a:bodyPr/>
        <a:lstStyle/>
        <a:p>
          <a:endParaRPr lang="en-GB"/>
        </a:p>
      </dgm:t>
    </dgm:pt>
    <dgm:pt modelId="{4426A48F-D45A-4FDC-8F59-9C296C6C52D1}" type="sibTrans" cxnId="{F2BFD305-C1E4-41DA-9CBC-1B14E5FCA493}">
      <dgm:prSet/>
      <dgm:spPr/>
      <dgm:t>
        <a:bodyPr/>
        <a:lstStyle/>
        <a:p>
          <a:endParaRPr lang="en-GB"/>
        </a:p>
      </dgm:t>
    </dgm:pt>
    <dgm:pt modelId="{B218EDF2-6715-2440-B27D-14F2897C7C3E}" type="pres">
      <dgm:prSet presAssocID="{32684293-0439-482A-8BDF-376E762F3742}" presName="vert0" presStyleCnt="0">
        <dgm:presLayoutVars>
          <dgm:dir/>
          <dgm:animOne val="branch"/>
          <dgm:animLvl val="lvl"/>
        </dgm:presLayoutVars>
      </dgm:prSet>
      <dgm:spPr/>
    </dgm:pt>
    <dgm:pt modelId="{E351CCCA-ED12-AC4A-B3B4-A85733D8F903}" type="pres">
      <dgm:prSet presAssocID="{CC33D13F-70BC-4F95-9807-22F5ADA74C26}" presName="thickLine" presStyleLbl="alignNode1" presStyleIdx="0" presStyleCnt="5"/>
      <dgm:spPr/>
    </dgm:pt>
    <dgm:pt modelId="{5331050B-81A6-5D40-B421-C5280A0C6DD6}" type="pres">
      <dgm:prSet presAssocID="{CC33D13F-70BC-4F95-9807-22F5ADA74C26}" presName="horz1" presStyleCnt="0"/>
      <dgm:spPr/>
    </dgm:pt>
    <dgm:pt modelId="{BDA683A9-6A6A-5147-8B57-CA520267313A}" type="pres">
      <dgm:prSet presAssocID="{CC33D13F-70BC-4F95-9807-22F5ADA74C26}" presName="tx1" presStyleLbl="revTx" presStyleIdx="0" presStyleCnt="5"/>
      <dgm:spPr/>
    </dgm:pt>
    <dgm:pt modelId="{B502AAAD-46D3-494F-BA51-8A742C321749}" type="pres">
      <dgm:prSet presAssocID="{CC33D13F-70BC-4F95-9807-22F5ADA74C26}" presName="vert1" presStyleCnt="0"/>
      <dgm:spPr/>
    </dgm:pt>
    <dgm:pt modelId="{55D03CFE-4DE3-4D1E-B76D-C8C1169FC0D0}" type="pres">
      <dgm:prSet presAssocID="{49AE05A8-99BA-4D2A-9AFD-37FFE76458F5}" presName="thickLine" presStyleLbl="alignNode1" presStyleIdx="1" presStyleCnt="5"/>
      <dgm:spPr/>
    </dgm:pt>
    <dgm:pt modelId="{8DA326D4-6FA7-44FD-A322-92637AD47914}" type="pres">
      <dgm:prSet presAssocID="{49AE05A8-99BA-4D2A-9AFD-37FFE76458F5}" presName="horz1" presStyleCnt="0"/>
      <dgm:spPr/>
    </dgm:pt>
    <dgm:pt modelId="{DAC33CFB-2EE9-43F5-8F14-E7179F7AB106}" type="pres">
      <dgm:prSet presAssocID="{49AE05A8-99BA-4D2A-9AFD-37FFE76458F5}" presName="tx1" presStyleLbl="revTx" presStyleIdx="1" presStyleCnt="5"/>
      <dgm:spPr/>
    </dgm:pt>
    <dgm:pt modelId="{AAF79811-A872-4EDF-8DC4-BBDAEB258225}" type="pres">
      <dgm:prSet presAssocID="{49AE05A8-99BA-4D2A-9AFD-37FFE76458F5}" presName="vert1" presStyleCnt="0"/>
      <dgm:spPr/>
    </dgm:pt>
    <dgm:pt modelId="{6BF4AC57-D422-F545-9768-B5B6DCA9B013}" type="pres">
      <dgm:prSet presAssocID="{CF809242-6A12-4517-9294-00544A46CAAB}" presName="thickLine" presStyleLbl="alignNode1" presStyleIdx="2" presStyleCnt="5"/>
      <dgm:spPr/>
    </dgm:pt>
    <dgm:pt modelId="{65044E00-9018-5541-85BD-5C6B42B60FBE}" type="pres">
      <dgm:prSet presAssocID="{CF809242-6A12-4517-9294-00544A46CAAB}" presName="horz1" presStyleCnt="0"/>
      <dgm:spPr/>
    </dgm:pt>
    <dgm:pt modelId="{AED0C5FB-3794-0D49-8605-2938CCB00FFC}" type="pres">
      <dgm:prSet presAssocID="{CF809242-6A12-4517-9294-00544A46CAAB}" presName="tx1" presStyleLbl="revTx" presStyleIdx="2" presStyleCnt="5"/>
      <dgm:spPr/>
    </dgm:pt>
    <dgm:pt modelId="{F23BD3DD-4629-2C48-9BEC-A30D192CC86C}" type="pres">
      <dgm:prSet presAssocID="{CF809242-6A12-4517-9294-00544A46CAAB}" presName="vert1" presStyleCnt="0"/>
      <dgm:spPr/>
    </dgm:pt>
    <dgm:pt modelId="{E09C875C-1D21-42E8-A8F1-19C32E79A3EE}" type="pres">
      <dgm:prSet presAssocID="{5FD8E314-6CF9-4FC1-8991-609726A36950}" presName="thickLine" presStyleLbl="alignNode1" presStyleIdx="3" presStyleCnt="5"/>
      <dgm:spPr/>
    </dgm:pt>
    <dgm:pt modelId="{73FF626C-5AC2-4412-98A2-3D6E87593AA0}" type="pres">
      <dgm:prSet presAssocID="{5FD8E314-6CF9-4FC1-8991-609726A36950}" presName="horz1" presStyleCnt="0"/>
      <dgm:spPr/>
    </dgm:pt>
    <dgm:pt modelId="{5F38C30B-F24B-488F-9EF1-8C3FEFFA6480}" type="pres">
      <dgm:prSet presAssocID="{5FD8E314-6CF9-4FC1-8991-609726A36950}" presName="tx1" presStyleLbl="revTx" presStyleIdx="3" presStyleCnt="5"/>
      <dgm:spPr/>
    </dgm:pt>
    <dgm:pt modelId="{71F32B92-CBFE-4F69-9E2C-42B01D3D810B}" type="pres">
      <dgm:prSet presAssocID="{5FD8E314-6CF9-4FC1-8991-609726A36950}" presName="vert1" presStyleCnt="0"/>
      <dgm:spPr/>
    </dgm:pt>
    <dgm:pt modelId="{AB763C27-12F8-784B-ACFA-7803F8A4E21E}" type="pres">
      <dgm:prSet presAssocID="{ADA638E8-39DD-43F7-845B-08DC967A0E42}" presName="thickLine" presStyleLbl="alignNode1" presStyleIdx="4" presStyleCnt="5"/>
      <dgm:spPr/>
    </dgm:pt>
    <dgm:pt modelId="{282BD0BE-980D-D440-984B-FA9D841EF4A4}" type="pres">
      <dgm:prSet presAssocID="{ADA638E8-39DD-43F7-845B-08DC967A0E42}" presName="horz1" presStyleCnt="0"/>
      <dgm:spPr/>
    </dgm:pt>
    <dgm:pt modelId="{BDB1E264-B376-074B-A1A0-C4EE567AC9F9}" type="pres">
      <dgm:prSet presAssocID="{ADA638E8-39DD-43F7-845B-08DC967A0E42}" presName="tx1" presStyleLbl="revTx" presStyleIdx="4" presStyleCnt="5"/>
      <dgm:spPr/>
    </dgm:pt>
    <dgm:pt modelId="{73FC0013-7931-C14C-BF31-5802585A915D}" type="pres">
      <dgm:prSet presAssocID="{ADA638E8-39DD-43F7-845B-08DC967A0E42}" presName="vert1" presStyleCnt="0"/>
      <dgm:spPr/>
    </dgm:pt>
  </dgm:ptLst>
  <dgm:cxnLst>
    <dgm:cxn modelId="{F2BFD305-C1E4-41DA-9CBC-1B14E5FCA493}" srcId="{32684293-0439-482A-8BDF-376E762F3742}" destId="{5FD8E314-6CF9-4FC1-8991-609726A36950}" srcOrd="3" destOrd="0" parTransId="{7F882A42-4A0C-40E2-ADC1-4CE4556A58F3}" sibTransId="{4426A48F-D45A-4FDC-8F59-9C296C6C52D1}"/>
    <dgm:cxn modelId="{8615240C-AA27-E141-B308-05B1FD5459D5}" type="presOf" srcId="{32684293-0439-482A-8BDF-376E762F3742}" destId="{B218EDF2-6715-2440-B27D-14F2897C7C3E}" srcOrd="0" destOrd="0" presId="urn:microsoft.com/office/officeart/2008/layout/LinedList"/>
    <dgm:cxn modelId="{36A6FE2C-9C42-487D-88CB-C198B28B5913}" srcId="{32684293-0439-482A-8BDF-376E762F3742}" destId="{ADA638E8-39DD-43F7-845B-08DC967A0E42}" srcOrd="4" destOrd="0" parTransId="{EDB38CC9-05AE-4D92-816A-F7B2C0AF67DC}" sibTransId="{DE5145E7-536C-4CB6-A722-9CBACB2DF5C2}"/>
    <dgm:cxn modelId="{D8A12F2D-12BD-5548-8DD3-78D068630AD5}" type="presOf" srcId="{CF809242-6A12-4517-9294-00544A46CAAB}" destId="{AED0C5FB-3794-0D49-8605-2938CCB00FFC}" srcOrd="0" destOrd="0" presId="urn:microsoft.com/office/officeart/2008/layout/LinedList"/>
    <dgm:cxn modelId="{169C8546-8CAB-F74E-A60D-BC6216D56AF2}" type="presOf" srcId="{ADA638E8-39DD-43F7-845B-08DC967A0E42}" destId="{BDB1E264-B376-074B-A1A0-C4EE567AC9F9}" srcOrd="0" destOrd="0" presId="urn:microsoft.com/office/officeart/2008/layout/LinedList"/>
    <dgm:cxn modelId="{4332EC90-131B-4711-9D56-BCAB625F7152}" srcId="{32684293-0439-482A-8BDF-376E762F3742}" destId="{CF809242-6A12-4517-9294-00544A46CAAB}" srcOrd="2" destOrd="0" parTransId="{1B242B91-81AF-4346-808D-1F41DB59B5CC}" sibTransId="{378DC288-89B3-4082-AA76-109ED0C24733}"/>
    <dgm:cxn modelId="{B7566BB2-F325-4232-B605-F6F8C0591392}" srcId="{32684293-0439-482A-8BDF-376E762F3742}" destId="{CC33D13F-70BC-4F95-9807-22F5ADA74C26}" srcOrd="0" destOrd="0" parTransId="{AE1D5C75-0461-40F1-8211-EE36C7B79570}" sibTransId="{89E592F4-B74A-4484-AD82-1E2D7867D16E}"/>
    <dgm:cxn modelId="{EC36A9CF-7495-4CE3-9E75-34177F9CA7CA}" type="presOf" srcId="{49AE05A8-99BA-4D2A-9AFD-37FFE76458F5}" destId="{DAC33CFB-2EE9-43F5-8F14-E7179F7AB106}" srcOrd="0" destOrd="0" presId="urn:microsoft.com/office/officeart/2008/layout/LinedList"/>
    <dgm:cxn modelId="{F1AABCD5-E30A-468C-8412-477AFBD4AF55}" type="presOf" srcId="{5FD8E314-6CF9-4FC1-8991-609726A36950}" destId="{5F38C30B-F24B-488F-9EF1-8C3FEFFA6480}" srcOrd="0" destOrd="0" presId="urn:microsoft.com/office/officeart/2008/layout/LinedList"/>
    <dgm:cxn modelId="{843666F2-C0DC-914C-AF66-5BFAFB674BEA}" type="presOf" srcId="{CC33D13F-70BC-4F95-9807-22F5ADA74C26}" destId="{BDA683A9-6A6A-5147-8B57-CA520267313A}" srcOrd="0" destOrd="0" presId="urn:microsoft.com/office/officeart/2008/layout/LinedList"/>
    <dgm:cxn modelId="{C11C6CFF-5EAD-4D9F-923C-92D903EE3CC1}" srcId="{32684293-0439-482A-8BDF-376E762F3742}" destId="{49AE05A8-99BA-4D2A-9AFD-37FFE76458F5}" srcOrd="1" destOrd="0" parTransId="{CB4CB5A6-B159-4C2D-9D6A-34CDB3A0EBA9}" sibTransId="{BA21F36E-45A4-45DE-AE0F-7E06F4255CB6}"/>
    <dgm:cxn modelId="{85615741-205A-7E40-A0DA-785BE5C0C552}" type="presParOf" srcId="{B218EDF2-6715-2440-B27D-14F2897C7C3E}" destId="{E351CCCA-ED12-AC4A-B3B4-A85733D8F903}" srcOrd="0" destOrd="0" presId="urn:microsoft.com/office/officeart/2008/layout/LinedList"/>
    <dgm:cxn modelId="{77BA75E3-547D-E147-9A64-4154F2B9E60A}" type="presParOf" srcId="{B218EDF2-6715-2440-B27D-14F2897C7C3E}" destId="{5331050B-81A6-5D40-B421-C5280A0C6DD6}" srcOrd="1" destOrd="0" presId="urn:microsoft.com/office/officeart/2008/layout/LinedList"/>
    <dgm:cxn modelId="{1C987B61-93F5-FB4C-A784-CB17CB46D604}" type="presParOf" srcId="{5331050B-81A6-5D40-B421-C5280A0C6DD6}" destId="{BDA683A9-6A6A-5147-8B57-CA520267313A}" srcOrd="0" destOrd="0" presId="urn:microsoft.com/office/officeart/2008/layout/LinedList"/>
    <dgm:cxn modelId="{2D3CC805-A299-8D4D-B0CF-1243E525397B}" type="presParOf" srcId="{5331050B-81A6-5D40-B421-C5280A0C6DD6}" destId="{B502AAAD-46D3-494F-BA51-8A742C321749}" srcOrd="1" destOrd="0" presId="urn:microsoft.com/office/officeart/2008/layout/LinedList"/>
    <dgm:cxn modelId="{DF8056BD-DA5F-4FE0-8361-4748E5E48BA4}" type="presParOf" srcId="{B218EDF2-6715-2440-B27D-14F2897C7C3E}" destId="{55D03CFE-4DE3-4D1E-B76D-C8C1169FC0D0}" srcOrd="2" destOrd="0" presId="urn:microsoft.com/office/officeart/2008/layout/LinedList"/>
    <dgm:cxn modelId="{5DC82B34-B9FC-44C5-8340-D89D75C98AD9}" type="presParOf" srcId="{B218EDF2-6715-2440-B27D-14F2897C7C3E}" destId="{8DA326D4-6FA7-44FD-A322-92637AD47914}" srcOrd="3" destOrd="0" presId="urn:microsoft.com/office/officeart/2008/layout/LinedList"/>
    <dgm:cxn modelId="{0933664B-88A3-4E2E-ADFC-242514FFEEBE}" type="presParOf" srcId="{8DA326D4-6FA7-44FD-A322-92637AD47914}" destId="{DAC33CFB-2EE9-43F5-8F14-E7179F7AB106}" srcOrd="0" destOrd="0" presId="urn:microsoft.com/office/officeart/2008/layout/LinedList"/>
    <dgm:cxn modelId="{D14EC577-0F51-437A-903A-32DDAC3D0FFF}" type="presParOf" srcId="{8DA326D4-6FA7-44FD-A322-92637AD47914}" destId="{AAF79811-A872-4EDF-8DC4-BBDAEB258225}" srcOrd="1" destOrd="0" presId="urn:microsoft.com/office/officeart/2008/layout/LinedList"/>
    <dgm:cxn modelId="{0FD4EA3E-46D5-1E48-8F04-8BA709E7CB4E}" type="presParOf" srcId="{B218EDF2-6715-2440-B27D-14F2897C7C3E}" destId="{6BF4AC57-D422-F545-9768-B5B6DCA9B013}" srcOrd="4" destOrd="0" presId="urn:microsoft.com/office/officeart/2008/layout/LinedList"/>
    <dgm:cxn modelId="{E7A82D06-F90F-5146-9E11-772CF486E12F}" type="presParOf" srcId="{B218EDF2-6715-2440-B27D-14F2897C7C3E}" destId="{65044E00-9018-5541-85BD-5C6B42B60FBE}" srcOrd="5" destOrd="0" presId="urn:microsoft.com/office/officeart/2008/layout/LinedList"/>
    <dgm:cxn modelId="{66526148-3AEB-324B-AC5D-8734357F30CE}" type="presParOf" srcId="{65044E00-9018-5541-85BD-5C6B42B60FBE}" destId="{AED0C5FB-3794-0D49-8605-2938CCB00FFC}" srcOrd="0" destOrd="0" presId="urn:microsoft.com/office/officeart/2008/layout/LinedList"/>
    <dgm:cxn modelId="{4A41F619-CCFD-404C-BCF1-656A1A99AE79}" type="presParOf" srcId="{65044E00-9018-5541-85BD-5C6B42B60FBE}" destId="{F23BD3DD-4629-2C48-9BEC-A30D192CC86C}" srcOrd="1" destOrd="0" presId="urn:microsoft.com/office/officeart/2008/layout/LinedList"/>
    <dgm:cxn modelId="{936DB915-3B63-4A43-B89E-A9758C52F5FE}" type="presParOf" srcId="{B218EDF2-6715-2440-B27D-14F2897C7C3E}" destId="{E09C875C-1D21-42E8-A8F1-19C32E79A3EE}" srcOrd="6" destOrd="0" presId="urn:microsoft.com/office/officeart/2008/layout/LinedList"/>
    <dgm:cxn modelId="{59CC3320-F88B-42E6-96E4-2DF72D79E240}" type="presParOf" srcId="{B218EDF2-6715-2440-B27D-14F2897C7C3E}" destId="{73FF626C-5AC2-4412-98A2-3D6E87593AA0}" srcOrd="7" destOrd="0" presId="urn:microsoft.com/office/officeart/2008/layout/LinedList"/>
    <dgm:cxn modelId="{6F4A2FD1-BEFB-4EF9-ABE5-F6361D2C0FD5}" type="presParOf" srcId="{73FF626C-5AC2-4412-98A2-3D6E87593AA0}" destId="{5F38C30B-F24B-488F-9EF1-8C3FEFFA6480}" srcOrd="0" destOrd="0" presId="urn:microsoft.com/office/officeart/2008/layout/LinedList"/>
    <dgm:cxn modelId="{3ED3307F-1B4B-4F51-876A-9FC4BD7BF3AE}" type="presParOf" srcId="{73FF626C-5AC2-4412-98A2-3D6E87593AA0}" destId="{71F32B92-CBFE-4F69-9E2C-42B01D3D810B}" srcOrd="1" destOrd="0" presId="urn:microsoft.com/office/officeart/2008/layout/LinedList"/>
    <dgm:cxn modelId="{6ED5E957-0208-824B-8C69-417BB4577000}" type="presParOf" srcId="{B218EDF2-6715-2440-B27D-14F2897C7C3E}" destId="{AB763C27-12F8-784B-ACFA-7803F8A4E21E}" srcOrd="8" destOrd="0" presId="urn:microsoft.com/office/officeart/2008/layout/LinedList"/>
    <dgm:cxn modelId="{F1D69A06-811A-0646-93D6-B73986D457FC}" type="presParOf" srcId="{B218EDF2-6715-2440-B27D-14F2897C7C3E}" destId="{282BD0BE-980D-D440-984B-FA9D841EF4A4}" srcOrd="9" destOrd="0" presId="urn:microsoft.com/office/officeart/2008/layout/LinedList"/>
    <dgm:cxn modelId="{27AD94CB-FB86-2A42-98CA-FAD2CA8A73C7}" type="presParOf" srcId="{282BD0BE-980D-D440-984B-FA9D841EF4A4}" destId="{BDB1E264-B376-074B-A1A0-C4EE567AC9F9}" srcOrd="0" destOrd="0" presId="urn:microsoft.com/office/officeart/2008/layout/LinedList"/>
    <dgm:cxn modelId="{54746440-B717-AB46-A1B0-F939B3DC4709}" type="presParOf" srcId="{282BD0BE-980D-D440-984B-FA9D841EF4A4}" destId="{73FC0013-7931-C14C-BF31-5802585A91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84293-0439-482A-8BDF-376E762F37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33D13F-70BC-4F95-9807-22F5ADA74C26}">
      <dgm:prSet/>
      <dgm:spPr/>
      <dgm:t>
        <a:bodyPr/>
        <a:lstStyle/>
        <a:p>
          <a:r>
            <a:rPr lang="en-US" dirty="0"/>
            <a:t>COVID-19 emerged in late 2019, creating a global health crisis.</a:t>
          </a:r>
        </a:p>
      </dgm:t>
    </dgm:pt>
    <dgm:pt modelId="{AE1D5C75-0461-40F1-8211-EE36C7B79570}" type="parTrans" cxnId="{B7566BB2-F325-4232-B605-F6F8C0591392}">
      <dgm:prSet/>
      <dgm:spPr/>
      <dgm:t>
        <a:bodyPr/>
        <a:lstStyle/>
        <a:p>
          <a:endParaRPr lang="en-US"/>
        </a:p>
      </dgm:t>
    </dgm:pt>
    <dgm:pt modelId="{89E592F4-B74A-4484-AD82-1E2D7867D16E}" type="sibTrans" cxnId="{B7566BB2-F325-4232-B605-F6F8C0591392}">
      <dgm:prSet/>
      <dgm:spPr/>
      <dgm:t>
        <a:bodyPr/>
        <a:lstStyle/>
        <a:p>
          <a:endParaRPr lang="en-US"/>
        </a:p>
      </dgm:t>
    </dgm:pt>
    <dgm:pt modelId="{CF809242-6A12-4517-9294-00544A46CAAB}">
      <dgm:prSet/>
      <dgm:spPr/>
      <dgm:t>
        <a:bodyPr/>
        <a:lstStyle/>
        <a:p>
          <a:r>
            <a:rPr lang="en-US" dirty="0"/>
            <a:t>Traditional diagnosis methods like RT-PCR have limitations, including time consumption and susceptibility to errors.</a:t>
          </a:r>
        </a:p>
      </dgm:t>
    </dgm:pt>
    <dgm:pt modelId="{1B242B91-81AF-4346-808D-1F41DB59B5CC}" type="parTrans" cxnId="{4332EC90-131B-4711-9D56-BCAB625F7152}">
      <dgm:prSet/>
      <dgm:spPr/>
      <dgm:t>
        <a:bodyPr/>
        <a:lstStyle/>
        <a:p>
          <a:endParaRPr lang="en-US"/>
        </a:p>
      </dgm:t>
    </dgm:pt>
    <dgm:pt modelId="{378DC288-89B3-4082-AA76-109ED0C24733}" type="sibTrans" cxnId="{4332EC90-131B-4711-9D56-BCAB625F7152}">
      <dgm:prSet/>
      <dgm:spPr/>
      <dgm:t>
        <a:bodyPr/>
        <a:lstStyle/>
        <a:p>
          <a:endParaRPr lang="en-US"/>
        </a:p>
      </dgm:t>
    </dgm:pt>
    <dgm:pt modelId="{ADA638E8-39DD-43F7-845B-08DC967A0E42}">
      <dgm:prSet/>
      <dgm:spPr/>
      <dgm:t>
        <a:bodyPr/>
        <a:lstStyle/>
        <a:p>
          <a:r>
            <a:rPr lang="en-US" dirty="0"/>
            <a:t>This study leverages Convolutional Neural Networks (CNNs) for automated and efficient diagnosis using chest X-ray images.</a:t>
          </a:r>
        </a:p>
      </dgm:t>
    </dgm:pt>
    <dgm:pt modelId="{EDB38CC9-05AE-4D92-816A-F7B2C0AF67DC}" type="parTrans" cxnId="{36A6FE2C-9C42-487D-88CB-C198B28B5913}">
      <dgm:prSet/>
      <dgm:spPr/>
      <dgm:t>
        <a:bodyPr/>
        <a:lstStyle/>
        <a:p>
          <a:endParaRPr lang="en-US"/>
        </a:p>
      </dgm:t>
    </dgm:pt>
    <dgm:pt modelId="{DE5145E7-536C-4CB6-A722-9CBACB2DF5C2}" type="sibTrans" cxnId="{36A6FE2C-9C42-487D-88CB-C198B28B5913}">
      <dgm:prSet/>
      <dgm:spPr/>
      <dgm:t>
        <a:bodyPr/>
        <a:lstStyle/>
        <a:p>
          <a:endParaRPr lang="en-US"/>
        </a:p>
      </dgm:t>
    </dgm:pt>
    <dgm:pt modelId="{B218EDF2-6715-2440-B27D-14F2897C7C3E}" type="pres">
      <dgm:prSet presAssocID="{32684293-0439-482A-8BDF-376E762F3742}" presName="vert0" presStyleCnt="0">
        <dgm:presLayoutVars>
          <dgm:dir/>
          <dgm:animOne val="branch"/>
          <dgm:animLvl val="lvl"/>
        </dgm:presLayoutVars>
      </dgm:prSet>
      <dgm:spPr/>
    </dgm:pt>
    <dgm:pt modelId="{E351CCCA-ED12-AC4A-B3B4-A85733D8F903}" type="pres">
      <dgm:prSet presAssocID="{CC33D13F-70BC-4F95-9807-22F5ADA74C26}" presName="thickLine" presStyleLbl="alignNode1" presStyleIdx="0" presStyleCnt="3"/>
      <dgm:spPr/>
    </dgm:pt>
    <dgm:pt modelId="{5331050B-81A6-5D40-B421-C5280A0C6DD6}" type="pres">
      <dgm:prSet presAssocID="{CC33D13F-70BC-4F95-9807-22F5ADA74C26}" presName="horz1" presStyleCnt="0"/>
      <dgm:spPr/>
    </dgm:pt>
    <dgm:pt modelId="{BDA683A9-6A6A-5147-8B57-CA520267313A}" type="pres">
      <dgm:prSet presAssocID="{CC33D13F-70BC-4F95-9807-22F5ADA74C26}" presName="tx1" presStyleLbl="revTx" presStyleIdx="0" presStyleCnt="3"/>
      <dgm:spPr/>
    </dgm:pt>
    <dgm:pt modelId="{B502AAAD-46D3-494F-BA51-8A742C321749}" type="pres">
      <dgm:prSet presAssocID="{CC33D13F-70BC-4F95-9807-22F5ADA74C26}" presName="vert1" presStyleCnt="0"/>
      <dgm:spPr/>
    </dgm:pt>
    <dgm:pt modelId="{6BF4AC57-D422-F545-9768-B5B6DCA9B013}" type="pres">
      <dgm:prSet presAssocID="{CF809242-6A12-4517-9294-00544A46CAAB}" presName="thickLine" presStyleLbl="alignNode1" presStyleIdx="1" presStyleCnt="3"/>
      <dgm:spPr/>
    </dgm:pt>
    <dgm:pt modelId="{65044E00-9018-5541-85BD-5C6B42B60FBE}" type="pres">
      <dgm:prSet presAssocID="{CF809242-6A12-4517-9294-00544A46CAAB}" presName="horz1" presStyleCnt="0"/>
      <dgm:spPr/>
    </dgm:pt>
    <dgm:pt modelId="{AED0C5FB-3794-0D49-8605-2938CCB00FFC}" type="pres">
      <dgm:prSet presAssocID="{CF809242-6A12-4517-9294-00544A46CAAB}" presName="tx1" presStyleLbl="revTx" presStyleIdx="1" presStyleCnt="3"/>
      <dgm:spPr/>
    </dgm:pt>
    <dgm:pt modelId="{F23BD3DD-4629-2C48-9BEC-A30D192CC86C}" type="pres">
      <dgm:prSet presAssocID="{CF809242-6A12-4517-9294-00544A46CAAB}" presName="vert1" presStyleCnt="0"/>
      <dgm:spPr/>
    </dgm:pt>
    <dgm:pt modelId="{AB763C27-12F8-784B-ACFA-7803F8A4E21E}" type="pres">
      <dgm:prSet presAssocID="{ADA638E8-39DD-43F7-845B-08DC967A0E42}" presName="thickLine" presStyleLbl="alignNode1" presStyleIdx="2" presStyleCnt="3"/>
      <dgm:spPr/>
    </dgm:pt>
    <dgm:pt modelId="{282BD0BE-980D-D440-984B-FA9D841EF4A4}" type="pres">
      <dgm:prSet presAssocID="{ADA638E8-39DD-43F7-845B-08DC967A0E42}" presName="horz1" presStyleCnt="0"/>
      <dgm:spPr/>
    </dgm:pt>
    <dgm:pt modelId="{BDB1E264-B376-074B-A1A0-C4EE567AC9F9}" type="pres">
      <dgm:prSet presAssocID="{ADA638E8-39DD-43F7-845B-08DC967A0E42}" presName="tx1" presStyleLbl="revTx" presStyleIdx="2" presStyleCnt="3"/>
      <dgm:spPr/>
    </dgm:pt>
    <dgm:pt modelId="{73FC0013-7931-C14C-BF31-5802585A915D}" type="pres">
      <dgm:prSet presAssocID="{ADA638E8-39DD-43F7-845B-08DC967A0E42}" presName="vert1" presStyleCnt="0"/>
      <dgm:spPr/>
    </dgm:pt>
  </dgm:ptLst>
  <dgm:cxnLst>
    <dgm:cxn modelId="{8615240C-AA27-E141-B308-05B1FD5459D5}" type="presOf" srcId="{32684293-0439-482A-8BDF-376E762F3742}" destId="{B218EDF2-6715-2440-B27D-14F2897C7C3E}" srcOrd="0" destOrd="0" presId="urn:microsoft.com/office/officeart/2008/layout/LinedList"/>
    <dgm:cxn modelId="{36A6FE2C-9C42-487D-88CB-C198B28B5913}" srcId="{32684293-0439-482A-8BDF-376E762F3742}" destId="{ADA638E8-39DD-43F7-845B-08DC967A0E42}" srcOrd="2" destOrd="0" parTransId="{EDB38CC9-05AE-4D92-816A-F7B2C0AF67DC}" sibTransId="{DE5145E7-536C-4CB6-A722-9CBACB2DF5C2}"/>
    <dgm:cxn modelId="{D8A12F2D-12BD-5548-8DD3-78D068630AD5}" type="presOf" srcId="{CF809242-6A12-4517-9294-00544A46CAAB}" destId="{AED0C5FB-3794-0D49-8605-2938CCB00FFC}" srcOrd="0" destOrd="0" presId="urn:microsoft.com/office/officeart/2008/layout/LinedList"/>
    <dgm:cxn modelId="{169C8546-8CAB-F74E-A60D-BC6216D56AF2}" type="presOf" srcId="{ADA638E8-39DD-43F7-845B-08DC967A0E42}" destId="{BDB1E264-B376-074B-A1A0-C4EE567AC9F9}" srcOrd="0" destOrd="0" presId="urn:microsoft.com/office/officeart/2008/layout/LinedList"/>
    <dgm:cxn modelId="{4332EC90-131B-4711-9D56-BCAB625F7152}" srcId="{32684293-0439-482A-8BDF-376E762F3742}" destId="{CF809242-6A12-4517-9294-00544A46CAAB}" srcOrd="1" destOrd="0" parTransId="{1B242B91-81AF-4346-808D-1F41DB59B5CC}" sibTransId="{378DC288-89B3-4082-AA76-109ED0C24733}"/>
    <dgm:cxn modelId="{B7566BB2-F325-4232-B605-F6F8C0591392}" srcId="{32684293-0439-482A-8BDF-376E762F3742}" destId="{CC33D13F-70BC-4F95-9807-22F5ADA74C26}" srcOrd="0" destOrd="0" parTransId="{AE1D5C75-0461-40F1-8211-EE36C7B79570}" sibTransId="{89E592F4-B74A-4484-AD82-1E2D7867D16E}"/>
    <dgm:cxn modelId="{843666F2-C0DC-914C-AF66-5BFAFB674BEA}" type="presOf" srcId="{CC33D13F-70BC-4F95-9807-22F5ADA74C26}" destId="{BDA683A9-6A6A-5147-8B57-CA520267313A}" srcOrd="0" destOrd="0" presId="urn:microsoft.com/office/officeart/2008/layout/LinedList"/>
    <dgm:cxn modelId="{85615741-205A-7E40-A0DA-785BE5C0C552}" type="presParOf" srcId="{B218EDF2-6715-2440-B27D-14F2897C7C3E}" destId="{E351CCCA-ED12-AC4A-B3B4-A85733D8F903}" srcOrd="0" destOrd="0" presId="urn:microsoft.com/office/officeart/2008/layout/LinedList"/>
    <dgm:cxn modelId="{77BA75E3-547D-E147-9A64-4154F2B9E60A}" type="presParOf" srcId="{B218EDF2-6715-2440-B27D-14F2897C7C3E}" destId="{5331050B-81A6-5D40-B421-C5280A0C6DD6}" srcOrd="1" destOrd="0" presId="urn:microsoft.com/office/officeart/2008/layout/LinedList"/>
    <dgm:cxn modelId="{1C987B61-93F5-FB4C-A784-CB17CB46D604}" type="presParOf" srcId="{5331050B-81A6-5D40-B421-C5280A0C6DD6}" destId="{BDA683A9-6A6A-5147-8B57-CA520267313A}" srcOrd="0" destOrd="0" presId="urn:microsoft.com/office/officeart/2008/layout/LinedList"/>
    <dgm:cxn modelId="{2D3CC805-A299-8D4D-B0CF-1243E525397B}" type="presParOf" srcId="{5331050B-81A6-5D40-B421-C5280A0C6DD6}" destId="{B502AAAD-46D3-494F-BA51-8A742C321749}" srcOrd="1" destOrd="0" presId="urn:microsoft.com/office/officeart/2008/layout/LinedList"/>
    <dgm:cxn modelId="{0FD4EA3E-46D5-1E48-8F04-8BA709E7CB4E}" type="presParOf" srcId="{B218EDF2-6715-2440-B27D-14F2897C7C3E}" destId="{6BF4AC57-D422-F545-9768-B5B6DCA9B013}" srcOrd="2" destOrd="0" presId="urn:microsoft.com/office/officeart/2008/layout/LinedList"/>
    <dgm:cxn modelId="{E7A82D06-F90F-5146-9E11-772CF486E12F}" type="presParOf" srcId="{B218EDF2-6715-2440-B27D-14F2897C7C3E}" destId="{65044E00-9018-5541-85BD-5C6B42B60FBE}" srcOrd="3" destOrd="0" presId="urn:microsoft.com/office/officeart/2008/layout/LinedList"/>
    <dgm:cxn modelId="{66526148-3AEB-324B-AC5D-8734357F30CE}" type="presParOf" srcId="{65044E00-9018-5541-85BD-5C6B42B60FBE}" destId="{AED0C5FB-3794-0D49-8605-2938CCB00FFC}" srcOrd="0" destOrd="0" presId="urn:microsoft.com/office/officeart/2008/layout/LinedList"/>
    <dgm:cxn modelId="{4A41F619-CCFD-404C-BCF1-656A1A99AE79}" type="presParOf" srcId="{65044E00-9018-5541-85BD-5C6B42B60FBE}" destId="{F23BD3DD-4629-2C48-9BEC-A30D192CC86C}" srcOrd="1" destOrd="0" presId="urn:microsoft.com/office/officeart/2008/layout/LinedList"/>
    <dgm:cxn modelId="{6ED5E957-0208-824B-8C69-417BB4577000}" type="presParOf" srcId="{B218EDF2-6715-2440-B27D-14F2897C7C3E}" destId="{AB763C27-12F8-784B-ACFA-7803F8A4E21E}" srcOrd="4" destOrd="0" presId="urn:microsoft.com/office/officeart/2008/layout/LinedList"/>
    <dgm:cxn modelId="{F1D69A06-811A-0646-93D6-B73986D457FC}" type="presParOf" srcId="{B218EDF2-6715-2440-B27D-14F2897C7C3E}" destId="{282BD0BE-980D-D440-984B-FA9D841EF4A4}" srcOrd="5" destOrd="0" presId="urn:microsoft.com/office/officeart/2008/layout/LinedList"/>
    <dgm:cxn modelId="{27AD94CB-FB86-2A42-98CA-FAD2CA8A73C7}" type="presParOf" srcId="{282BD0BE-980D-D440-984B-FA9D841EF4A4}" destId="{BDB1E264-B376-074B-A1A0-C4EE567AC9F9}" srcOrd="0" destOrd="0" presId="urn:microsoft.com/office/officeart/2008/layout/LinedList"/>
    <dgm:cxn modelId="{54746440-B717-AB46-A1B0-F939B3DC4709}" type="presParOf" srcId="{282BD0BE-980D-D440-984B-FA9D841EF4A4}" destId="{73FC0013-7931-C14C-BF31-5802585A91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368A07-0B93-436F-8A4F-063511AA503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67FA54-EB78-4487-A86F-5497E153CA8C}">
      <dgm:prSet/>
      <dgm:spPr/>
      <dgm:t>
        <a:bodyPr/>
        <a:lstStyle/>
        <a:p>
          <a:r>
            <a:rPr lang="en-US" dirty="0"/>
            <a:t>1. To design a robust and reliable computer-assisted diagnostic (CAD) system for early COVID-19 detection.</a:t>
          </a:r>
        </a:p>
      </dgm:t>
    </dgm:pt>
    <dgm:pt modelId="{812701A9-E6EA-4EF4-A0CD-9C4EF8950BFA}" type="parTrans" cxnId="{235D7259-AF8A-40B2-9918-84047AB3DD91}">
      <dgm:prSet/>
      <dgm:spPr/>
      <dgm:t>
        <a:bodyPr/>
        <a:lstStyle/>
        <a:p>
          <a:endParaRPr lang="en-US"/>
        </a:p>
      </dgm:t>
    </dgm:pt>
    <dgm:pt modelId="{465AF955-DFD7-49F8-9C38-3B3BB540F15D}" type="sibTrans" cxnId="{235D7259-AF8A-40B2-9918-84047AB3DD91}">
      <dgm:prSet/>
      <dgm:spPr/>
      <dgm:t>
        <a:bodyPr/>
        <a:lstStyle/>
        <a:p>
          <a:endParaRPr lang="en-US"/>
        </a:p>
      </dgm:t>
    </dgm:pt>
    <dgm:pt modelId="{5FF1A7DE-FC6B-47D6-8CE1-3EB7656EC68E}">
      <dgm:prSet/>
      <dgm:spPr/>
      <dgm:t>
        <a:bodyPr/>
        <a:lstStyle/>
        <a:p>
          <a:r>
            <a:rPr lang="en-US" dirty="0"/>
            <a:t>2. To utilize the largest possible dataset of COVID-19 X-ray images.</a:t>
          </a:r>
        </a:p>
      </dgm:t>
    </dgm:pt>
    <dgm:pt modelId="{B7A55CF1-264E-4AE5-AD9A-10058CADA8DD}" type="parTrans" cxnId="{88D227D9-4094-45FD-AC61-C151CF588DBB}">
      <dgm:prSet/>
      <dgm:spPr/>
      <dgm:t>
        <a:bodyPr/>
        <a:lstStyle/>
        <a:p>
          <a:endParaRPr lang="en-US"/>
        </a:p>
      </dgm:t>
    </dgm:pt>
    <dgm:pt modelId="{DF137C52-7220-4CD8-8FE1-AC8E23458C7C}" type="sibTrans" cxnId="{88D227D9-4094-45FD-AC61-C151CF588DBB}">
      <dgm:prSet/>
      <dgm:spPr/>
      <dgm:t>
        <a:bodyPr/>
        <a:lstStyle/>
        <a:p>
          <a:endParaRPr lang="en-US"/>
        </a:p>
      </dgm:t>
    </dgm:pt>
    <dgm:pt modelId="{BC40336E-B9C8-445F-B26B-DE187D8731B0}">
      <dgm:prSet/>
      <dgm:spPr/>
      <dgm:t>
        <a:bodyPr/>
        <a:lstStyle/>
        <a:p>
          <a:r>
            <a:rPr lang="en-US" dirty="0"/>
            <a:t>3. To classify images into three categories: Normal, Pneumonia, and COVID-19.</a:t>
          </a:r>
        </a:p>
      </dgm:t>
    </dgm:pt>
    <dgm:pt modelId="{8F07FDEE-1027-4A1B-B496-E177624B0201}" type="parTrans" cxnId="{54FE489E-2999-41B6-BC1A-B491A981E46C}">
      <dgm:prSet/>
      <dgm:spPr/>
      <dgm:t>
        <a:bodyPr/>
        <a:lstStyle/>
        <a:p>
          <a:endParaRPr lang="en-US"/>
        </a:p>
      </dgm:t>
    </dgm:pt>
    <dgm:pt modelId="{8EDDDAB2-DC54-4424-A4F6-C1DC8381A64C}" type="sibTrans" cxnId="{54FE489E-2999-41B6-BC1A-B491A981E46C}">
      <dgm:prSet/>
      <dgm:spPr/>
      <dgm:t>
        <a:bodyPr/>
        <a:lstStyle/>
        <a:p>
          <a:endParaRPr lang="en-US"/>
        </a:p>
      </dgm:t>
    </dgm:pt>
    <dgm:pt modelId="{258E4115-DC5C-6048-A257-9B1DD0CF365F}" type="pres">
      <dgm:prSet presAssocID="{B2368A07-0B93-436F-8A4F-063511AA5035}" presName="vert0" presStyleCnt="0">
        <dgm:presLayoutVars>
          <dgm:dir/>
          <dgm:animOne val="branch"/>
          <dgm:animLvl val="lvl"/>
        </dgm:presLayoutVars>
      </dgm:prSet>
      <dgm:spPr/>
    </dgm:pt>
    <dgm:pt modelId="{E38D47D0-7111-1E4A-A1B0-122A675C5CB2}" type="pres">
      <dgm:prSet presAssocID="{D967FA54-EB78-4487-A86F-5497E153CA8C}" presName="thickLine" presStyleLbl="alignNode1" presStyleIdx="0" presStyleCnt="3"/>
      <dgm:spPr/>
    </dgm:pt>
    <dgm:pt modelId="{D7CC3C5D-CFD9-104E-9B74-E1D3DF91F75C}" type="pres">
      <dgm:prSet presAssocID="{D967FA54-EB78-4487-A86F-5497E153CA8C}" presName="horz1" presStyleCnt="0"/>
      <dgm:spPr/>
    </dgm:pt>
    <dgm:pt modelId="{3ECC7F4E-6BB0-1346-8FD2-D0381FF6DA82}" type="pres">
      <dgm:prSet presAssocID="{D967FA54-EB78-4487-A86F-5497E153CA8C}" presName="tx1" presStyleLbl="revTx" presStyleIdx="0" presStyleCnt="3"/>
      <dgm:spPr/>
    </dgm:pt>
    <dgm:pt modelId="{88B1CD01-DDAC-1648-A01A-C864BFC7A1D2}" type="pres">
      <dgm:prSet presAssocID="{D967FA54-EB78-4487-A86F-5497E153CA8C}" presName="vert1" presStyleCnt="0"/>
      <dgm:spPr/>
    </dgm:pt>
    <dgm:pt modelId="{DE67CEDD-DB49-AA44-BCD0-1BBC05039E90}" type="pres">
      <dgm:prSet presAssocID="{5FF1A7DE-FC6B-47D6-8CE1-3EB7656EC68E}" presName="thickLine" presStyleLbl="alignNode1" presStyleIdx="1" presStyleCnt="3"/>
      <dgm:spPr/>
    </dgm:pt>
    <dgm:pt modelId="{85811D86-66B9-634A-B552-E6A7C13DCC2F}" type="pres">
      <dgm:prSet presAssocID="{5FF1A7DE-FC6B-47D6-8CE1-3EB7656EC68E}" presName="horz1" presStyleCnt="0"/>
      <dgm:spPr/>
    </dgm:pt>
    <dgm:pt modelId="{28688A6C-76D6-8343-A27C-7DFBF19B456C}" type="pres">
      <dgm:prSet presAssocID="{5FF1A7DE-FC6B-47D6-8CE1-3EB7656EC68E}" presName="tx1" presStyleLbl="revTx" presStyleIdx="1" presStyleCnt="3"/>
      <dgm:spPr/>
    </dgm:pt>
    <dgm:pt modelId="{74703DE4-459B-9F44-91AE-4CE17D77FDB3}" type="pres">
      <dgm:prSet presAssocID="{5FF1A7DE-FC6B-47D6-8CE1-3EB7656EC68E}" presName="vert1" presStyleCnt="0"/>
      <dgm:spPr/>
    </dgm:pt>
    <dgm:pt modelId="{7174AA64-0533-064B-A21D-9F97ACDFA427}" type="pres">
      <dgm:prSet presAssocID="{BC40336E-B9C8-445F-B26B-DE187D8731B0}" presName="thickLine" presStyleLbl="alignNode1" presStyleIdx="2" presStyleCnt="3"/>
      <dgm:spPr/>
    </dgm:pt>
    <dgm:pt modelId="{98FFD843-051A-CA43-BC38-4620733F2D93}" type="pres">
      <dgm:prSet presAssocID="{BC40336E-B9C8-445F-B26B-DE187D8731B0}" presName="horz1" presStyleCnt="0"/>
      <dgm:spPr/>
    </dgm:pt>
    <dgm:pt modelId="{F9F6DDDB-96EB-DD4C-8EAF-F07BC76F6927}" type="pres">
      <dgm:prSet presAssocID="{BC40336E-B9C8-445F-B26B-DE187D8731B0}" presName="tx1" presStyleLbl="revTx" presStyleIdx="2" presStyleCnt="3"/>
      <dgm:spPr/>
    </dgm:pt>
    <dgm:pt modelId="{CEBCD2A1-FE15-514A-BBF0-C0E23AE08C27}" type="pres">
      <dgm:prSet presAssocID="{BC40336E-B9C8-445F-B26B-DE187D8731B0}" presName="vert1" presStyleCnt="0"/>
      <dgm:spPr/>
    </dgm:pt>
  </dgm:ptLst>
  <dgm:cxnLst>
    <dgm:cxn modelId="{6C9A7F22-237C-BF41-881D-41D552DD308B}" type="presOf" srcId="{B2368A07-0B93-436F-8A4F-063511AA5035}" destId="{258E4115-DC5C-6048-A257-9B1DD0CF365F}" srcOrd="0" destOrd="0" presId="urn:microsoft.com/office/officeart/2008/layout/LinedList"/>
    <dgm:cxn modelId="{8DF4B42E-27CC-8D4C-9D9A-E434B178134F}" type="presOf" srcId="{D967FA54-EB78-4487-A86F-5497E153CA8C}" destId="{3ECC7F4E-6BB0-1346-8FD2-D0381FF6DA82}" srcOrd="0" destOrd="0" presId="urn:microsoft.com/office/officeart/2008/layout/LinedList"/>
    <dgm:cxn modelId="{235D7259-AF8A-40B2-9918-84047AB3DD91}" srcId="{B2368A07-0B93-436F-8A4F-063511AA5035}" destId="{D967FA54-EB78-4487-A86F-5497E153CA8C}" srcOrd="0" destOrd="0" parTransId="{812701A9-E6EA-4EF4-A0CD-9C4EF8950BFA}" sibTransId="{465AF955-DFD7-49F8-9C38-3B3BB540F15D}"/>
    <dgm:cxn modelId="{F5D0977F-B89C-B346-B54E-F7CB51AF4FD0}" type="presOf" srcId="{5FF1A7DE-FC6B-47D6-8CE1-3EB7656EC68E}" destId="{28688A6C-76D6-8343-A27C-7DFBF19B456C}" srcOrd="0" destOrd="0" presId="urn:microsoft.com/office/officeart/2008/layout/LinedList"/>
    <dgm:cxn modelId="{A2823F9C-DCAD-2943-8851-836D1766C59F}" type="presOf" srcId="{BC40336E-B9C8-445F-B26B-DE187D8731B0}" destId="{F9F6DDDB-96EB-DD4C-8EAF-F07BC76F6927}" srcOrd="0" destOrd="0" presId="urn:microsoft.com/office/officeart/2008/layout/LinedList"/>
    <dgm:cxn modelId="{54FE489E-2999-41B6-BC1A-B491A981E46C}" srcId="{B2368A07-0B93-436F-8A4F-063511AA5035}" destId="{BC40336E-B9C8-445F-B26B-DE187D8731B0}" srcOrd="2" destOrd="0" parTransId="{8F07FDEE-1027-4A1B-B496-E177624B0201}" sibTransId="{8EDDDAB2-DC54-4424-A4F6-C1DC8381A64C}"/>
    <dgm:cxn modelId="{88D227D9-4094-45FD-AC61-C151CF588DBB}" srcId="{B2368A07-0B93-436F-8A4F-063511AA5035}" destId="{5FF1A7DE-FC6B-47D6-8CE1-3EB7656EC68E}" srcOrd="1" destOrd="0" parTransId="{B7A55CF1-264E-4AE5-AD9A-10058CADA8DD}" sibTransId="{DF137C52-7220-4CD8-8FE1-AC8E23458C7C}"/>
    <dgm:cxn modelId="{637CF476-97EA-B24F-8C36-465971BEF35F}" type="presParOf" srcId="{258E4115-DC5C-6048-A257-9B1DD0CF365F}" destId="{E38D47D0-7111-1E4A-A1B0-122A675C5CB2}" srcOrd="0" destOrd="0" presId="urn:microsoft.com/office/officeart/2008/layout/LinedList"/>
    <dgm:cxn modelId="{3CE8158A-A81F-1F4F-BC2E-80730572E7D7}" type="presParOf" srcId="{258E4115-DC5C-6048-A257-9B1DD0CF365F}" destId="{D7CC3C5D-CFD9-104E-9B74-E1D3DF91F75C}" srcOrd="1" destOrd="0" presId="urn:microsoft.com/office/officeart/2008/layout/LinedList"/>
    <dgm:cxn modelId="{2A4F9DAD-AD4B-5C4B-9FF6-1A948C61FE18}" type="presParOf" srcId="{D7CC3C5D-CFD9-104E-9B74-E1D3DF91F75C}" destId="{3ECC7F4E-6BB0-1346-8FD2-D0381FF6DA82}" srcOrd="0" destOrd="0" presId="urn:microsoft.com/office/officeart/2008/layout/LinedList"/>
    <dgm:cxn modelId="{004FC8F3-11AC-A94C-81AC-863FAE3D2AB7}" type="presParOf" srcId="{D7CC3C5D-CFD9-104E-9B74-E1D3DF91F75C}" destId="{88B1CD01-DDAC-1648-A01A-C864BFC7A1D2}" srcOrd="1" destOrd="0" presId="urn:microsoft.com/office/officeart/2008/layout/LinedList"/>
    <dgm:cxn modelId="{345B2B28-9744-144A-A8FB-DCFF5102F6A3}" type="presParOf" srcId="{258E4115-DC5C-6048-A257-9B1DD0CF365F}" destId="{DE67CEDD-DB49-AA44-BCD0-1BBC05039E90}" srcOrd="2" destOrd="0" presId="urn:microsoft.com/office/officeart/2008/layout/LinedList"/>
    <dgm:cxn modelId="{6F0CD89D-DD92-4349-A09D-885258210540}" type="presParOf" srcId="{258E4115-DC5C-6048-A257-9B1DD0CF365F}" destId="{85811D86-66B9-634A-B552-E6A7C13DCC2F}" srcOrd="3" destOrd="0" presId="urn:microsoft.com/office/officeart/2008/layout/LinedList"/>
    <dgm:cxn modelId="{06B5C9EA-4445-4B40-A4EC-725840A47E1D}" type="presParOf" srcId="{85811D86-66B9-634A-B552-E6A7C13DCC2F}" destId="{28688A6C-76D6-8343-A27C-7DFBF19B456C}" srcOrd="0" destOrd="0" presId="urn:microsoft.com/office/officeart/2008/layout/LinedList"/>
    <dgm:cxn modelId="{8667CA31-F62B-0841-9C62-30EA8E9A3329}" type="presParOf" srcId="{85811D86-66B9-634A-B552-E6A7C13DCC2F}" destId="{74703DE4-459B-9F44-91AE-4CE17D77FDB3}" srcOrd="1" destOrd="0" presId="urn:microsoft.com/office/officeart/2008/layout/LinedList"/>
    <dgm:cxn modelId="{57790C96-CED2-3345-B69A-AAFDD5D0DA42}" type="presParOf" srcId="{258E4115-DC5C-6048-A257-9B1DD0CF365F}" destId="{7174AA64-0533-064B-A21D-9F97ACDFA427}" srcOrd="4" destOrd="0" presId="urn:microsoft.com/office/officeart/2008/layout/LinedList"/>
    <dgm:cxn modelId="{8AE194DB-89C1-3043-BA8D-9AE7A2809638}" type="presParOf" srcId="{258E4115-DC5C-6048-A257-9B1DD0CF365F}" destId="{98FFD843-051A-CA43-BC38-4620733F2D93}" srcOrd="5" destOrd="0" presId="urn:microsoft.com/office/officeart/2008/layout/LinedList"/>
    <dgm:cxn modelId="{FEF007BA-6BD2-3E49-A525-DB0C5B7EDA7D}" type="presParOf" srcId="{98FFD843-051A-CA43-BC38-4620733F2D93}" destId="{F9F6DDDB-96EB-DD4C-8EAF-F07BC76F6927}" srcOrd="0" destOrd="0" presId="urn:microsoft.com/office/officeart/2008/layout/LinedList"/>
    <dgm:cxn modelId="{D01A1CD4-BA37-444C-9C17-72B104B6A5AE}" type="presParOf" srcId="{98FFD843-051A-CA43-BC38-4620733F2D93}" destId="{CEBCD2A1-FE15-514A-BBF0-C0E23AE08C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1CCCA-ED12-AC4A-B3B4-A85733D8F903}">
      <dsp:nvSpPr>
        <dsp:cNvPr id="0" name=""/>
        <dsp:cNvSpPr/>
      </dsp:nvSpPr>
      <dsp:spPr>
        <a:xfrm>
          <a:off x="0" y="546"/>
          <a:ext cx="3585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83A9-6A6A-5147-8B57-CA520267313A}">
      <dsp:nvSpPr>
        <dsp:cNvPr id="0" name=""/>
        <dsp:cNvSpPr/>
      </dsp:nvSpPr>
      <dsp:spPr>
        <a:xfrm>
          <a:off x="0" y="546"/>
          <a:ext cx="3585312" cy="89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COVID-19 (binary &amp; multi-class classification)</a:t>
          </a:r>
        </a:p>
      </dsp:txBody>
      <dsp:txXfrm>
        <a:off x="0" y="546"/>
        <a:ext cx="3585312" cy="895926"/>
      </dsp:txXfrm>
    </dsp:sp>
    <dsp:sp modelId="{55D03CFE-4DE3-4D1E-B76D-C8C1169FC0D0}">
      <dsp:nvSpPr>
        <dsp:cNvPr id="0" name=""/>
        <dsp:cNvSpPr/>
      </dsp:nvSpPr>
      <dsp:spPr>
        <a:xfrm>
          <a:off x="0" y="896473"/>
          <a:ext cx="3585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3CFB-2EE9-43F5-8F14-E7179F7AB106}">
      <dsp:nvSpPr>
        <dsp:cNvPr id="0" name=""/>
        <dsp:cNvSpPr/>
      </dsp:nvSpPr>
      <dsp:spPr>
        <a:xfrm>
          <a:off x="0" y="896473"/>
          <a:ext cx="3585312" cy="89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Extensive Clinical Dataset for COVID-19 (1524, 1527, 1524)</a:t>
          </a:r>
        </a:p>
      </dsp:txBody>
      <dsp:txXfrm>
        <a:off x="0" y="896473"/>
        <a:ext cx="3585312" cy="895926"/>
      </dsp:txXfrm>
    </dsp:sp>
    <dsp:sp modelId="{6BF4AC57-D422-F545-9768-B5B6DCA9B013}">
      <dsp:nvSpPr>
        <dsp:cNvPr id="0" name=""/>
        <dsp:cNvSpPr/>
      </dsp:nvSpPr>
      <dsp:spPr>
        <a:xfrm>
          <a:off x="0" y="1792399"/>
          <a:ext cx="3585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C5FB-3794-0D49-8605-2938CCB00FFC}">
      <dsp:nvSpPr>
        <dsp:cNvPr id="0" name=""/>
        <dsp:cNvSpPr/>
      </dsp:nvSpPr>
      <dsp:spPr>
        <a:xfrm>
          <a:off x="0" y="1792399"/>
          <a:ext cx="3585312" cy="89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of Models (98.92% &amp; 98.27%)</a:t>
          </a:r>
        </a:p>
      </dsp:txBody>
      <dsp:txXfrm>
        <a:off x="0" y="1792399"/>
        <a:ext cx="3585312" cy="895926"/>
      </dsp:txXfrm>
    </dsp:sp>
    <dsp:sp modelId="{E09C875C-1D21-42E8-A8F1-19C32E79A3EE}">
      <dsp:nvSpPr>
        <dsp:cNvPr id="0" name=""/>
        <dsp:cNvSpPr/>
      </dsp:nvSpPr>
      <dsp:spPr>
        <a:xfrm>
          <a:off x="0" y="2688326"/>
          <a:ext cx="3585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8C30B-F24B-488F-9EF1-8C3FEFFA6480}">
      <dsp:nvSpPr>
        <dsp:cNvPr id="0" name=""/>
        <dsp:cNvSpPr/>
      </dsp:nvSpPr>
      <dsp:spPr>
        <a:xfrm>
          <a:off x="0" y="2688326"/>
          <a:ext cx="3585312" cy="89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Hyperparameters Optimized With Grid Search</a:t>
          </a:r>
        </a:p>
      </dsp:txBody>
      <dsp:txXfrm>
        <a:off x="0" y="2688326"/>
        <a:ext cx="3585312" cy="895926"/>
      </dsp:txXfrm>
    </dsp:sp>
    <dsp:sp modelId="{AB763C27-12F8-784B-ACFA-7803F8A4E21E}">
      <dsp:nvSpPr>
        <dsp:cNvPr id="0" name=""/>
        <dsp:cNvSpPr/>
      </dsp:nvSpPr>
      <dsp:spPr>
        <a:xfrm>
          <a:off x="0" y="3584252"/>
          <a:ext cx="35853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E264-B376-074B-A1A0-C4EE567AC9F9}">
      <dsp:nvSpPr>
        <dsp:cNvPr id="0" name=""/>
        <dsp:cNvSpPr/>
      </dsp:nvSpPr>
      <dsp:spPr>
        <a:xfrm>
          <a:off x="0" y="3584252"/>
          <a:ext cx="3585312" cy="89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Manual Extraction of Diseased Area</a:t>
          </a:r>
        </a:p>
      </dsp:txBody>
      <dsp:txXfrm>
        <a:off x="0" y="3584252"/>
        <a:ext cx="3585312" cy="895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1CCCA-ED12-AC4A-B3B4-A85733D8F903}">
      <dsp:nvSpPr>
        <dsp:cNvPr id="0" name=""/>
        <dsp:cNvSpPr/>
      </dsp:nvSpPr>
      <dsp:spPr>
        <a:xfrm>
          <a:off x="0" y="2187"/>
          <a:ext cx="3585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83A9-6A6A-5147-8B57-CA520267313A}">
      <dsp:nvSpPr>
        <dsp:cNvPr id="0" name=""/>
        <dsp:cNvSpPr/>
      </dsp:nvSpPr>
      <dsp:spPr>
        <a:xfrm>
          <a:off x="0" y="2187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COVID-19 emerged in late 2019, creating a global health crisis.</a:t>
          </a:r>
        </a:p>
      </dsp:txBody>
      <dsp:txXfrm>
        <a:off x="0" y="2187"/>
        <a:ext cx="3585312" cy="1492116"/>
      </dsp:txXfrm>
    </dsp:sp>
    <dsp:sp modelId="{6BF4AC57-D422-F545-9768-B5B6DCA9B013}">
      <dsp:nvSpPr>
        <dsp:cNvPr id="0" name=""/>
        <dsp:cNvSpPr/>
      </dsp:nvSpPr>
      <dsp:spPr>
        <a:xfrm>
          <a:off x="0" y="1494304"/>
          <a:ext cx="3585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C5FB-3794-0D49-8605-2938CCB00FFC}">
      <dsp:nvSpPr>
        <dsp:cNvPr id="0" name=""/>
        <dsp:cNvSpPr/>
      </dsp:nvSpPr>
      <dsp:spPr>
        <a:xfrm>
          <a:off x="0" y="1494304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Traditional diagnosis methods like RT-PCR have limitations, including time consumption and susceptibility to errors.</a:t>
          </a:r>
        </a:p>
      </dsp:txBody>
      <dsp:txXfrm>
        <a:off x="0" y="1494304"/>
        <a:ext cx="3585312" cy="1492116"/>
      </dsp:txXfrm>
    </dsp:sp>
    <dsp:sp modelId="{AB763C27-12F8-784B-ACFA-7803F8A4E21E}">
      <dsp:nvSpPr>
        <dsp:cNvPr id="0" name=""/>
        <dsp:cNvSpPr/>
      </dsp:nvSpPr>
      <dsp:spPr>
        <a:xfrm>
          <a:off x="0" y="2986421"/>
          <a:ext cx="3585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E264-B376-074B-A1A0-C4EE567AC9F9}">
      <dsp:nvSpPr>
        <dsp:cNvPr id="0" name=""/>
        <dsp:cNvSpPr/>
      </dsp:nvSpPr>
      <dsp:spPr>
        <a:xfrm>
          <a:off x="0" y="2986421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study leverages Convolutional Neural Networks (CNNs) for automated and efficient diagnosis using chest X-ray images.</a:t>
          </a:r>
        </a:p>
      </dsp:txBody>
      <dsp:txXfrm>
        <a:off x="0" y="2986421"/>
        <a:ext cx="3585312" cy="1492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47D0-7111-1E4A-A1B0-122A675C5CB2}">
      <dsp:nvSpPr>
        <dsp:cNvPr id="0" name=""/>
        <dsp:cNvSpPr/>
      </dsp:nvSpPr>
      <dsp:spPr>
        <a:xfrm>
          <a:off x="0" y="2187"/>
          <a:ext cx="3585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C7F4E-6BB0-1346-8FD2-D0381FF6DA82}">
      <dsp:nvSpPr>
        <dsp:cNvPr id="0" name=""/>
        <dsp:cNvSpPr/>
      </dsp:nvSpPr>
      <dsp:spPr>
        <a:xfrm>
          <a:off x="0" y="2187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To design a robust and reliable computer-assisted diagnostic (CAD) system for early COVID-19 detection.</a:t>
          </a:r>
        </a:p>
      </dsp:txBody>
      <dsp:txXfrm>
        <a:off x="0" y="2187"/>
        <a:ext cx="3585312" cy="1492116"/>
      </dsp:txXfrm>
    </dsp:sp>
    <dsp:sp modelId="{DE67CEDD-DB49-AA44-BCD0-1BBC05039E90}">
      <dsp:nvSpPr>
        <dsp:cNvPr id="0" name=""/>
        <dsp:cNvSpPr/>
      </dsp:nvSpPr>
      <dsp:spPr>
        <a:xfrm>
          <a:off x="0" y="1494304"/>
          <a:ext cx="3585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88A6C-76D6-8343-A27C-7DFBF19B456C}">
      <dsp:nvSpPr>
        <dsp:cNvPr id="0" name=""/>
        <dsp:cNvSpPr/>
      </dsp:nvSpPr>
      <dsp:spPr>
        <a:xfrm>
          <a:off x="0" y="1494304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To utilize the largest possible dataset of COVID-19 X-ray images.</a:t>
          </a:r>
        </a:p>
      </dsp:txBody>
      <dsp:txXfrm>
        <a:off x="0" y="1494304"/>
        <a:ext cx="3585312" cy="1492116"/>
      </dsp:txXfrm>
    </dsp:sp>
    <dsp:sp modelId="{7174AA64-0533-064B-A21D-9F97ACDFA427}">
      <dsp:nvSpPr>
        <dsp:cNvPr id="0" name=""/>
        <dsp:cNvSpPr/>
      </dsp:nvSpPr>
      <dsp:spPr>
        <a:xfrm>
          <a:off x="0" y="2986421"/>
          <a:ext cx="3585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6DDDB-96EB-DD4C-8EAF-F07BC76F6927}">
      <dsp:nvSpPr>
        <dsp:cNvPr id="0" name=""/>
        <dsp:cNvSpPr/>
      </dsp:nvSpPr>
      <dsp:spPr>
        <a:xfrm>
          <a:off x="0" y="2986421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To classify images into three categories: Normal, Pneumonia, and COVID-19.</a:t>
          </a:r>
        </a:p>
      </dsp:txBody>
      <dsp:txXfrm>
        <a:off x="0" y="2986421"/>
        <a:ext cx="3585312" cy="1492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383527"/>
            <a:ext cx="4587868" cy="4175166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/>
              <a:t>Convolutional Neural Network Approach for COVID-19 Detection</a:t>
            </a:r>
            <a:br>
              <a:rPr lang="en-US" sz="4000" dirty="0"/>
            </a:br>
            <a:r>
              <a:rPr lang="en-US" sz="4000" dirty="0"/>
              <a:t>Author: </a:t>
            </a:r>
            <a:r>
              <a:rPr lang="en-US" sz="4000" dirty="0" err="1"/>
              <a:t>Emrah</a:t>
            </a:r>
            <a:r>
              <a:rPr lang="en-US" sz="4000" dirty="0"/>
              <a:t> Irmak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0216" y="2573422"/>
            <a:ext cx="2334798" cy="179537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Presented by Huan Li, Fabio Pecora, and Abayomi Shosilva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3C7C4-A614-1F7E-C12C-89709BB6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1CD64C-C911-A7A1-CD87-C224D86A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05223CC-B392-B207-5159-27CB1A12A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8DA1313-D3D5-B9AA-57D9-DBD6FD5D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70CFD-B8C6-557B-94F4-BD98BF350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2CA69-0909-0C9E-7220-00A99FC9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ABSTRACT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68617-C5C2-5849-5A43-C34F4A833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D281C-DE2F-72DF-0B3D-0EF19DA7F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43217"/>
              </p:ext>
            </p:extLst>
          </p:nvPr>
        </p:nvGraphicFramePr>
        <p:xfrm>
          <a:off x="3878083" y="1188637"/>
          <a:ext cx="35853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9E7CD-D0E1-B3D6-84E5-0878D9CCB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71929"/>
              </p:ext>
            </p:extLst>
          </p:nvPr>
        </p:nvGraphicFramePr>
        <p:xfrm>
          <a:off x="3878083" y="1188637"/>
          <a:ext cx="35853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Study Objectives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D1502-60F5-A54A-3D86-25334F7D8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88814"/>
              </p:ext>
            </p:extLst>
          </p:nvPr>
        </p:nvGraphicFramePr>
        <p:xfrm>
          <a:off x="3878083" y="1188637"/>
          <a:ext cx="35853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975" y="2621762"/>
            <a:ext cx="3750004" cy="914017"/>
          </a:xfrm>
        </p:spPr>
        <p:txBody>
          <a:bodyPr>
            <a:normAutofit/>
          </a:bodyPr>
          <a:lstStyle/>
          <a:p>
            <a:r>
              <a:rPr lang="en-US" sz="47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08" y="756308"/>
            <a:ext cx="4361583" cy="488584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Two CNN architectures designed for: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Task 1: Binary classification (COVID-19 positive vs. negative) with 12 weighted layers.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Task 2: Multiclass classification (Normal, Pneumonia, COVID-19) with 14 weighted layers.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Grid Search Optimizer used to determine optimal hyperparameters.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Dataset used with 4,575 chest X-ray images: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1,524 COVID-19 images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1,527 pneumonia images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1,524 normal images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13" name="Picture 1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00C73A6-957B-E59B-AFDA-D0F312F4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72" y="1492468"/>
            <a:ext cx="4610996" cy="714703"/>
          </a:xfrm>
          <a:prstGeom prst="rect">
            <a:avLst/>
          </a:prstGeom>
        </p:spPr>
      </p:pic>
      <p:pic>
        <p:nvPicPr>
          <p:cNvPr id="15" name="Picture 14" descr="A diagram of a company&#10;&#10;Description automatically generated">
            <a:extLst>
              <a:ext uri="{FF2B5EF4-FFF2-40B4-BE49-F238E27FC236}">
                <a16:creationId xmlns:a16="http://schemas.microsoft.com/office/drawing/2014/main" id="{F36C7390-F49B-39A4-31C5-5AC9FF74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08" y="3017990"/>
            <a:ext cx="4610996" cy="818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Results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Task 1: Binary Classification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- Accuracy: 98.92%.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- Area Under Curve (AUC): 0.9957.</a:t>
            </a:r>
          </a:p>
          <a:p>
            <a:pPr>
              <a:lnSpc>
                <a:spcPct val="90000"/>
              </a:lnSpc>
            </a:pPr>
            <a:r>
              <a:rPr lang="en-US" sz="1500"/>
              <a:t>Task 2: Multiclass Classification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- Accuracy: 98.27%.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/>
              <a:t>- Demonstrated effectiveness for large clinical datasets.</a:t>
            </a:r>
          </a:p>
          <a:p>
            <a:pPr>
              <a:lnSpc>
                <a:spcPct val="90000"/>
              </a:lnSpc>
            </a:pPr>
            <a:r>
              <a:rPr lang="en-US" sz="1500"/>
              <a:t>The study outperformed existing state-of-the-art methods.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- Togacar et al.: 99.27% accuracy (small dataset).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- Ozturk et al.: 87.02% for multiclass classification.</a:t>
            </a:r>
          </a:p>
          <a:p>
            <a:pPr>
              <a:lnSpc>
                <a:spcPct val="90000"/>
              </a:lnSpc>
            </a:pPr>
            <a:r>
              <a:rPr lang="en-US" sz="1500"/>
              <a:t>This study utilized the largest dataset and achieved state-of-the-art performance.</a:t>
            </a:r>
          </a:p>
          <a:p>
            <a:pPr lvl="1">
              <a:lnSpc>
                <a:spcPct val="90000"/>
              </a:lnSpc>
            </a:pP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/>
              <a:t>• Two novel CNN models successfully detect and classify COVID-19 from chest X-rays.</a:t>
            </a:r>
          </a:p>
          <a:p>
            <a:pPr marL="0" indent="0">
              <a:buNone/>
            </a:pPr>
            <a:r>
              <a:rPr lang="en-US" sz="2100"/>
              <a:t>• High accuracy and robustness achieved for binary and multiclass tasks. Providing a rapid, accurate alternative to traditional methods.</a:t>
            </a:r>
          </a:p>
          <a:p>
            <a:pPr marL="0" indent="0">
              <a:buNone/>
            </a:pPr>
            <a:r>
              <a:rPr lang="en-US" sz="2100"/>
              <a:t>• Demonstrates potential for broader medical imaging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700" dirty="0"/>
              <a:t>Future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Integrating other imaging modalities (e.g., varying disease severities).</a:t>
            </a:r>
          </a:p>
          <a:p>
            <a:r>
              <a:rPr lang="en-US" sz="1900" dirty="0"/>
              <a:t>Run on devices with limited resources (e.g., phones)</a:t>
            </a:r>
          </a:p>
          <a:p>
            <a:r>
              <a:rPr lang="en-US" sz="1900" dirty="0"/>
              <a:t>Improving Interpretability</a:t>
            </a:r>
          </a:p>
          <a:p>
            <a:r>
              <a:rPr lang="en-US" sz="1900" dirty="0"/>
              <a:t>Apply CNN to other diseases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C9F86-A506-6C19-5859-ECDA75FB9932}"/>
              </a:ext>
            </a:extLst>
          </p:cNvPr>
          <p:cNvSpPr txBox="1"/>
          <p:nvPr/>
        </p:nvSpPr>
        <p:spPr>
          <a:xfrm>
            <a:off x="2690949" y="3283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397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Convolutional Neural Network Approach for COVID-19 Detection Author: Emrah Irmak</vt:lpstr>
      <vt:lpstr>ABSTRACT</vt:lpstr>
      <vt:lpstr>Introduction</vt:lpstr>
      <vt:lpstr>Study Objectives</vt:lpstr>
      <vt:lpstr>Methodology</vt:lpstr>
      <vt:lpstr>Results and Performance</vt:lpstr>
      <vt:lpstr>Conclusion</vt:lpstr>
      <vt:lpstr>Future Ideas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Fabio Pecora</cp:lastModifiedBy>
  <cp:revision>5</cp:revision>
  <dcterms:created xsi:type="dcterms:W3CDTF">2013-01-27T09:14:16Z</dcterms:created>
  <dcterms:modified xsi:type="dcterms:W3CDTF">2024-11-22T20:38:18Z</dcterms:modified>
  <cp:category/>
</cp:coreProperties>
</file>