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8B13-D73F-4CAD-BEE5-ECB5D9185A1F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298-DF37-45D7-9E07-32E19E03F6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659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8B13-D73F-4CAD-BEE5-ECB5D9185A1F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298-DF37-45D7-9E07-32E19E03F6B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28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8B13-D73F-4CAD-BEE5-ECB5D9185A1F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298-DF37-45D7-9E07-32E19E03F6B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545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8B13-D73F-4CAD-BEE5-ECB5D9185A1F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298-DF37-45D7-9E07-32E19E03F6B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0077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8B13-D73F-4CAD-BEE5-ECB5D9185A1F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298-DF37-45D7-9E07-32E19E03F6B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525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8B13-D73F-4CAD-BEE5-ECB5D9185A1F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298-DF37-45D7-9E07-32E19E03F6B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690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8B13-D73F-4CAD-BEE5-ECB5D9185A1F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298-DF37-45D7-9E07-32E19E03F6B5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896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8B13-D73F-4CAD-BEE5-ECB5D9185A1F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298-DF37-45D7-9E07-32E19E03F6B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686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8B13-D73F-4CAD-BEE5-ECB5D9185A1F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298-DF37-45D7-9E07-32E19E03F6B5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752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8B13-D73F-4CAD-BEE5-ECB5D9185A1F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298-DF37-45D7-9E07-32E19E03F6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34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8B13-D73F-4CAD-BEE5-ECB5D9185A1F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DC298-DF37-45D7-9E07-32E19E03F6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54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F5D08B13-D73F-4CAD-BEE5-ECB5D9185A1F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8E4DC298-DF37-45D7-9E07-32E19E03F6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18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95BD6-3332-0ECB-9620-8B0D986722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API 	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CAC542-FABC-A6B2-4EF4-08B6E5F96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2154755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84C97-2B74-A512-1BF4-9E22BFAD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Console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C53917D-416F-5CDB-C451-AB96A0977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847427"/>
            <a:ext cx="8594725" cy="4314083"/>
          </a:xfrm>
        </p:spPr>
      </p:pic>
    </p:spTree>
    <p:extLst>
      <p:ext uri="{BB962C8B-B14F-4D97-AF65-F5344CB8AC3E}">
        <p14:creationId xmlns:p14="http://schemas.microsoft.com/office/powerpoint/2010/main" val="111450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C630E-603B-74A8-2CA7-1F6E351A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Migrations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892CB9-23A3-810E-2489-1E0771E0B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716018" cy="4351337"/>
          </a:xfrm>
        </p:spPr>
        <p:txBody>
          <a:bodyPr/>
          <a:lstStyle/>
          <a:p>
            <a:r>
              <a:rPr lang="pt-BR" dirty="0" err="1"/>
              <a:t>DbSet</a:t>
            </a:r>
            <a:r>
              <a:rPr lang="pt-BR" dirty="0"/>
              <a:t>&lt;T&gt; na sua classe </a:t>
            </a:r>
            <a:r>
              <a:rPr lang="pt-BR" dirty="0" err="1"/>
              <a:t>DbContext</a:t>
            </a:r>
            <a:r>
              <a:rPr lang="pt-BR" dirty="0"/>
              <a:t> vira uma tabela no banco de dados quando você executa uma </a:t>
            </a:r>
            <a:r>
              <a:rPr lang="pt-BR" dirty="0" err="1"/>
              <a:t>migration</a:t>
            </a:r>
            <a:r>
              <a:rPr lang="pt-BR" dirty="0"/>
              <a:t>, mas com algumas observações importantes. Vamos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8F30D16-1514-071D-D20E-DE9F64F2F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627"/>
          <a:stretch/>
        </p:blipFill>
        <p:spPr>
          <a:xfrm>
            <a:off x="6604173" y="1691322"/>
            <a:ext cx="3991437" cy="200052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68A6EB7-9A18-E72E-6A5C-CBD89034B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112" y="4669560"/>
            <a:ext cx="673511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23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80DF9-2F6F-230D-2DDF-B384F03FB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Controller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928D53-2472-F71E-4EF3-1D8329A94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91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F3A5582-015E-1FD1-BF13-E6278F517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339"/>
            <a:ext cx="12192000" cy="635532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A3E540F-73A8-13FC-EC8C-9F4D201FA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648" y="3006090"/>
            <a:ext cx="5062147" cy="3490388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083FC21F-401A-FAC0-3B72-195B5BB476D3}"/>
              </a:ext>
            </a:extLst>
          </p:cNvPr>
          <p:cNvSpPr/>
          <p:nvPr/>
        </p:nvSpPr>
        <p:spPr>
          <a:xfrm>
            <a:off x="6320790" y="4263390"/>
            <a:ext cx="457200" cy="422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E838BCA5-FF73-5031-E82F-5FFD9615B433}"/>
              </a:ext>
            </a:extLst>
          </p:cNvPr>
          <p:cNvSpPr/>
          <p:nvPr/>
        </p:nvSpPr>
        <p:spPr>
          <a:xfrm>
            <a:off x="2586990" y="1581150"/>
            <a:ext cx="457200" cy="422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ED34244A-E2E1-1563-3020-1191B2F24C28}"/>
              </a:ext>
            </a:extLst>
          </p:cNvPr>
          <p:cNvSpPr/>
          <p:nvPr/>
        </p:nvSpPr>
        <p:spPr>
          <a:xfrm>
            <a:off x="9673590" y="2141220"/>
            <a:ext cx="457200" cy="422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100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A091862-AC97-9796-0B11-E4455F37C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096000" cy="39645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6E80BE8-79C6-D702-6A7E-426630E9F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623" y="2054770"/>
            <a:ext cx="8453377" cy="480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4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22205-39CE-0A12-3270-E94EB8B0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84308"/>
            <a:ext cx="9692640" cy="1063308"/>
          </a:xfrm>
        </p:spPr>
        <p:txBody>
          <a:bodyPr/>
          <a:lstStyle/>
          <a:p>
            <a:r>
              <a:rPr lang="pt-BR" dirty="0"/>
              <a:t>Pacotes </a:t>
            </a:r>
            <a:r>
              <a:rPr lang="pt-BR" dirty="0" err="1"/>
              <a:t>EntityFramework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13B2D4-3D45-70B3-61D7-E82489848E8D}"/>
              </a:ext>
            </a:extLst>
          </p:cNvPr>
          <p:cNvSpPr txBox="1"/>
          <p:nvPr/>
        </p:nvSpPr>
        <p:spPr>
          <a:xfrm>
            <a:off x="1417320" y="1444010"/>
            <a:ext cx="97840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Entity Framework (EF)</a:t>
            </a:r>
            <a:r>
              <a:rPr lang="pt-BR" sz="1600" dirty="0"/>
              <a:t> é um </a:t>
            </a:r>
            <a:r>
              <a:rPr lang="pt-BR" sz="1600" b="1" dirty="0"/>
              <a:t>ORM</a:t>
            </a:r>
            <a:r>
              <a:rPr lang="pt-BR" sz="1600" dirty="0"/>
              <a:t> (</a:t>
            </a:r>
            <a:r>
              <a:rPr lang="pt-BR" sz="1600" i="1" dirty="0" err="1"/>
              <a:t>Object-Relational</a:t>
            </a:r>
            <a:r>
              <a:rPr lang="pt-BR" sz="1600" i="1" dirty="0"/>
              <a:t> </a:t>
            </a:r>
            <a:r>
              <a:rPr lang="pt-BR" sz="1600" i="1" dirty="0" err="1"/>
              <a:t>Mapper</a:t>
            </a:r>
            <a:r>
              <a:rPr lang="pt-BR" sz="1600" dirty="0"/>
              <a:t>) da Microsoft para .NET. Ele permite que você trabalhe com </a:t>
            </a:r>
            <a:r>
              <a:rPr lang="pt-BR" sz="1600" b="1" dirty="0"/>
              <a:t>bancos de dados usando objetos C#</a:t>
            </a:r>
            <a:r>
              <a:rPr lang="pt-BR" sz="1600" dirty="0"/>
              <a:t>, sem precisar escrever a maior parte do SQL manualmente.</a:t>
            </a:r>
          </a:p>
          <a:p>
            <a:r>
              <a:rPr lang="pt-BR" sz="1600" b="1" dirty="0"/>
              <a:t>Em outras palavras:</a:t>
            </a:r>
          </a:p>
          <a:p>
            <a:r>
              <a:rPr lang="pt-BR" sz="1600" dirty="0"/>
              <a:t>Com o EF, você pode </a:t>
            </a:r>
            <a:r>
              <a:rPr lang="pt-BR" sz="1600" b="1" dirty="0"/>
              <a:t>criar, ler, atualizar e deletar dados</a:t>
            </a:r>
            <a:r>
              <a:rPr lang="pt-BR" sz="1600" dirty="0"/>
              <a:t> do banco usando </a:t>
            </a:r>
            <a:r>
              <a:rPr lang="pt-BR" sz="1600" b="1" dirty="0"/>
              <a:t>classes e LINQ</a:t>
            </a:r>
            <a:r>
              <a:rPr lang="pt-BR" sz="1600" dirty="0"/>
              <a:t>, e o EF cuida de traduzir isso para as instruções SQL necessárias.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E616157-FE10-4AF4-F509-7FF001C50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616" y="3210064"/>
            <a:ext cx="6065784" cy="355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1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8C0C6-24A2-585C-749B-D2FBC0E1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940242"/>
          </a:xfrm>
        </p:spPr>
        <p:txBody>
          <a:bodyPr>
            <a:normAutofit/>
          </a:bodyPr>
          <a:lstStyle/>
          <a:p>
            <a:r>
              <a:rPr lang="pt-BR" sz="3200" dirty="0"/>
              <a:t>Criando Entidades Banco para </a:t>
            </a:r>
            <a:r>
              <a:rPr lang="pt-BR" sz="3200" dirty="0" err="1"/>
              <a:t>Migration</a:t>
            </a:r>
            <a:endParaRPr lang="pt-BR" sz="3200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7C2339C-1BD1-F2FD-F5C7-CC2E663DE1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1872" y="1497330"/>
            <a:ext cx="2793142" cy="2276763"/>
          </a:xfr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A37A87-E430-3D2B-4CC4-B7E72C183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5860" y="4131976"/>
            <a:ext cx="9441180" cy="204816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Crie uma pasta onde criaremos nossas classes para o banco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Dentro dela crie nossa classe </a:t>
            </a:r>
            <a:r>
              <a:rPr lang="pt-BR" dirty="0" err="1"/>
              <a:t>Contato.cs</a:t>
            </a: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Crie a classe Contato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2B58842-D48A-5B72-B4D2-3C1631C63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661" y="1611630"/>
            <a:ext cx="2314898" cy="2048161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75F89120-B8C0-E31B-EF3C-1E08253E0495}"/>
              </a:ext>
            </a:extLst>
          </p:cNvPr>
          <p:cNvSpPr/>
          <p:nvPr/>
        </p:nvSpPr>
        <p:spPr>
          <a:xfrm>
            <a:off x="4194019" y="2834640"/>
            <a:ext cx="423701" cy="468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A9A88CB-B6E1-8FB3-0017-1C6AF2A2C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093" y="1592323"/>
            <a:ext cx="3300687" cy="2173818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C84AC972-69FD-CA18-03AE-ECE5FE02303E}"/>
              </a:ext>
            </a:extLst>
          </p:cNvPr>
          <p:cNvSpPr/>
          <p:nvPr/>
        </p:nvSpPr>
        <p:spPr>
          <a:xfrm>
            <a:off x="7070080" y="2834640"/>
            <a:ext cx="423701" cy="4686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71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6D0A3-3A0F-D787-E103-3DFC36AB0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DbContext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D7AD11-9A6F-D709-B5CA-199203465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27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E7804-8A7D-B686-C747-2B84F5B6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📘 O que é </a:t>
            </a:r>
            <a:r>
              <a:rPr lang="pt-BR" dirty="0" err="1"/>
              <a:t>DbContext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B6E651-BC51-D476-C63B-35D06A70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299448" cy="4351337"/>
          </a:xfrm>
        </p:spPr>
        <p:txBody>
          <a:bodyPr/>
          <a:lstStyle/>
          <a:p>
            <a:r>
              <a:rPr lang="pt-BR" dirty="0"/>
              <a:t>É uma classe que representa uma sessão com o banco de dados. Ela </a:t>
            </a:r>
            <a:r>
              <a:rPr lang="pt-BR" dirty="0" err="1"/>
              <a:t>permite:Consultar</a:t>
            </a:r>
            <a:r>
              <a:rPr lang="pt-BR" dirty="0"/>
              <a:t> (ler) dados do banco usando </a:t>
            </a:r>
            <a:r>
              <a:rPr lang="pt-BR" dirty="0" err="1"/>
              <a:t>LINQ.Inserir</a:t>
            </a:r>
            <a:r>
              <a:rPr lang="pt-BR" dirty="0"/>
              <a:t>, atualizar ou deletar </a:t>
            </a:r>
            <a:r>
              <a:rPr lang="pt-BR" dirty="0" err="1"/>
              <a:t>registros.Mapear</a:t>
            </a:r>
            <a:r>
              <a:rPr lang="pt-BR" dirty="0"/>
              <a:t> tabelas do banco para classes C#.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AE3EBC0-9CE7-FDFB-EDD4-343D88DBB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60" y="3278347"/>
            <a:ext cx="2857899" cy="226726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65B9369-DBF7-E73F-01BF-F278FE030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936" y="3183083"/>
            <a:ext cx="2829320" cy="2457793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F4A96D31-746B-90BD-96AC-A4E90160DD28}"/>
              </a:ext>
            </a:extLst>
          </p:cNvPr>
          <p:cNvSpPr/>
          <p:nvPr/>
        </p:nvSpPr>
        <p:spPr>
          <a:xfrm>
            <a:off x="3783330" y="4320540"/>
            <a:ext cx="445770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8655DDD-517B-CBB0-A047-3FDF1A202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172" y="3708919"/>
            <a:ext cx="2850340" cy="1657581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D2C6B40D-DA3B-CE94-F27A-044C7D00F3D8}"/>
              </a:ext>
            </a:extLst>
          </p:cNvPr>
          <p:cNvSpPr/>
          <p:nvPr/>
        </p:nvSpPr>
        <p:spPr>
          <a:xfrm>
            <a:off x="7395798" y="4297680"/>
            <a:ext cx="445770" cy="434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F5B227E-EC86-2CCB-591D-4939428E05E2}"/>
              </a:ext>
            </a:extLst>
          </p:cNvPr>
          <p:cNvSpPr txBox="1"/>
          <p:nvPr/>
        </p:nvSpPr>
        <p:spPr>
          <a:xfrm>
            <a:off x="1965960" y="5966460"/>
            <a:ext cx="838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Vamos herdar da classe </a:t>
            </a:r>
            <a:r>
              <a:rPr lang="pt-BR" dirty="0" err="1"/>
              <a:t>DbContext</a:t>
            </a:r>
            <a:r>
              <a:rPr lang="pt-BR" dirty="0"/>
              <a:t> do pacote </a:t>
            </a:r>
            <a:r>
              <a:rPr lang="pt-BR" dirty="0" err="1"/>
              <a:t>EntityFrameworkCore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882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3C5FE-0529-78BC-06CE-960EE02E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nossa classe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1A5B304-6377-6DC8-A639-FF56C7A7C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577" y="2213519"/>
            <a:ext cx="8573696" cy="3581900"/>
          </a:xfrm>
        </p:spPr>
      </p:pic>
    </p:spTree>
    <p:extLst>
      <p:ext uri="{BB962C8B-B14F-4D97-AF65-F5344CB8AC3E}">
        <p14:creationId xmlns:p14="http://schemas.microsoft.com/office/powerpoint/2010/main" val="65460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DD6754-4BFB-9B8C-6B26-EE035815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Conexão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18EF354-6D22-78F8-8D32-C448CDC11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477" y="1839252"/>
            <a:ext cx="2762636" cy="2638793"/>
          </a:xfr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0B60E2F-705D-C9D6-D096-B800A87987C0}"/>
              </a:ext>
            </a:extLst>
          </p:cNvPr>
          <p:cNvSpPr/>
          <p:nvPr/>
        </p:nvSpPr>
        <p:spPr>
          <a:xfrm>
            <a:off x="2960369" y="4784102"/>
            <a:ext cx="2197293" cy="8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Desenvolvimento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8877E27-2252-E56B-783E-E710F2312A17}"/>
              </a:ext>
            </a:extLst>
          </p:cNvPr>
          <p:cNvSpPr/>
          <p:nvPr/>
        </p:nvSpPr>
        <p:spPr>
          <a:xfrm>
            <a:off x="607502" y="4784102"/>
            <a:ext cx="2197293" cy="8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Produção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36D1235-ABA8-142F-6C98-FF59085BCC92}"/>
              </a:ext>
            </a:extLst>
          </p:cNvPr>
          <p:cNvCxnSpPr/>
          <p:nvPr/>
        </p:nvCxnSpPr>
        <p:spPr>
          <a:xfrm flipH="1" flipV="1">
            <a:off x="2960369" y="4297680"/>
            <a:ext cx="982981" cy="48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E357649-AEE5-8A17-D2BD-7161D1DCB23A}"/>
              </a:ext>
            </a:extLst>
          </p:cNvPr>
          <p:cNvCxnSpPr/>
          <p:nvPr/>
        </p:nvCxnSpPr>
        <p:spPr>
          <a:xfrm flipV="1">
            <a:off x="1423477" y="4069080"/>
            <a:ext cx="485333" cy="715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CB526658-CF2D-314F-367B-36C9058D8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63" y="1883061"/>
            <a:ext cx="7720138" cy="254353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B073A1D-7181-95D5-7014-C44EFE7254A2}"/>
              </a:ext>
            </a:extLst>
          </p:cNvPr>
          <p:cNvSpPr txBox="1"/>
          <p:nvPr/>
        </p:nvSpPr>
        <p:spPr>
          <a:xfrm>
            <a:off x="1706148" y="5903893"/>
            <a:ext cx="107958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4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4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ConnectionStrings</a:t>
            </a:r>
            <a:r>
              <a:rPr lang="pt-BR" sz="14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4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4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ConexaoPadrao</a:t>
            </a:r>
            <a:r>
              <a:rPr lang="pt-BR" sz="14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"Server=PC-PROFESSOR\\</a:t>
            </a:r>
            <a:r>
              <a:rPr lang="pt-B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SQLEXPRESS;Database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pt-B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MeuBancoDeDados;User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 Id=</a:t>
            </a:r>
            <a:r>
              <a:rPr lang="pt-B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sqlAdmin;Password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=121790;TrustServerCertificate=</a:t>
            </a:r>
            <a:r>
              <a:rPr lang="pt-B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True</a:t>
            </a:r>
            <a:r>
              <a:rPr lang="pt-B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;"</a:t>
            </a:r>
            <a:endParaRPr lang="pt-BR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767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6EA39-540E-9BD0-96E7-65670D95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0" y="88954"/>
            <a:ext cx="10778490" cy="120032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Configurando </a:t>
            </a:r>
            <a:r>
              <a:rPr lang="pt-BR" dirty="0" err="1"/>
              <a:t>Program.cs</a:t>
            </a:r>
            <a:br>
              <a:rPr lang="pt-BR" dirty="0"/>
            </a:br>
            <a:r>
              <a:rPr lang="pt-BR" dirty="0"/>
              <a:t>Conexão com Banco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1D21DC-4D58-3158-BE56-489C13CD5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08" y="1580705"/>
            <a:ext cx="2705478" cy="259116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26180AC-7C04-1696-81D2-6C99A2FBC942}"/>
              </a:ext>
            </a:extLst>
          </p:cNvPr>
          <p:cNvSpPr txBox="1"/>
          <p:nvPr/>
        </p:nvSpPr>
        <p:spPr>
          <a:xfrm>
            <a:off x="1029081" y="5119812"/>
            <a:ext cx="98137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Add services to the container.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builder.Services.AddDbContext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AgendaContext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&gt;(options =&gt;</a:t>
            </a:r>
          </a:p>
          <a:p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options.UseSqlServer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builder.Configuration.GetConnectionString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ConexaoPadrao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)));</a:t>
            </a:r>
            <a:endParaRPr lang="pt-BR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26022E32-9E51-0EDA-34C1-798265AE8848}"/>
              </a:ext>
            </a:extLst>
          </p:cNvPr>
          <p:cNvSpPr/>
          <p:nvPr/>
        </p:nvSpPr>
        <p:spPr>
          <a:xfrm>
            <a:off x="4703080" y="2331720"/>
            <a:ext cx="834390" cy="742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B3F9FED-E9C4-E17A-B095-F728C0B9D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658" y="1378099"/>
            <a:ext cx="5216221" cy="339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6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AA5FA-45DD-E0ED-8896-A6987FB0CA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Migration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7310C8-46BA-EB68-1F60-CB3C2091A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830492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Integração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370</TotalTime>
  <Words>282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Cascadia Mono</vt:lpstr>
      <vt:lpstr>Century Schoolbook</vt:lpstr>
      <vt:lpstr>Wingdings 2</vt:lpstr>
      <vt:lpstr>Exibir</vt:lpstr>
      <vt:lpstr>API   </vt:lpstr>
      <vt:lpstr>Pacotes EntityFramework</vt:lpstr>
      <vt:lpstr>Criando Entidades Banco para Migration</vt:lpstr>
      <vt:lpstr>DbContext</vt:lpstr>
      <vt:lpstr>📘 O que é DbContext?</vt:lpstr>
      <vt:lpstr>Configurando nossa classe</vt:lpstr>
      <vt:lpstr>Configurando Conexão</vt:lpstr>
      <vt:lpstr>Configurando Program.cs Conexão com Banco de Dados</vt:lpstr>
      <vt:lpstr>Migration</vt:lpstr>
      <vt:lpstr>Console</vt:lpstr>
      <vt:lpstr>Migrations</vt:lpstr>
      <vt:lpstr>Controller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28</cp:revision>
  <dcterms:created xsi:type="dcterms:W3CDTF">2025-05-28T15:58:40Z</dcterms:created>
  <dcterms:modified xsi:type="dcterms:W3CDTF">2025-05-29T17:29:17Z</dcterms:modified>
</cp:coreProperties>
</file>