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6" r:id="rId1"/>
  </p:sldMasterIdLst>
  <p:notesMasterIdLst>
    <p:notesMasterId r:id="rId9"/>
  </p:notesMasterIdLst>
  <p:sldIdLst>
    <p:sldId id="261" r:id="rId2"/>
    <p:sldId id="269" r:id="rId3"/>
    <p:sldId id="262" r:id="rId4"/>
    <p:sldId id="266" r:id="rId5"/>
    <p:sldId id="278" r:id="rId6"/>
    <p:sldId id="275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5345" autoAdjust="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A66-80EF-428A-8012-5FFD0E1E8A40}" type="datetimeFigureOut">
              <a:rPr lang="pt-BR" smtClean="0"/>
              <a:t>16/05/2024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BF655-9392-4454-97F2-5750ECEF57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8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BF655-9392-4454-97F2-5750ECEF578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715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150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3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51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146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2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07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94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7355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15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292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27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5/16/2024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614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sp>
        <p:nvSpPr>
          <p:cNvPr id="4" name="AutoShape 4" descr="Tudo o que você precisa saber sobre HTML e CSS">
            <a:extLst>
              <a:ext uri="{FF2B5EF4-FFF2-40B4-BE49-F238E27FC236}">
                <a16:creationId xmlns:a16="http://schemas.microsoft.com/office/drawing/2014/main" id="{F5A3B2D3-5D2D-F551-1622-A95EEBBDF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F2F53BF-2ED4-A804-3CAA-7907793A3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FCDA187F-5BD2-454C-4A12-5DFB85917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HTML 5 HD wallpaper | Pxfuel">
            <a:extLst>
              <a:ext uri="{FF2B5EF4-FFF2-40B4-BE49-F238E27FC236}">
                <a16:creationId xmlns:a16="http://schemas.microsoft.com/office/drawing/2014/main" id="{7CB066FA-384E-EDCF-9815-BF3B22BFC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- Títulos e Subtítulos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24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– Títulos e Subtítulos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70000" lnSpcReduction="20000"/>
          </a:bodyPr>
          <a:lstStyle/>
          <a:p>
            <a:r>
              <a:rPr lang="pt-BR" sz="2400" dirty="0" err="1"/>
              <a:t>Tags</a:t>
            </a:r>
            <a:r>
              <a:rPr lang="pt-BR" sz="2400" dirty="0"/>
              <a:t> são elementos fundamentais em HTML, e são usados para estruturar e organizar o conteúdo de uma página da web. As </a:t>
            </a:r>
            <a:r>
              <a:rPr lang="pt-BR" sz="2400" dirty="0" err="1"/>
              <a:t>tags</a:t>
            </a:r>
            <a:r>
              <a:rPr lang="pt-BR" sz="2400" dirty="0"/>
              <a:t> &lt;h1&gt; até &lt;h6&gt; são usadas para definir títulos e subtítulos, sendo que &lt;h1&gt; é o título principal e &lt;h6&gt; é o subtítulo de menor importância.</a:t>
            </a:r>
          </a:p>
          <a:p>
            <a:r>
              <a:rPr lang="pt-BR" sz="2400" dirty="0"/>
              <a:t>&lt;h1&gt;: Este é o título principal da página. Normalmente, é usado para o título mais importante ou para identificar o conteúdo principal da página.</a:t>
            </a:r>
          </a:p>
          <a:p>
            <a:endParaRPr lang="pt-BR" sz="2400" dirty="0"/>
          </a:p>
          <a:p>
            <a:r>
              <a:rPr lang="pt-BR" sz="2400" dirty="0"/>
              <a:t>&lt;h2&gt;: Este é um subtítulo de nível 2. É utilizado para títulos secundários que são um pouco menos importantes do que o &lt;h1&gt;, mas ainda assim significativos.</a:t>
            </a:r>
          </a:p>
          <a:p>
            <a:endParaRPr lang="pt-BR" sz="2400" dirty="0"/>
          </a:p>
          <a:p>
            <a:r>
              <a:rPr lang="pt-BR" sz="2400" dirty="0"/>
              <a:t>&lt;h3&gt;: Similar ao &lt;h2&gt;, mas um nível abaixo. Pode ser usado para subdividir seções de conteúdo mais específicas.</a:t>
            </a:r>
          </a:p>
          <a:p>
            <a:endParaRPr lang="pt-BR" sz="2400" dirty="0"/>
          </a:p>
          <a:p>
            <a:r>
              <a:rPr lang="pt-BR" sz="2400" dirty="0"/>
              <a:t>&lt;h4&gt;, &lt;h5&gt;, &lt;h6&gt;: Estes são títulos e subtítulos de nível inferior, com &lt;h6&gt; sendo o menos importante. São úteis para subdividir o conteúdo em seções menores e mais específicas.</a:t>
            </a:r>
          </a:p>
        </p:txBody>
      </p:sp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6A909-C4DB-D29A-249B-0D384222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Semântica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AEF84-6D92-CE3A-34A7-A6562F798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i="0" dirty="0">
                <a:solidFill>
                  <a:srgbClr val="ECECEC"/>
                </a:solidFill>
                <a:effectLst/>
                <a:latin typeface="Söhne"/>
              </a:rPr>
              <a:t>A semântica do HTML refere-se ao significado ou propósito dos elementos HTML em um documento web. Em outras palavras, trata-se de usar os elementos HTML de acordo com sua função semântica correta, o que melhora a compreensão do conteúdo pelo navegador, mecanismos de busca e outras tecnologias que interpretam a página.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5136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8A074D3-F55B-D83A-A4E5-A3A83FE0DF49}"/>
              </a:ext>
            </a:extLst>
          </p:cNvPr>
          <p:cNvSpPr txBox="1"/>
          <p:nvPr/>
        </p:nvSpPr>
        <p:spPr>
          <a:xfrm>
            <a:off x="1174044" y="1098926"/>
            <a:ext cx="984391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-BR"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Exemplo de Títulos 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&lt;!--Influencia na semântica -&gt; interpretação--&gt;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&lt;!--o que melhora a compreensão do conteúdo pelo navegador--&gt;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h5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h6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DB6032-620B-B310-7904-60B217EFC041}"/>
              </a:ext>
            </a:extLst>
          </p:cNvPr>
          <p:cNvSpPr txBox="1">
            <a:spLocks/>
          </p:cNvSpPr>
          <p:nvPr/>
        </p:nvSpPr>
        <p:spPr>
          <a:xfrm>
            <a:off x="222978" y="128476"/>
            <a:ext cx="10571998" cy="97045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Semântica</a:t>
            </a: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8EAB00B2-B35D-9CF7-ACD2-7C7F6C3DE810}"/>
              </a:ext>
            </a:extLst>
          </p:cNvPr>
          <p:cNvSpPr/>
          <p:nvPr/>
        </p:nvSpPr>
        <p:spPr>
          <a:xfrm>
            <a:off x="6197601" y="487374"/>
            <a:ext cx="4597376" cy="1488182"/>
          </a:xfrm>
          <a:prstGeom prst="borderCallout1">
            <a:avLst>
              <a:gd name="adj1" fmla="val 54403"/>
              <a:gd name="adj2" fmla="val -5141"/>
              <a:gd name="adj3" fmla="val 189918"/>
              <a:gd name="adj4" fmla="val -60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Evitar usar </a:t>
            </a:r>
            <a:r>
              <a:rPr lang="pt-BR" dirty="0" err="1"/>
              <a:t>tags</a:t>
            </a:r>
            <a:r>
              <a:rPr lang="pt-BR" dirty="0"/>
              <a:t> genéricas.</a:t>
            </a:r>
          </a:p>
          <a:p>
            <a:pPr algn="ctr"/>
            <a:r>
              <a:rPr lang="pt-BR" dirty="0"/>
              <a:t>Leitores de tela utilizam os cabeçarios  entre outras ferramentas</a:t>
            </a:r>
          </a:p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103FA90-F31D-144F-3ADE-3D64DE37C788}"/>
              </a:ext>
            </a:extLst>
          </p:cNvPr>
          <p:cNvSpPr txBox="1"/>
          <p:nvPr/>
        </p:nvSpPr>
        <p:spPr>
          <a:xfrm>
            <a:off x="3759200" y="5657671"/>
            <a:ext cx="82888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Usar elementos apropriados para o conteúdo: </a:t>
            </a:r>
            <a:r>
              <a:rPr lang="pt-BR" b="1" dirty="0">
                <a:solidFill>
                  <a:schemeClr val="accent1"/>
                </a:solidFill>
              </a:rPr>
              <a:t>Em vez de usar elementos genéricos como &lt;</a:t>
            </a:r>
            <a:r>
              <a:rPr lang="pt-BR" b="1" dirty="0" err="1">
                <a:solidFill>
                  <a:schemeClr val="accent1"/>
                </a:solidFill>
              </a:rPr>
              <a:t>div</a:t>
            </a:r>
            <a:r>
              <a:rPr lang="pt-BR" b="1" dirty="0">
                <a:solidFill>
                  <a:schemeClr val="accent1"/>
                </a:solidFill>
              </a:rPr>
              <a:t>&gt; e &lt;</a:t>
            </a:r>
            <a:r>
              <a:rPr lang="pt-BR" b="1" dirty="0" err="1">
                <a:solidFill>
                  <a:schemeClr val="accent1"/>
                </a:solidFill>
              </a:rPr>
              <a:t>span</a:t>
            </a:r>
            <a:r>
              <a:rPr lang="pt-BR" b="1" dirty="0">
                <a:solidFill>
                  <a:schemeClr val="accent1"/>
                </a:solidFill>
              </a:rPr>
              <a:t>&gt; para todo o conteúdo, é preferível escolher elementos HTML específicos que melhor descrevam o conteúdo, como &lt;header&gt;, &lt;</a:t>
            </a:r>
            <a:r>
              <a:rPr lang="pt-BR" b="1" dirty="0" err="1">
                <a:solidFill>
                  <a:schemeClr val="accent1"/>
                </a:solidFill>
              </a:rPr>
              <a:t>nav</a:t>
            </a:r>
            <a:r>
              <a:rPr lang="pt-BR" b="1" dirty="0">
                <a:solidFill>
                  <a:schemeClr val="accent1"/>
                </a:solidFill>
              </a:rPr>
              <a:t>&gt;, &lt;</a:t>
            </a:r>
            <a:r>
              <a:rPr lang="pt-BR" b="1" dirty="0" err="1">
                <a:solidFill>
                  <a:schemeClr val="accent1"/>
                </a:solidFill>
              </a:rPr>
              <a:t>article</a:t>
            </a:r>
            <a:r>
              <a:rPr lang="pt-BR" b="1" dirty="0">
                <a:solidFill>
                  <a:schemeClr val="accent1"/>
                </a:solidFill>
              </a:rPr>
              <a:t>&gt;, &lt;</a:t>
            </a:r>
            <a:r>
              <a:rPr lang="pt-BR" b="1" dirty="0" err="1">
                <a:solidFill>
                  <a:schemeClr val="accent1"/>
                </a:solidFill>
              </a:rPr>
              <a:t>section</a:t>
            </a:r>
            <a:r>
              <a:rPr lang="pt-BR" b="1" dirty="0">
                <a:solidFill>
                  <a:schemeClr val="accent1"/>
                </a:solidFill>
              </a:rPr>
              <a:t>&gt;, &lt;</a:t>
            </a:r>
            <a:r>
              <a:rPr lang="pt-BR" b="1" dirty="0" err="1">
                <a:solidFill>
                  <a:schemeClr val="accent1"/>
                </a:solidFill>
              </a:rPr>
              <a:t>footer</a:t>
            </a:r>
            <a:r>
              <a:rPr lang="pt-BR" b="1" dirty="0">
                <a:solidFill>
                  <a:schemeClr val="accent1"/>
                </a:solidFill>
              </a:rPr>
              <a:t>&gt;, etc.</a:t>
            </a:r>
          </a:p>
        </p:txBody>
      </p:sp>
    </p:spTree>
    <p:extLst>
      <p:ext uri="{BB962C8B-B14F-4D97-AF65-F5344CB8AC3E}">
        <p14:creationId xmlns:p14="http://schemas.microsoft.com/office/powerpoint/2010/main" val="211159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A0E46D5-C427-2231-6072-F05B6C7E4BBF}"/>
              </a:ext>
            </a:extLst>
          </p:cNvPr>
          <p:cNvSpPr/>
          <p:nvPr/>
        </p:nvSpPr>
        <p:spPr>
          <a:xfrm>
            <a:off x="199350" y="212846"/>
            <a:ext cx="38459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Exercício 4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E5AC051A-DFD9-6193-3127-2A5C308D2BB0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dirty="0"/>
              <a:t>Criar Html.</a:t>
            </a:r>
          </a:p>
          <a:p>
            <a:pPr>
              <a:buFont typeface="+mj-lt"/>
              <a:buAutoNum type="arabicPeriod"/>
            </a:pPr>
            <a:r>
              <a:rPr lang="pt-BR" dirty="0"/>
              <a:t> Colocar um titulo Produto a Venda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um subtítulo com o nome do produto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uma imagem do produto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tamanho da imagem com 200px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  <a:p>
            <a:pPr>
              <a:buFont typeface="+mj-lt"/>
              <a:buAutoNum type="arabicPeriod"/>
            </a:pPr>
            <a:r>
              <a:rPr lang="pt-BR" dirty="0"/>
              <a:t>Colocar um parágrafo com descrição do produto</a:t>
            </a:r>
          </a:p>
          <a:p>
            <a:pPr>
              <a:buFont typeface="+mj-lt"/>
              <a:buAutoNum type="arabicPeriod"/>
            </a:pPr>
            <a:r>
              <a:rPr lang="pt-BR" dirty="0"/>
              <a:t>Colocar um parágrafo com preço do produto</a:t>
            </a:r>
          </a:p>
        </p:txBody>
      </p:sp>
    </p:spTree>
    <p:extLst>
      <p:ext uri="{BB962C8B-B14F-4D97-AF65-F5344CB8AC3E}">
        <p14:creationId xmlns:p14="http://schemas.microsoft.com/office/powerpoint/2010/main" val="1902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3F66C-3E58-FA1A-CC60-111D2EA0E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– Link e Imagens</a:t>
            </a:r>
          </a:p>
        </p:txBody>
      </p:sp>
      <p:pic>
        <p:nvPicPr>
          <p:cNvPr id="1026" name="Picture 2" descr="Html png images | PNGEgg">
            <a:extLst>
              <a:ext uri="{FF2B5EF4-FFF2-40B4-BE49-F238E27FC236}">
                <a16:creationId xmlns:a16="http://schemas.microsoft.com/office/drawing/2014/main" id="{5D553EE5-2811-1B13-81C3-CBDD3DD6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24" b="95112" l="10000" r="90000">
                        <a14:foregroundMark x1="22333" y1="11046" x2="22333" y2="11046"/>
                        <a14:foregroundMark x1="30222" y1="12121" x2="30222" y2="12121"/>
                        <a14:foregroundMark x1="27778" y1="12121" x2="27778" y2="12121"/>
                        <a14:foregroundMark x1="40444" y1="10459" x2="40444" y2="10459"/>
                        <a14:foregroundMark x1="43111" y1="8700" x2="43111" y2="8700"/>
                        <a14:foregroundMark x1="41778" y1="12805" x2="41778" y2="12805"/>
                        <a14:foregroundMark x1="59222" y1="11046" x2="59222" y2="11046"/>
                        <a14:foregroundMark x1="54889" y1="12023" x2="54889" y2="12023"/>
                        <a14:foregroundMark x1="51889" y1="14174" x2="51889" y2="14174"/>
                        <a14:foregroundMark x1="62222" y1="13685" x2="62222" y2="13685"/>
                        <a14:foregroundMark x1="61556" y1="8700" x2="61556" y2="8700"/>
                        <a14:foregroundMark x1="51667" y1="9677" x2="51667" y2="9677"/>
                        <a14:foregroundMark x1="53778" y1="9873" x2="53778" y2="9873"/>
                        <a14:foregroundMark x1="46000" y1="8798" x2="46000" y2="8798"/>
                        <a14:foregroundMark x1="67333" y1="9971" x2="67333" y2="9971"/>
                        <a14:foregroundMark x1="69889" y1="16031" x2="69889" y2="16031"/>
                        <a14:foregroundMark x1="74222" y1="16813" x2="74222" y2="16813"/>
                        <a14:foregroundMark x1="68111" y1="13978" x2="68111" y2="13978"/>
                        <a14:foregroundMark x1="68667" y1="8504" x2="68667" y2="8504"/>
                        <a14:foregroundMark x1="61889" y1="11046" x2="61889" y2="11046"/>
                        <a14:foregroundMark x1="62111" y1="16325" x2="62111" y2="16325"/>
                        <a14:foregroundMark x1="52222" y1="13001" x2="52222" y2="13001"/>
                        <a14:foregroundMark x1="57333" y1="13294" x2="57333" y2="13294"/>
                        <a14:foregroundMark x1="52222" y1="16325" x2="52222" y2="16325"/>
                        <a14:foregroundMark x1="41778" y1="15640" x2="41778" y2="15640"/>
                        <a14:foregroundMark x1="37667" y1="8798" x2="37667" y2="8798"/>
                        <a14:foregroundMark x1="39556" y1="8700" x2="39556" y2="8700"/>
                        <a14:foregroundMark x1="30444" y1="9971" x2="30444" y2="9971"/>
                        <a14:foregroundMark x1="32556" y1="15543" x2="32556" y2="155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2339"/>
            <a:ext cx="1676717" cy="190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3624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4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D55816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535</TotalTime>
  <Words>506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Consolas</vt:lpstr>
      <vt:lpstr>Söhne</vt:lpstr>
      <vt:lpstr>Wingdings 2</vt:lpstr>
      <vt:lpstr>Citável</vt:lpstr>
      <vt:lpstr>Apresentação do PowerPoint</vt:lpstr>
      <vt:lpstr>Tags - Títulos e Subtítulos</vt:lpstr>
      <vt:lpstr>Tags – Títulos e Subtítulos</vt:lpstr>
      <vt:lpstr>Semântica</vt:lpstr>
      <vt:lpstr>Apresentação do PowerPoint</vt:lpstr>
      <vt:lpstr>Apresentação do PowerPoint</vt:lpstr>
      <vt:lpstr>Tags – Link e Imagens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62</cp:revision>
  <dcterms:created xsi:type="dcterms:W3CDTF">2024-03-27T13:54:59Z</dcterms:created>
  <dcterms:modified xsi:type="dcterms:W3CDTF">2024-05-16T18:42:29Z</dcterms:modified>
</cp:coreProperties>
</file>