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21"/>
  </p:notesMasterIdLst>
  <p:sldIdLst>
    <p:sldId id="261" r:id="rId2"/>
    <p:sldId id="269" r:id="rId3"/>
    <p:sldId id="285" r:id="rId4"/>
    <p:sldId id="262" r:id="rId5"/>
    <p:sldId id="288" r:id="rId6"/>
    <p:sldId id="289" r:id="rId7"/>
    <p:sldId id="290" r:id="rId8"/>
    <p:sldId id="292" r:id="rId9"/>
    <p:sldId id="293" r:id="rId10"/>
    <p:sldId id="291" r:id="rId11"/>
    <p:sldId id="294" r:id="rId12"/>
    <p:sldId id="296" r:id="rId13"/>
    <p:sldId id="297" r:id="rId14"/>
    <p:sldId id="287" r:id="rId15"/>
    <p:sldId id="298" r:id="rId16"/>
    <p:sldId id="299" r:id="rId17"/>
    <p:sldId id="301" r:id="rId18"/>
    <p:sldId id="300" r:id="rId19"/>
    <p:sldId id="30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95345" autoAdjust="0"/>
  </p:normalViewPr>
  <p:slideViewPr>
    <p:cSldViewPr snapToGrid="0">
      <p:cViewPr varScale="1">
        <p:scale>
          <a:sx n="85" d="100"/>
          <a:sy n="85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0DA66-80EF-428A-8012-5FFD0E1E8A40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BF655-9392-4454-97F2-5750ECEF5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18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BF655-9392-4454-97F2-5750ECEF578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1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5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0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1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4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6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7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94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35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92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7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61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  <p:sp>
        <p:nvSpPr>
          <p:cNvPr id="4" name="AutoShape 4" descr="Tudo o que você precisa saber sobre HTML e CSS">
            <a:extLst>
              <a:ext uri="{FF2B5EF4-FFF2-40B4-BE49-F238E27FC236}">
                <a16:creationId xmlns:a16="http://schemas.microsoft.com/office/drawing/2014/main" id="{F5A3B2D3-5D2D-F551-1622-A95EEBBDF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8F2F53BF-2ED4-A804-3CAA-7907793A3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FCDA187F-5BD2-454C-4A12-5DFB85917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HTML 5 HD wallpaper | Pxfuel">
            <a:extLst>
              <a:ext uri="{FF2B5EF4-FFF2-40B4-BE49-F238E27FC236}">
                <a16:creationId xmlns:a16="http://schemas.microsoft.com/office/drawing/2014/main" id="{7CB066FA-384E-EDCF-9815-BF3B22BFC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2B218-8690-3169-CFFF-87A646DD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A5DFA-5A58-ADA3-B69F-184FD3CC7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 modelo de caixa (box model) é um conceito fundamental no design e layout de páginas web usando HTML e CSS. Ele descreve como os elementos HTML são representados no navegador e como seu tamanho e espaçamento são calculados. </a:t>
            </a:r>
          </a:p>
        </p:txBody>
      </p:sp>
    </p:spTree>
    <p:extLst>
      <p:ext uri="{BB962C8B-B14F-4D97-AF65-F5344CB8AC3E}">
        <p14:creationId xmlns:p14="http://schemas.microsoft.com/office/powerpoint/2010/main" val="72279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E464FDB-7A8A-D2D7-3F92-81ACF1DE61A2}"/>
              </a:ext>
            </a:extLst>
          </p:cNvPr>
          <p:cNvSpPr txBox="1"/>
          <p:nvPr/>
        </p:nvSpPr>
        <p:spPr>
          <a:xfrm>
            <a:off x="0" y="435255"/>
            <a:ext cx="775546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00B0F0"/>
                </a:solidFill>
              </a:rPr>
              <a:t>Content</a:t>
            </a:r>
            <a:r>
              <a:rPr lang="pt-BR" b="1" dirty="0">
                <a:solidFill>
                  <a:srgbClr val="00B0F0"/>
                </a:solidFill>
              </a:rPr>
              <a:t> (Conteúdo): </a:t>
            </a:r>
            <a:r>
              <a:rPr lang="pt-BR" dirty="0"/>
              <a:t>Esta é a área onde o conteúdo do elemento, como texto ou imagens, é exibido. A largura e a altura da caixa de conteúdo podem ser ajustadas usando as propriedades </a:t>
            </a:r>
            <a:r>
              <a:rPr lang="pt-BR" dirty="0" err="1"/>
              <a:t>width</a:t>
            </a:r>
            <a:r>
              <a:rPr lang="pt-BR" dirty="0"/>
              <a:t> e </a:t>
            </a:r>
            <a:r>
              <a:rPr lang="pt-BR" dirty="0" err="1"/>
              <a:t>height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b="1" dirty="0" err="1">
                <a:solidFill>
                  <a:srgbClr val="92D050"/>
                </a:solidFill>
              </a:rPr>
              <a:t>Padding</a:t>
            </a:r>
            <a:r>
              <a:rPr lang="pt-BR" b="1" dirty="0">
                <a:solidFill>
                  <a:srgbClr val="92D050"/>
                </a:solidFill>
              </a:rPr>
              <a:t> (Preenchimento): </a:t>
            </a:r>
            <a:r>
              <a:rPr lang="pt-BR" dirty="0"/>
              <a:t>O </a:t>
            </a:r>
            <a:r>
              <a:rPr lang="pt-BR" dirty="0" err="1"/>
              <a:t>padding</a:t>
            </a:r>
            <a:r>
              <a:rPr lang="pt-BR" dirty="0"/>
              <a:t> é o espaço entre o conteúdo do elemento e a borda (</a:t>
            </a:r>
            <a:r>
              <a:rPr lang="pt-BR" dirty="0" err="1"/>
              <a:t>border</a:t>
            </a:r>
            <a:r>
              <a:rPr lang="pt-BR" dirty="0"/>
              <a:t>). Ele cria uma área interna ao redor do conteúdo. O </a:t>
            </a:r>
            <a:r>
              <a:rPr lang="pt-BR" dirty="0" err="1"/>
              <a:t>padding</a:t>
            </a:r>
            <a:r>
              <a:rPr lang="pt-BR" dirty="0"/>
              <a:t> pode ser ajustado usando as propriedades </a:t>
            </a:r>
            <a:r>
              <a:rPr lang="pt-BR" dirty="0" err="1"/>
              <a:t>padding</a:t>
            </a:r>
            <a:r>
              <a:rPr lang="pt-BR" dirty="0"/>
              <a:t>-top, </a:t>
            </a:r>
            <a:r>
              <a:rPr lang="pt-BR" dirty="0" err="1"/>
              <a:t>padding-right</a:t>
            </a:r>
            <a:r>
              <a:rPr lang="pt-BR" dirty="0"/>
              <a:t>, </a:t>
            </a:r>
            <a:r>
              <a:rPr lang="pt-BR" dirty="0" err="1"/>
              <a:t>padding-bottom</a:t>
            </a:r>
            <a:r>
              <a:rPr lang="pt-BR" dirty="0"/>
              <a:t> e </a:t>
            </a:r>
            <a:r>
              <a:rPr lang="pt-BR" dirty="0" err="1"/>
              <a:t>padding-left</a:t>
            </a:r>
            <a:r>
              <a:rPr lang="pt-BR" dirty="0"/>
              <a:t>, ou usando a propriedade abreviada </a:t>
            </a:r>
            <a:r>
              <a:rPr lang="pt-BR" dirty="0" err="1"/>
              <a:t>padding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Border (Borda): </a:t>
            </a:r>
            <a:r>
              <a:rPr lang="pt-BR" dirty="0"/>
              <a:t>A borda envolve o </a:t>
            </a:r>
            <a:r>
              <a:rPr lang="pt-BR" dirty="0" err="1"/>
              <a:t>padding</a:t>
            </a:r>
            <a:r>
              <a:rPr lang="pt-BR" dirty="0"/>
              <a:t> e o conteúdo. Ela pode ter largura, estilo e cor. As propriedades usadas para ajustar a borda incluem </a:t>
            </a:r>
            <a:r>
              <a:rPr lang="pt-BR" dirty="0" err="1"/>
              <a:t>border-width</a:t>
            </a:r>
            <a:r>
              <a:rPr lang="pt-BR" dirty="0"/>
              <a:t>, </a:t>
            </a:r>
            <a:r>
              <a:rPr lang="pt-BR" dirty="0" err="1"/>
              <a:t>border-style</a:t>
            </a:r>
            <a:r>
              <a:rPr lang="pt-BR" dirty="0"/>
              <a:t> e </a:t>
            </a:r>
            <a:r>
              <a:rPr lang="pt-BR" dirty="0" err="1"/>
              <a:t>border</a:t>
            </a:r>
            <a:r>
              <a:rPr lang="pt-BR" dirty="0"/>
              <a:t>-color. Também existe a propriedade abreviada </a:t>
            </a:r>
            <a:r>
              <a:rPr lang="pt-BR" dirty="0" err="1"/>
              <a:t>border</a:t>
            </a:r>
            <a:r>
              <a:rPr lang="pt-BR" dirty="0"/>
              <a:t> para definir todos esses valores de uma vez.</a:t>
            </a:r>
          </a:p>
          <a:p>
            <a:endParaRPr lang="pt-BR" dirty="0"/>
          </a:p>
          <a:p>
            <a:r>
              <a:rPr lang="pt-BR" b="1" dirty="0" err="1">
                <a:solidFill>
                  <a:schemeClr val="tx2">
                    <a:lumMod val="50000"/>
                  </a:schemeClr>
                </a:solidFill>
              </a:rPr>
              <a:t>Margin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 (Margem): </a:t>
            </a:r>
            <a:r>
              <a:rPr lang="pt-BR" dirty="0"/>
              <a:t>A margem é o espaço externo ao redor da borda do elemento, criando uma área de separação entre este elemento e outros elementos. As propriedades para ajustar a margem são </a:t>
            </a:r>
            <a:r>
              <a:rPr lang="pt-BR" dirty="0" err="1"/>
              <a:t>margin</a:t>
            </a:r>
            <a:r>
              <a:rPr lang="pt-BR" dirty="0"/>
              <a:t>-top, </a:t>
            </a:r>
            <a:r>
              <a:rPr lang="pt-BR" dirty="0" err="1"/>
              <a:t>margin-right</a:t>
            </a:r>
            <a:r>
              <a:rPr lang="pt-BR" dirty="0"/>
              <a:t>, </a:t>
            </a:r>
            <a:r>
              <a:rPr lang="pt-BR" dirty="0" err="1"/>
              <a:t>margin-bottom</a:t>
            </a:r>
            <a:r>
              <a:rPr lang="pt-BR" dirty="0"/>
              <a:t> e </a:t>
            </a:r>
            <a:r>
              <a:rPr lang="pt-BR" dirty="0" err="1"/>
              <a:t>margin-left</a:t>
            </a:r>
            <a:r>
              <a:rPr lang="pt-BR" dirty="0"/>
              <a:t>, ou a propriedade abreviada </a:t>
            </a:r>
            <a:r>
              <a:rPr lang="pt-BR" dirty="0" err="1"/>
              <a:t>margin</a:t>
            </a:r>
            <a:r>
              <a:rPr lang="pt-BR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40EBB0-9B3C-19F7-C318-C07E3944B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867" y="1913829"/>
            <a:ext cx="3736037" cy="303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9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5420EE-8562-460A-D4A0-B3F6E4587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E2E6348-61AE-C705-06D6-D606C222C8F6}"/>
              </a:ext>
            </a:extLst>
          </p:cNvPr>
          <p:cNvSpPr txBox="1"/>
          <p:nvPr/>
        </p:nvSpPr>
        <p:spPr>
          <a:xfrm>
            <a:off x="0" y="4795897"/>
            <a:ext cx="12192000" cy="2062103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section_one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antiquewhite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   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Largura do conteúdo */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  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Altura do conteúdo */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  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Preenchimento ao redor do conteúdo */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Borda ao redor do preenchimento */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   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Margem ao redor da borda */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9148FE5-BC13-12D0-F40C-CC82BE0614A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096000" y="1862667"/>
            <a:ext cx="2494844" cy="293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69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FD884E0-D47C-AAD3-BB2D-F17DD7587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44" y="-14111"/>
            <a:ext cx="9595556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1890A53-FC44-3E1C-3986-FE591E38E7BA}"/>
              </a:ext>
            </a:extLst>
          </p:cNvPr>
          <p:cNvSpPr/>
          <p:nvPr/>
        </p:nvSpPr>
        <p:spPr>
          <a:xfrm>
            <a:off x="0" y="-14111"/>
            <a:ext cx="2596444" cy="6872111"/>
          </a:xfrm>
          <a:prstGeom prst="rect">
            <a:avLst/>
          </a:prstGeom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/>
              <a:t>BOX</a:t>
            </a:r>
          </a:p>
        </p:txBody>
      </p:sp>
    </p:spTree>
    <p:extLst>
      <p:ext uri="{BB962C8B-B14F-4D97-AF65-F5344CB8AC3E}">
        <p14:creationId xmlns:p14="http://schemas.microsoft.com/office/powerpoint/2010/main" val="39862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9524584-76D6-EF60-D235-5A78A6B9EC15}"/>
              </a:ext>
            </a:extLst>
          </p:cNvPr>
          <p:cNvSpPr/>
          <p:nvPr/>
        </p:nvSpPr>
        <p:spPr>
          <a:xfrm>
            <a:off x="146756" y="145113"/>
            <a:ext cx="3845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Exercício 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A52A8-404D-CE16-0CC5-C5D5821B4B52}"/>
              </a:ext>
            </a:extLst>
          </p:cNvPr>
          <p:cNvSpPr txBox="1">
            <a:spLocks/>
          </p:cNvSpPr>
          <p:nvPr/>
        </p:nvSpPr>
        <p:spPr>
          <a:xfrm>
            <a:off x="299423" y="1411111"/>
            <a:ext cx="11170088" cy="38030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D079C89-6316-4511-CA51-42355E3F5BD7}"/>
              </a:ext>
            </a:extLst>
          </p:cNvPr>
          <p:cNvSpPr txBox="1"/>
          <p:nvPr/>
        </p:nvSpPr>
        <p:spPr>
          <a:xfrm>
            <a:off x="299423" y="1068443"/>
            <a:ext cx="105379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Crie um arquivo Html exercício 7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Crie duas seções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Utilize o CSS</a:t>
            </a:r>
          </a:p>
          <a:p>
            <a:r>
              <a:rPr lang="pt-BR" dirty="0"/>
              <a:t>Seção 1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 	background-color: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  </a:t>
            </a:r>
            <a:r>
              <a:rPr lang="pt-BR" dirty="0" err="1"/>
              <a:t>width</a:t>
            </a:r>
            <a:r>
              <a:rPr lang="pt-BR" dirty="0"/>
              <a:t>:            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  </a:t>
            </a:r>
            <a:r>
              <a:rPr lang="pt-BR" dirty="0" err="1"/>
              <a:t>height</a:t>
            </a:r>
            <a:r>
              <a:rPr lang="pt-BR" dirty="0"/>
              <a:t>:          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  </a:t>
            </a:r>
            <a:r>
              <a:rPr lang="pt-BR" dirty="0" err="1"/>
              <a:t>padding</a:t>
            </a:r>
            <a:r>
              <a:rPr lang="pt-BR" dirty="0"/>
              <a:t>:           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  </a:t>
            </a:r>
            <a:r>
              <a:rPr lang="pt-BR" dirty="0" err="1"/>
              <a:t>border</a:t>
            </a:r>
            <a:r>
              <a:rPr lang="pt-BR" dirty="0"/>
              <a:t>: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  </a:t>
            </a:r>
            <a:r>
              <a:rPr lang="pt-BR" dirty="0" err="1"/>
              <a:t>margin</a:t>
            </a:r>
            <a:r>
              <a:rPr lang="pt-BR" dirty="0"/>
              <a:t>:  </a:t>
            </a:r>
          </a:p>
          <a:p>
            <a:r>
              <a:rPr lang="pt-BR" dirty="0"/>
              <a:t>Seção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background-color: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width:    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height:  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padding:   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border: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margin: </a:t>
            </a:r>
            <a:r>
              <a:rPr lang="pt-BR" dirty="0"/>
              <a:t>	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Inspecionar o elemento.</a:t>
            </a:r>
          </a:p>
        </p:txBody>
      </p:sp>
    </p:spTree>
    <p:extLst>
      <p:ext uri="{BB962C8B-B14F-4D97-AF65-F5344CB8AC3E}">
        <p14:creationId xmlns:p14="http://schemas.microsoft.com/office/powerpoint/2010/main" val="162160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AF1B-A68A-C9DD-1D11-F3B63C83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e Menus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58F961-BC9A-4752-6F4C-FE221A029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259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4DADE-9F9A-D5D0-DFA1-521A958A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Lista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DEC76F-D9FF-33DB-98F8-B681241AABD5}"/>
              </a:ext>
            </a:extLst>
          </p:cNvPr>
          <p:cNvSpPr txBox="1"/>
          <p:nvPr/>
        </p:nvSpPr>
        <p:spPr>
          <a:xfrm>
            <a:off x="81844" y="2228671"/>
            <a:ext cx="6101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&lt;!--Lista  Mais usada em menus de navegação--&gt;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Primeiro item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AB3C62F-82A8-1D25-3FF0-FF87B27109B6}"/>
              </a:ext>
            </a:extLst>
          </p:cNvPr>
          <p:cNvSpPr txBox="1"/>
          <p:nvPr/>
        </p:nvSpPr>
        <p:spPr>
          <a:xfrm>
            <a:off x="81845" y="3639868"/>
            <a:ext cx="63415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&lt;!--Lista ordenadas--&gt;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Lista Ordenada com Números Romanos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Primeiro item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3B23EF5-5F69-8EA5-8B45-29575C0B293D}"/>
              </a:ext>
            </a:extLst>
          </p:cNvPr>
          <p:cNvSpPr txBox="1"/>
          <p:nvPr/>
        </p:nvSpPr>
        <p:spPr>
          <a:xfrm>
            <a:off x="81844" y="5051065"/>
            <a:ext cx="61016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Lista Ordenada com Números Romanos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Primeiro item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F6D559D-B82E-8542-6E2C-4006F63FAF54}"/>
              </a:ext>
            </a:extLst>
          </p:cNvPr>
          <p:cNvCxnSpPr/>
          <p:nvPr/>
        </p:nvCxnSpPr>
        <p:spPr>
          <a:xfrm>
            <a:off x="6581422" y="2228671"/>
            <a:ext cx="0" cy="431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9CA5CDF-C3C3-62BC-0525-AEF29F148F54}"/>
              </a:ext>
            </a:extLst>
          </p:cNvPr>
          <p:cNvSpPr txBox="1"/>
          <p:nvPr/>
        </p:nvSpPr>
        <p:spPr>
          <a:xfrm>
            <a:off x="6269566" y="2627469"/>
            <a:ext cx="61016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Lista Ordenada com Números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Primeiro item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E23409C-0264-1A20-64CC-521E1815F862}"/>
              </a:ext>
            </a:extLst>
          </p:cNvPr>
          <p:cNvSpPr txBox="1"/>
          <p:nvPr/>
        </p:nvSpPr>
        <p:spPr>
          <a:xfrm>
            <a:off x="6457243" y="4872926"/>
            <a:ext cx="53989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&lt;!--Lista Descrição--&gt;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Café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 Café quente preto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EC51BDC-AFD5-6BDB-282D-987349EB0DB1}"/>
              </a:ext>
            </a:extLst>
          </p:cNvPr>
          <p:cNvCxnSpPr/>
          <p:nvPr/>
        </p:nvCxnSpPr>
        <p:spPr>
          <a:xfrm>
            <a:off x="395111" y="3429000"/>
            <a:ext cx="5700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1C467BB-436D-C765-EE09-B775EB93AD44}"/>
              </a:ext>
            </a:extLst>
          </p:cNvPr>
          <p:cNvCxnSpPr/>
          <p:nvPr/>
        </p:nvCxnSpPr>
        <p:spPr>
          <a:xfrm>
            <a:off x="482600" y="4875662"/>
            <a:ext cx="5700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6BD1F949-099E-AFB5-208C-83AF037AF9FB}"/>
              </a:ext>
            </a:extLst>
          </p:cNvPr>
          <p:cNvCxnSpPr>
            <a:cxnSpLocks/>
          </p:cNvCxnSpPr>
          <p:nvPr/>
        </p:nvCxnSpPr>
        <p:spPr>
          <a:xfrm>
            <a:off x="6784623" y="4240032"/>
            <a:ext cx="5071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84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9524584-76D6-EF60-D235-5A78A6B9EC15}"/>
              </a:ext>
            </a:extLst>
          </p:cNvPr>
          <p:cNvSpPr/>
          <p:nvPr/>
        </p:nvSpPr>
        <p:spPr>
          <a:xfrm>
            <a:off x="146756" y="145113"/>
            <a:ext cx="3845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Exercício 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A52A8-404D-CE16-0CC5-C5D5821B4B52}"/>
              </a:ext>
            </a:extLst>
          </p:cNvPr>
          <p:cNvSpPr txBox="1">
            <a:spLocks/>
          </p:cNvSpPr>
          <p:nvPr/>
        </p:nvSpPr>
        <p:spPr>
          <a:xfrm>
            <a:off x="299423" y="1411111"/>
            <a:ext cx="11170088" cy="38030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D079C89-6316-4511-CA51-42355E3F5BD7}"/>
              </a:ext>
            </a:extLst>
          </p:cNvPr>
          <p:cNvSpPr txBox="1"/>
          <p:nvPr/>
        </p:nvSpPr>
        <p:spPr>
          <a:xfrm>
            <a:off x="299423" y="1411111"/>
            <a:ext cx="10537910" cy="293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2400" dirty="0"/>
              <a:t>Crie um arquivo Html exercício 8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2400" dirty="0"/>
              <a:t>Crie uma lista em algarismos Romanos</a:t>
            </a: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pt-BR" sz="2400" dirty="0"/>
              <a:t>Lista do café da manhã do programador</a:t>
            </a: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pt-BR" sz="2400" dirty="0"/>
              <a:t>Formate a lista com CSS</a:t>
            </a:r>
          </a:p>
        </p:txBody>
      </p:sp>
    </p:spTree>
    <p:extLst>
      <p:ext uri="{BB962C8B-B14F-4D97-AF65-F5344CB8AC3E}">
        <p14:creationId xmlns:p14="http://schemas.microsoft.com/office/powerpoint/2010/main" val="370626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E312B-52D1-7885-11F0-E3EAEDE3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 de Navegação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1BB52B-50AF-BDC1-D663-F039B712993C}"/>
              </a:ext>
            </a:extLst>
          </p:cNvPr>
          <p:cNvSpPr txBox="1"/>
          <p:nvPr/>
        </p:nvSpPr>
        <p:spPr>
          <a:xfrm>
            <a:off x="810000" y="2242518"/>
            <a:ext cx="82041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HTML 5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"#home"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Sobre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Serviços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Contato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61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AF1B-A68A-C9DD-1D11-F3B63C83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Tabelas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58F961-BC9A-4752-6F4C-FE221A029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3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F66C-3E58-FA1A-CC60-111D2EA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- HTML</a:t>
            </a:r>
          </a:p>
        </p:txBody>
      </p:sp>
      <p:pic>
        <p:nvPicPr>
          <p:cNvPr id="1026" name="Picture 2" descr="Html png images | PNGEgg">
            <a:extLst>
              <a:ext uri="{FF2B5EF4-FFF2-40B4-BE49-F238E27FC236}">
                <a16:creationId xmlns:a16="http://schemas.microsoft.com/office/drawing/2014/main" id="{5D553EE5-2811-1B13-81C3-CBDD3DD6D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24" b="95112" l="10000" r="90000">
                        <a14:foregroundMark x1="22333" y1="11046" x2="22333" y2="11046"/>
                        <a14:foregroundMark x1="30222" y1="12121" x2="30222" y2="12121"/>
                        <a14:foregroundMark x1="27778" y1="12121" x2="27778" y2="12121"/>
                        <a14:foregroundMark x1="40444" y1="10459" x2="40444" y2="10459"/>
                        <a14:foregroundMark x1="43111" y1="8700" x2="43111" y2="8700"/>
                        <a14:foregroundMark x1="41778" y1="12805" x2="41778" y2="12805"/>
                        <a14:foregroundMark x1="59222" y1="11046" x2="59222" y2="11046"/>
                        <a14:foregroundMark x1="54889" y1="12023" x2="54889" y2="12023"/>
                        <a14:foregroundMark x1="51889" y1="14174" x2="51889" y2="14174"/>
                        <a14:foregroundMark x1="62222" y1="13685" x2="62222" y2="13685"/>
                        <a14:foregroundMark x1="61556" y1="8700" x2="61556" y2="8700"/>
                        <a14:foregroundMark x1="51667" y1="9677" x2="51667" y2="9677"/>
                        <a14:foregroundMark x1="53778" y1="9873" x2="53778" y2="9873"/>
                        <a14:foregroundMark x1="46000" y1="8798" x2="46000" y2="8798"/>
                        <a14:foregroundMark x1="67333" y1="9971" x2="67333" y2="9971"/>
                        <a14:foregroundMark x1="69889" y1="16031" x2="69889" y2="16031"/>
                        <a14:foregroundMark x1="74222" y1="16813" x2="74222" y2="16813"/>
                        <a14:foregroundMark x1="68111" y1="13978" x2="68111" y2="13978"/>
                        <a14:foregroundMark x1="68667" y1="8504" x2="68667" y2="8504"/>
                        <a14:foregroundMark x1="61889" y1="11046" x2="61889" y2="11046"/>
                        <a14:foregroundMark x1="62111" y1="16325" x2="62111" y2="16325"/>
                        <a14:foregroundMark x1="52222" y1="13001" x2="52222" y2="13001"/>
                        <a14:foregroundMark x1="57333" y1="13294" x2="57333" y2="13294"/>
                        <a14:foregroundMark x1="52222" y1="16325" x2="52222" y2="16325"/>
                        <a14:foregroundMark x1="41778" y1="15640" x2="41778" y2="15640"/>
                        <a14:foregroundMark x1="37667" y1="8798" x2="37667" y2="8798"/>
                        <a14:foregroundMark x1="39556" y1="8700" x2="39556" y2="8700"/>
                        <a14:foregroundMark x1="30444" y1="9971" x2="30444" y2="9971"/>
                        <a14:foregroundMark x1="32556" y1="15543" x2="32556" y2="15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2339"/>
            <a:ext cx="1676717" cy="190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24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732012F0-A79F-4166-AAFD-796C07F49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86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FFFFFF"/>
          </a:solidFill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2D0F04F-9143-7654-C156-7C75E099C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754" y="321733"/>
            <a:ext cx="5476491" cy="5230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912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411B-B5D4-4285-7C39-DCD0534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D7085-4C92-EF10-2661-5B929DFF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07733"/>
            <a:ext cx="11170088" cy="3803079"/>
          </a:xfrm>
        </p:spPr>
        <p:txBody>
          <a:bodyPr>
            <a:normAutofit/>
          </a:bodyPr>
          <a:lstStyle/>
          <a:p>
            <a:r>
              <a:rPr lang="pt-BR" sz="2400" b="0" dirty="0">
                <a:effectLst/>
                <a:latin typeface="Consolas" panose="020B0609020204030204" pitchFamily="49" charset="0"/>
              </a:rPr>
              <a:t>CSS, ou </a:t>
            </a:r>
            <a:r>
              <a:rPr lang="pt-BR" sz="2400" b="0" dirty="0" err="1">
                <a:effectLst/>
                <a:latin typeface="Consolas" panose="020B0609020204030204" pitchFamily="49" charset="0"/>
              </a:rPr>
              <a:t>Cascading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effectLst/>
                <a:latin typeface="Consolas" panose="020B0609020204030204" pitchFamily="49" charset="0"/>
              </a:rPr>
              <a:t>Style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effectLst/>
                <a:latin typeface="Consolas" panose="020B0609020204030204" pitchFamily="49" charset="0"/>
              </a:rPr>
              <a:t>Sheets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, é uma linguagem de estilo usada para descrever a apresentação de um documento escrito em uma linguagem de marcação como HTML. Seu objetivo principal é separar o conteúdo da estrutura e da apresentação visual de uma página da web.</a:t>
            </a:r>
          </a:p>
        </p:txBody>
      </p:sp>
    </p:spTree>
    <p:extLst>
      <p:ext uri="{BB962C8B-B14F-4D97-AF65-F5344CB8AC3E}">
        <p14:creationId xmlns:p14="http://schemas.microsoft.com/office/powerpoint/2010/main" val="381543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2A3BA-AD41-EAE6-892F-5F3CE98CD8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7483" y="152707"/>
            <a:ext cx="10572750" cy="969963"/>
          </a:xfrm>
        </p:spPr>
        <p:txBody>
          <a:bodyPr/>
          <a:lstStyle/>
          <a:p>
            <a:r>
              <a:rPr lang="pt-BR"/>
              <a:t>Utilizações do CSS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3A41B5-AF89-4221-DB74-5FC92165169C}"/>
              </a:ext>
            </a:extLst>
          </p:cNvPr>
          <p:cNvSpPr txBox="1"/>
          <p:nvPr/>
        </p:nvSpPr>
        <p:spPr>
          <a:xfrm>
            <a:off x="297425" y="1324922"/>
            <a:ext cx="774536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u="sng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Todo o </a:t>
            </a:r>
            <a:r>
              <a:rPr lang="pt-BR" b="1" u="sng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Html</a:t>
            </a:r>
            <a:endParaRPr lang="pt-BR" b="1" u="sng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u="sng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Tag</a:t>
            </a:r>
            <a:endParaRPr lang="pt-BR" b="1" u="sng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u="sng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ID</a:t>
            </a:r>
          </a:p>
          <a:p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#id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u="sng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Classe</a:t>
            </a:r>
          </a:p>
          <a:p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14BB3DC-86B8-109B-785D-80D8A9CC3291}"/>
              </a:ext>
            </a:extLst>
          </p:cNvPr>
          <p:cNvSpPr txBox="1"/>
          <p:nvPr/>
        </p:nvSpPr>
        <p:spPr>
          <a:xfrm>
            <a:off x="3510116" y="3786718"/>
            <a:ext cx="8681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"width: 200px; height: 200px; background-color: red;"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D0FA52A5-3255-50E1-DDD7-73702EAFAC74}"/>
              </a:ext>
            </a:extLst>
          </p:cNvPr>
          <p:cNvSpPr/>
          <p:nvPr/>
        </p:nvSpPr>
        <p:spPr>
          <a:xfrm>
            <a:off x="6951406" y="1248697"/>
            <a:ext cx="3087329" cy="143550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7295"/>
              <a:gd name="adj6" fmla="val -4985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CSS Direto na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13" name="Texto Explicativo: Linha Dobrada 12">
            <a:extLst>
              <a:ext uri="{FF2B5EF4-FFF2-40B4-BE49-F238E27FC236}">
                <a16:creationId xmlns:a16="http://schemas.microsoft.com/office/drawing/2014/main" id="{D6BE735A-83F6-DD31-2B10-B105391B73BD}"/>
              </a:ext>
            </a:extLst>
          </p:cNvPr>
          <p:cNvSpPr/>
          <p:nvPr/>
        </p:nvSpPr>
        <p:spPr>
          <a:xfrm>
            <a:off x="3298722" y="4815323"/>
            <a:ext cx="3087329" cy="1435509"/>
          </a:xfrm>
          <a:prstGeom prst="borderCallout2">
            <a:avLst>
              <a:gd name="adj1" fmla="val 58476"/>
              <a:gd name="adj2" fmla="val -4511"/>
              <a:gd name="adj3" fmla="val 35188"/>
              <a:gd name="adj4" fmla="val -23036"/>
              <a:gd name="adj5" fmla="val -34075"/>
              <a:gd name="adj6" fmla="val -66731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CSS no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Tudo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Nome da </a:t>
            </a:r>
            <a:r>
              <a:rPr lang="pt-BR" dirty="0" err="1"/>
              <a:t>Tag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Classe</a:t>
            </a:r>
          </a:p>
        </p:txBody>
      </p:sp>
    </p:spTree>
    <p:extLst>
      <p:ext uri="{BB962C8B-B14F-4D97-AF65-F5344CB8AC3E}">
        <p14:creationId xmlns:p14="http://schemas.microsoft.com/office/powerpoint/2010/main" val="379595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4F5BB-939D-1420-1E0A-9BA2B04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CSS usando </a:t>
            </a:r>
            <a:r>
              <a:rPr lang="pt-BR" dirty="0"/>
              <a:t>a herança para as </a:t>
            </a:r>
            <a:r>
              <a:rPr lang="pt-BR" dirty="0" err="1"/>
              <a:t>tags</a:t>
            </a:r>
            <a:r>
              <a:rPr lang="pt-BR" dirty="0"/>
              <a:t> filhas.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D30BF2-8256-8A24-CC53-9B5D564AD65C}"/>
              </a:ext>
            </a:extLst>
          </p:cNvPr>
          <p:cNvSpPr txBox="1"/>
          <p:nvPr/>
        </p:nvSpPr>
        <p:spPr>
          <a:xfrm>
            <a:off x="700547" y="3183398"/>
            <a:ext cx="874825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#id_header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 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#id_header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text-transform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o Explicativo: Linha Dobrada 5">
            <a:extLst>
              <a:ext uri="{FF2B5EF4-FFF2-40B4-BE49-F238E27FC236}">
                <a16:creationId xmlns:a16="http://schemas.microsoft.com/office/drawing/2014/main" id="{C9CA4310-0849-2926-891E-633E80D41ABD}"/>
              </a:ext>
            </a:extLst>
          </p:cNvPr>
          <p:cNvSpPr/>
          <p:nvPr/>
        </p:nvSpPr>
        <p:spPr>
          <a:xfrm>
            <a:off x="6961239" y="3183398"/>
            <a:ext cx="3165987" cy="18408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3896"/>
              <a:gd name="adj6" fmla="val -572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Utilização CSS</a:t>
            </a:r>
          </a:p>
          <a:p>
            <a:pPr algn="ctr"/>
            <a:r>
              <a:rPr lang="pt-BR" dirty="0"/>
              <a:t>Com ID e </a:t>
            </a:r>
            <a:r>
              <a:rPr lang="pt-BR" dirty="0" err="1"/>
              <a:t>tags</a:t>
            </a:r>
            <a:r>
              <a:rPr lang="pt-BR" dirty="0"/>
              <a:t> que estão dentro da </a:t>
            </a:r>
            <a:r>
              <a:rPr lang="pt-BR" dirty="0" err="1"/>
              <a:t>Tag</a:t>
            </a:r>
            <a:r>
              <a:rPr lang="pt-BR" dirty="0"/>
              <a:t> principal.</a:t>
            </a:r>
          </a:p>
        </p:txBody>
      </p:sp>
    </p:spTree>
    <p:extLst>
      <p:ext uri="{BB962C8B-B14F-4D97-AF65-F5344CB8AC3E}">
        <p14:creationId xmlns:p14="http://schemas.microsoft.com/office/powerpoint/2010/main" val="174633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AF1B-A68A-C9DD-1D11-F3B63C83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BOX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E88F6E-AD94-F541-A56C-A3041830E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1382000" cy="433955"/>
          </a:xfrm>
        </p:spPr>
        <p:txBody>
          <a:bodyPr/>
          <a:lstStyle/>
          <a:p>
            <a:pPr algn="l"/>
            <a:r>
              <a:rPr lang="pt-BR" sz="1600" dirty="0"/>
              <a:t>https://developer.mozilla.org/pt-BR/docs/Web/CSS/CSS_box_model/Introduction_to_the_CSS_box_model</a:t>
            </a:r>
          </a:p>
        </p:txBody>
      </p:sp>
    </p:spTree>
    <p:extLst>
      <p:ext uri="{BB962C8B-B14F-4D97-AF65-F5344CB8AC3E}">
        <p14:creationId xmlns:p14="http://schemas.microsoft.com/office/powerpoint/2010/main" val="4764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ic CSS: The CSS Box Model">
            <a:extLst>
              <a:ext uri="{FF2B5EF4-FFF2-40B4-BE49-F238E27FC236}">
                <a16:creationId xmlns:a16="http://schemas.microsoft.com/office/drawing/2014/main" id="{9F70B8F6-E055-475E-DDC3-0F91A9292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72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31C5BD2-677C-DABC-6F27-959768FA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94266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7C37C97-ECEE-C511-B8E3-5FEBC29CC059}"/>
              </a:ext>
            </a:extLst>
          </p:cNvPr>
          <p:cNvSpPr txBox="1"/>
          <p:nvPr/>
        </p:nvSpPr>
        <p:spPr>
          <a:xfrm>
            <a:off x="5418666" y="3105834"/>
            <a:ext cx="272062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Clique com direito</a:t>
            </a:r>
          </a:p>
          <a:p>
            <a:r>
              <a:rPr lang="pt-BR" b="1" dirty="0"/>
              <a:t>Inspecionar Elemento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AA7EF07-E45C-FC1E-7F5D-07E48CFD1449}"/>
              </a:ext>
            </a:extLst>
          </p:cNvPr>
          <p:cNvCxnSpPr>
            <a:cxnSpLocks/>
          </p:cNvCxnSpPr>
          <p:nvPr/>
        </p:nvCxnSpPr>
        <p:spPr>
          <a:xfrm flipV="1">
            <a:off x="8139288" y="2743200"/>
            <a:ext cx="1106312" cy="6857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453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4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D55816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1282</TotalTime>
  <Words>888</Words>
  <Application>Microsoft Office PowerPoint</Application>
  <PresentationFormat>Widescreen</PresentationFormat>
  <Paragraphs>122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Wingdings 2</vt:lpstr>
      <vt:lpstr>Citável</vt:lpstr>
      <vt:lpstr>Apresentação do PowerPoint</vt:lpstr>
      <vt:lpstr>CSS - HTML</vt:lpstr>
      <vt:lpstr>Apresentação do PowerPoint</vt:lpstr>
      <vt:lpstr>CSS</vt:lpstr>
      <vt:lpstr>Utilizações do CSS</vt:lpstr>
      <vt:lpstr>CSS usando a herança para as tags filhas.</vt:lpstr>
      <vt:lpstr>BOX</vt:lpstr>
      <vt:lpstr>Apresentação do PowerPoint</vt:lpstr>
      <vt:lpstr>Apresentação do PowerPoint</vt:lpstr>
      <vt:lpstr>BOX</vt:lpstr>
      <vt:lpstr>Apresentação do PowerPoint</vt:lpstr>
      <vt:lpstr>Apresentação do PowerPoint</vt:lpstr>
      <vt:lpstr>Apresentação do PowerPoint</vt:lpstr>
      <vt:lpstr>Apresentação do PowerPoint</vt:lpstr>
      <vt:lpstr>Listas e Menus</vt:lpstr>
      <vt:lpstr>Tipos de Lista</vt:lpstr>
      <vt:lpstr>Apresentação do PowerPoint</vt:lpstr>
      <vt:lpstr>Menu de Navegação</vt:lpstr>
      <vt:lpstr>Tabelas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103</cp:revision>
  <dcterms:created xsi:type="dcterms:W3CDTF">2024-03-27T13:54:59Z</dcterms:created>
  <dcterms:modified xsi:type="dcterms:W3CDTF">2024-05-21T18:56:42Z</dcterms:modified>
</cp:coreProperties>
</file>