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</p:sldMasterIdLst>
  <p:notesMasterIdLst>
    <p:notesMasterId r:id="rId16"/>
  </p:notesMasterIdLst>
  <p:sldIdLst>
    <p:sldId id="261" r:id="rId2"/>
    <p:sldId id="269" r:id="rId3"/>
    <p:sldId id="285" r:id="rId4"/>
    <p:sldId id="262" r:id="rId5"/>
    <p:sldId id="289" r:id="rId6"/>
    <p:sldId id="286" r:id="rId7"/>
    <p:sldId id="288" r:id="rId8"/>
    <p:sldId id="290" r:id="rId9"/>
    <p:sldId id="287" r:id="rId10"/>
    <p:sldId id="291" r:id="rId11"/>
    <p:sldId id="292" r:id="rId12"/>
    <p:sldId id="293" r:id="rId13"/>
    <p:sldId id="294" r:id="rId14"/>
    <p:sldId id="29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2" autoAdjust="0"/>
    <p:restoredTop sz="95345" autoAdjust="0"/>
  </p:normalViewPr>
  <p:slideViewPr>
    <p:cSldViewPr snapToGrid="0">
      <p:cViewPr varScale="1">
        <p:scale>
          <a:sx n="84" d="100"/>
          <a:sy n="84" d="100"/>
        </p:scale>
        <p:origin x="1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0DA66-80EF-428A-8012-5FFD0E1E8A40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BF655-9392-4454-97F2-5750ECEF57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18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3BF655-9392-4454-97F2-5750ECEF578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157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3BF655-9392-4454-97F2-5750ECEF578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068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5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3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03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512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146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66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27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07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940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735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5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1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292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334D819-9F07-4261-B09B-9E467E5D9002}" type="datetimeFigureOut">
              <a:rPr lang="en-US" smtClean="0"/>
              <a:pPr/>
              <a:t>5/24/2024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27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5/24/2024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61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ref/css_colors.php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08C12EA-8878-1C35-FBFE-69C5CAA6334B}"/>
              </a:ext>
            </a:extLst>
          </p:cNvPr>
          <p:cNvSpPr txBox="1"/>
          <p:nvPr/>
        </p:nvSpPr>
        <p:spPr>
          <a:xfrm>
            <a:off x="3011455" y="3020399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D1A4B88-B162-62E5-C3E2-C3FEDBFB09B3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bg2"/>
                </a:solidFill>
              </a:rPr>
              <a:t>Introdução</a:t>
            </a:r>
          </a:p>
        </p:txBody>
      </p:sp>
      <p:sp>
        <p:nvSpPr>
          <p:cNvPr id="4" name="AutoShape 4" descr="Tudo o que você precisa saber sobre HTML e CSS">
            <a:extLst>
              <a:ext uri="{FF2B5EF4-FFF2-40B4-BE49-F238E27FC236}">
                <a16:creationId xmlns:a16="http://schemas.microsoft.com/office/drawing/2014/main" id="{F5A3B2D3-5D2D-F551-1622-A95EEBBDFE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8F2F53BF-2ED4-A804-3CAA-7907793A3D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FCDA187F-5BD2-454C-4A12-5DFB859176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6" name="Picture 2" descr="Css 1080P, 2K, 4K, 5K HD wallpapers free download | Wallpaper Flare">
            <a:extLst>
              <a:ext uri="{FF2B5EF4-FFF2-40B4-BE49-F238E27FC236}">
                <a16:creationId xmlns:a16="http://schemas.microsoft.com/office/drawing/2014/main" id="{34E5AE38-D7FE-FBB2-B9E2-BBF8689EF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3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359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B4182-610B-EDB8-00EF-612632144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Unidades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270CC1-C523-3E2E-5B64-AAD89FAEF8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0212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7309A-01C3-626C-B6B9-892E238D0DB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0"/>
            <a:ext cx="2731625" cy="969963"/>
          </a:xfrm>
        </p:spPr>
        <p:txBody>
          <a:bodyPr/>
          <a:lstStyle/>
          <a:p>
            <a:pPr algn="r"/>
            <a:r>
              <a:rPr lang="pt-BR" dirty="0"/>
              <a:t>Unidades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473043D-6DCE-F7CF-C0A1-3BC60ABB3B27}"/>
              </a:ext>
            </a:extLst>
          </p:cNvPr>
          <p:cNvSpPr txBox="1"/>
          <p:nvPr/>
        </p:nvSpPr>
        <p:spPr>
          <a:xfrm>
            <a:off x="3160888" y="6350324"/>
            <a:ext cx="6101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https://www.w3schools.com/cssref/css_units.php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CB23F3C-74F7-BFB3-0022-EB078092F1D4}"/>
              </a:ext>
            </a:extLst>
          </p:cNvPr>
          <p:cNvSpPr txBox="1"/>
          <p:nvPr/>
        </p:nvSpPr>
        <p:spPr>
          <a:xfrm>
            <a:off x="486528" y="1351928"/>
            <a:ext cx="1145036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effectLst/>
                <a:latin typeface="Consolas" panose="020B0609020204030204" pitchFamily="49" charset="0"/>
              </a:rPr>
              <a:t>Pixels (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px</a:t>
            </a:r>
            <a:r>
              <a:rPr lang="pt-BR" b="0" dirty="0">
                <a:effectLst/>
                <a:latin typeface="Consolas" panose="020B0609020204030204" pitchFamily="49" charset="0"/>
              </a:rPr>
              <a:t>):</a:t>
            </a:r>
            <a:b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A unidade mais comumente usada.</a:t>
            </a:r>
            <a:endParaRPr lang="pt-BR" b="0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Representa um único ponto em uma tela.</a:t>
            </a:r>
            <a:endParaRPr lang="pt-BR" b="0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Os valores em pixels são fixos e não mudam com base na resolução do dispositivo ou no nível de zoom.</a:t>
            </a:r>
          </a:p>
          <a:p>
            <a:endParaRPr lang="pt-BR" b="0" dirty="0"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Porcentagem (%):</a:t>
            </a:r>
            <a:b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Relativa ao tamanho do elemento pai.</a:t>
            </a:r>
            <a:endParaRPr lang="pt-BR" b="0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Útil para criar layouts fluidos que se ajustam ao tamanho da janela de visualização ou do contêiner pai.</a:t>
            </a:r>
          </a:p>
          <a:p>
            <a:endParaRPr lang="pt-BR" b="0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Largura da Janela de Visualização (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vw</a:t>
            </a:r>
            <a:r>
              <a:rPr lang="pt-BR" b="0" dirty="0">
                <a:effectLst/>
                <a:latin typeface="Consolas" panose="020B0609020204030204" pitchFamily="49" charset="0"/>
              </a:rPr>
              <a:t>) e Altura da Janela de Visualização (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vh</a:t>
            </a:r>
            <a:r>
              <a:rPr lang="pt-BR" b="0" dirty="0">
                <a:effectLst/>
                <a:latin typeface="Consolas" panose="020B0609020204030204" pitchFamily="49" charset="0"/>
              </a:rPr>
              <a:t>):</a:t>
            </a:r>
            <a:b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Relativo ao tamanho da janela de visualização.</a:t>
            </a:r>
            <a:endParaRPr lang="pt-BR" b="0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1vw é igual a 1% da largura da janela de visualização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 e 1vh é igual a 1% da altura da janela de visualização.</a:t>
            </a:r>
            <a:endParaRPr lang="pt-BR" b="0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Útil para criar elementos que se dimensionam com o tamanho da janela de visualização.</a:t>
            </a:r>
            <a:endParaRPr lang="pt-BR" b="0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153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6C8C369-2766-4CB3-0B6C-485BD9A171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6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o Explicativo: Linha Dobrada 3">
            <a:extLst>
              <a:ext uri="{FF2B5EF4-FFF2-40B4-BE49-F238E27FC236}">
                <a16:creationId xmlns:a16="http://schemas.microsoft.com/office/drawing/2014/main" id="{87132280-09DC-3D5D-6736-D6B2D91D8729}"/>
              </a:ext>
            </a:extLst>
          </p:cNvPr>
          <p:cNvSpPr/>
          <p:nvPr/>
        </p:nvSpPr>
        <p:spPr>
          <a:xfrm>
            <a:off x="5417820" y="3611880"/>
            <a:ext cx="2857500" cy="1463040"/>
          </a:xfrm>
          <a:prstGeom prst="borderCallout2">
            <a:avLst>
              <a:gd name="adj1" fmla="val 18750"/>
              <a:gd name="adj2" fmla="val -8333"/>
              <a:gd name="adj3" fmla="val 9375"/>
              <a:gd name="adj4" fmla="val -12267"/>
              <a:gd name="adj5" fmla="val -79687"/>
              <a:gd name="adj6" fmla="val -36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Inspecione o elemento para entender as diferenças</a:t>
            </a:r>
          </a:p>
        </p:txBody>
      </p:sp>
    </p:spTree>
    <p:extLst>
      <p:ext uri="{BB962C8B-B14F-4D97-AF65-F5344CB8AC3E}">
        <p14:creationId xmlns:p14="http://schemas.microsoft.com/office/powerpoint/2010/main" val="2226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B4182-610B-EDB8-00EF-612632144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de Texto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270CC1-C523-3E2E-5B64-AAD89FAEF8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780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4411B-B5D4-4285-7C39-DCD05348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Texto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E0F1706-4E35-6759-4FA9-75BFA1C89148}"/>
              </a:ext>
            </a:extLst>
          </p:cNvPr>
          <p:cNvSpPr txBox="1"/>
          <p:nvPr/>
        </p:nvSpPr>
        <p:spPr>
          <a:xfrm>
            <a:off x="354330" y="2363878"/>
            <a:ext cx="736092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2DE266"/>
                </a:solidFill>
                <a:effectLst/>
                <a:latin typeface="Consolas" panose="020B0609020204030204" pitchFamily="49" charset="0"/>
              </a:rPr>
              <a:t>texto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7AD8EC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/* Deixa o texto em negrito */</a:t>
            </a:r>
            <a:endParaRPr lang="pt-BR" b="0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/* Estilo para itálico */</a:t>
            </a:r>
            <a:endParaRPr lang="pt-BR" b="0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/* Deixa o texto em itálico */</a:t>
            </a:r>
            <a:endParaRPr lang="pt-BR" b="0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2DE266"/>
                </a:solidFill>
                <a:effectLst/>
                <a:latin typeface="Consolas" panose="020B0609020204030204" pitchFamily="49" charset="0"/>
              </a:rPr>
              <a:t>.texto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7AD8EC"/>
                </a:solidFill>
                <a:effectLst/>
                <a:latin typeface="Consolas" panose="020B0609020204030204" pitchFamily="49" charset="0"/>
              </a:rPr>
              <a:t>font-style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italic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/* Estilo para sublinhado */</a:t>
            </a:r>
            <a:endParaRPr lang="pt-BR" b="0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/* Adiciona uma linha embaixo do texto */</a:t>
            </a:r>
            <a:endParaRPr lang="pt-BR" b="0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2DE266"/>
                </a:solidFill>
                <a:effectLst/>
                <a:latin typeface="Consolas" panose="020B0609020204030204" pitchFamily="49" charset="0"/>
              </a:rPr>
              <a:t>.texto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7AD8EC"/>
                </a:solidFill>
                <a:effectLst/>
                <a:latin typeface="Consolas" panose="020B0609020204030204" pitchFamily="49" charset="0"/>
              </a:rPr>
              <a:t>text-decoration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underline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</a:br>
            <a:endParaRPr lang="pt-BR" b="0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o Explicativo: Linha 7">
            <a:extLst>
              <a:ext uri="{FF2B5EF4-FFF2-40B4-BE49-F238E27FC236}">
                <a16:creationId xmlns:a16="http://schemas.microsoft.com/office/drawing/2014/main" id="{61AF5870-57F8-6D23-193F-BEDD6EA7C6C4}"/>
              </a:ext>
            </a:extLst>
          </p:cNvPr>
          <p:cNvSpPr/>
          <p:nvPr/>
        </p:nvSpPr>
        <p:spPr>
          <a:xfrm>
            <a:off x="9086850" y="2446020"/>
            <a:ext cx="2891790" cy="2217420"/>
          </a:xfrm>
          <a:prstGeom prst="borderCallout1">
            <a:avLst>
              <a:gd name="adj1" fmla="val 18750"/>
              <a:gd name="adj2" fmla="val -8333"/>
              <a:gd name="adj3" fmla="val 77448"/>
              <a:gd name="adj4" fmla="val -124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Vamos utilizar no exercício</a:t>
            </a:r>
          </a:p>
        </p:txBody>
      </p:sp>
    </p:spTree>
    <p:extLst>
      <p:ext uri="{BB962C8B-B14F-4D97-AF65-F5344CB8AC3E}">
        <p14:creationId xmlns:p14="http://schemas.microsoft.com/office/powerpoint/2010/main" val="120802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3F66C-3E58-FA1A-CC60-111D2EA0E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 err="1">
                <a:solidFill>
                  <a:srgbClr val="ECECEC"/>
                </a:solidFill>
                <a:effectLst/>
                <a:latin typeface="Söhne"/>
              </a:rPr>
              <a:t>Cascading</a:t>
            </a:r>
            <a:r>
              <a:rPr lang="pt-BR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ECECEC"/>
                </a:solidFill>
                <a:effectLst/>
                <a:latin typeface="Söhne"/>
              </a:rPr>
              <a:t>Style</a:t>
            </a:r>
            <a:r>
              <a:rPr lang="pt-BR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ECECEC"/>
                </a:solidFill>
                <a:effectLst/>
                <a:latin typeface="Söhne"/>
              </a:rPr>
              <a:t>Sheets</a:t>
            </a:r>
            <a:endParaRPr lang="pt-BR" dirty="0"/>
          </a:p>
        </p:txBody>
      </p:sp>
      <p:pic>
        <p:nvPicPr>
          <p:cNvPr id="3074" name="Picture 2" descr="HTML e CSS: crie e construa sites Desenvolvimento de sites Folhas de  estilos em cascata, world wide web, web design, texto, logotipo png |  PNGWing">
            <a:extLst>
              <a:ext uri="{FF2B5EF4-FFF2-40B4-BE49-F238E27FC236}">
                <a16:creationId xmlns:a16="http://schemas.microsoft.com/office/drawing/2014/main" id="{5868E8E1-2E01-2AE9-40A7-15A16D283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98200" l="10000" r="90000">
                        <a14:foregroundMark x1="40326" y1="7400" x2="58587" y2="7200"/>
                        <a14:foregroundMark x1="60000" y1="9600" x2="60543" y2="19800"/>
                        <a14:foregroundMark x1="40435" y1="8200" x2="39457" y2="19000"/>
                        <a14:foregroundMark x1="38913" y1="21800" x2="34674" y2="22800"/>
                        <a14:foregroundMark x1="34457" y1="22800" x2="50435" y2="87200"/>
                        <a14:foregroundMark x1="51957" y1="19200" x2="46413" y2="79600"/>
                        <a14:foregroundMark x1="62391" y1="26200" x2="50435" y2="73800"/>
                        <a14:foregroundMark x1="56848" y1="64200" x2="57065" y2="65000"/>
                        <a14:foregroundMark x1="58152" y1="73600" x2="58152" y2="73600"/>
                        <a14:foregroundMark x1="59674" y1="79600" x2="56957" y2="80400"/>
                        <a14:foregroundMark x1="49348" y1="85000" x2="49348" y2="85000"/>
                        <a14:foregroundMark x1="43913" y1="81800" x2="43696" y2="80800"/>
                        <a14:foregroundMark x1="42826" y1="78200" x2="40761" y2="75000"/>
                        <a14:foregroundMark x1="38913" y1="69400" x2="38370" y2="66400"/>
                        <a14:foregroundMark x1="38587" y1="60200" x2="39022" y2="54400"/>
                        <a14:foregroundMark x1="40000" y1="50200" x2="40543" y2="46600"/>
                        <a14:foregroundMark x1="43587" y1="36400" x2="45761" y2="34400"/>
                        <a14:foregroundMark x1="47283" y1="32800" x2="51522" y2="32800"/>
                        <a14:foregroundMark x1="55109" y1="32800" x2="57391" y2="32600"/>
                        <a14:foregroundMark x1="59783" y1="31800" x2="59783" y2="31800"/>
                        <a14:foregroundMark x1="60217" y1="30000" x2="56304" y2="26400"/>
                        <a14:foregroundMark x1="55326" y1="25600" x2="53696" y2="26200"/>
                        <a14:foregroundMark x1="48804" y1="26200" x2="43804" y2="30400"/>
                        <a14:foregroundMark x1="42391" y1="33400" x2="43696" y2="42400"/>
                        <a14:foregroundMark x1="47283" y1="50600" x2="52609" y2="62800"/>
                        <a14:foregroundMark x1="58152" y1="55200" x2="58913" y2="42800"/>
                        <a14:foregroundMark x1="52826" y1="36000" x2="48804" y2="59000"/>
                        <a14:foregroundMark x1="53043" y1="37200" x2="54348" y2="63400"/>
                        <a14:foregroundMark x1="53587" y1="33200" x2="52283" y2="57200"/>
                        <a14:foregroundMark x1="46413" y1="27600" x2="46739" y2="42400"/>
                        <a14:foregroundMark x1="42065" y1="23600" x2="41522" y2="33400"/>
                        <a14:foregroundMark x1="41848" y1="16600" x2="40761" y2="27600"/>
                        <a14:foregroundMark x1="46739" y1="15200" x2="47065" y2="25800"/>
                        <a14:foregroundMark x1="49022" y1="15000" x2="49891" y2="29000"/>
                        <a14:foregroundMark x1="53370" y1="12200" x2="54022" y2="21000"/>
                        <a14:foregroundMark x1="56087" y1="17200" x2="56522" y2="22400"/>
                        <a14:foregroundMark x1="57174" y1="18600" x2="58478" y2="24400"/>
                        <a14:foregroundMark x1="58913" y1="21800" x2="60326" y2="24000"/>
                        <a14:foregroundMark x1="62609" y1="22800" x2="65109" y2="23200"/>
                        <a14:foregroundMark x1="65761" y1="27400" x2="65978" y2="35800"/>
                        <a14:foregroundMark x1="65870" y1="41800" x2="65761" y2="55000"/>
                        <a14:foregroundMark x1="64783" y1="62600" x2="64348" y2="69400"/>
                        <a14:foregroundMark x1="64348" y1="76200" x2="64348" y2="83000"/>
                        <a14:foregroundMark x1="62935" y1="85600" x2="54891" y2="88600"/>
                        <a14:foregroundMark x1="53587" y1="89600" x2="49783" y2="92000"/>
                        <a14:foregroundMark x1="47283" y1="90400" x2="40109" y2="86400"/>
                        <a14:foregroundMark x1="38913" y1="86800" x2="36848" y2="84400"/>
                        <a14:foregroundMark x1="35326" y1="79600" x2="35109" y2="66400"/>
                        <a14:foregroundMark x1="34457" y1="52000" x2="33913" y2="30800"/>
                        <a14:foregroundMark x1="33587" y1="27800" x2="35217" y2="67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0039" y="5292740"/>
            <a:ext cx="2880078" cy="156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242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uia Completo de CSS: Inicie seus estudos sobre CSS">
            <a:extLst>
              <a:ext uri="{FF2B5EF4-FFF2-40B4-BE49-F238E27FC236}">
                <a16:creationId xmlns:a16="http://schemas.microsoft.com/office/drawing/2014/main" id="{41B09A72-01F7-6A82-EEFB-2D601139C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" y="-3174"/>
            <a:ext cx="12170228" cy="6861174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ML e CSS: crie e construa sites Desenvolvimento de sites Folhas de  estilos em cascata, world wide web, web design, texto, logotipo png |  PNGWing">
            <a:extLst>
              <a:ext uri="{FF2B5EF4-FFF2-40B4-BE49-F238E27FC236}">
                <a16:creationId xmlns:a16="http://schemas.microsoft.com/office/drawing/2014/main" id="{B10B38BD-BBFE-2A2B-E505-2075B5274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00" b="98200" l="10000" r="90000">
                        <a14:foregroundMark x1="40326" y1="7400" x2="58587" y2="7200"/>
                        <a14:foregroundMark x1="60000" y1="9600" x2="60543" y2="19800"/>
                        <a14:foregroundMark x1="40435" y1="8200" x2="39457" y2="19000"/>
                        <a14:foregroundMark x1="38913" y1="21800" x2="34674" y2="22800"/>
                        <a14:foregroundMark x1="34457" y1="22800" x2="50435" y2="87200"/>
                        <a14:foregroundMark x1="51957" y1="19200" x2="46413" y2="79600"/>
                        <a14:foregroundMark x1="62391" y1="26200" x2="50435" y2="73800"/>
                        <a14:foregroundMark x1="56848" y1="64200" x2="57065" y2="65000"/>
                        <a14:foregroundMark x1="58152" y1="73600" x2="58152" y2="73600"/>
                        <a14:foregroundMark x1="59674" y1="79600" x2="56957" y2="80400"/>
                        <a14:foregroundMark x1="49348" y1="85000" x2="49348" y2="85000"/>
                        <a14:foregroundMark x1="43913" y1="81800" x2="43696" y2="80800"/>
                        <a14:foregroundMark x1="42826" y1="78200" x2="40761" y2="75000"/>
                        <a14:foregroundMark x1="38913" y1="69400" x2="38370" y2="66400"/>
                        <a14:foregroundMark x1="38587" y1="60200" x2="39022" y2="54400"/>
                        <a14:foregroundMark x1="40000" y1="50200" x2="40543" y2="46600"/>
                        <a14:foregroundMark x1="43587" y1="36400" x2="45761" y2="34400"/>
                        <a14:foregroundMark x1="47283" y1="32800" x2="51522" y2="32800"/>
                        <a14:foregroundMark x1="55109" y1="32800" x2="57391" y2="32600"/>
                        <a14:foregroundMark x1="59783" y1="31800" x2="59783" y2="31800"/>
                        <a14:foregroundMark x1="60217" y1="30000" x2="56304" y2="26400"/>
                        <a14:foregroundMark x1="55326" y1="25600" x2="53696" y2="26200"/>
                        <a14:foregroundMark x1="48804" y1="26200" x2="43804" y2="30400"/>
                        <a14:foregroundMark x1="42391" y1="33400" x2="43696" y2="42400"/>
                        <a14:foregroundMark x1="47283" y1="50600" x2="52609" y2="62800"/>
                        <a14:foregroundMark x1="58152" y1="55200" x2="58913" y2="42800"/>
                        <a14:foregroundMark x1="52826" y1="36000" x2="48804" y2="59000"/>
                        <a14:foregroundMark x1="53043" y1="37200" x2="54348" y2="63400"/>
                        <a14:foregroundMark x1="53587" y1="33200" x2="52283" y2="57200"/>
                        <a14:foregroundMark x1="46413" y1="27600" x2="46739" y2="42400"/>
                        <a14:foregroundMark x1="42065" y1="23600" x2="41522" y2="33400"/>
                        <a14:foregroundMark x1="41848" y1="16600" x2="40761" y2="27600"/>
                        <a14:foregroundMark x1="46739" y1="15200" x2="47065" y2="25800"/>
                        <a14:foregroundMark x1="49022" y1="15000" x2="49891" y2="29000"/>
                        <a14:foregroundMark x1="53370" y1="12200" x2="54022" y2="21000"/>
                        <a14:foregroundMark x1="56087" y1="17200" x2="56522" y2="22400"/>
                        <a14:foregroundMark x1="57174" y1="18600" x2="58478" y2="24400"/>
                        <a14:foregroundMark x1="58913" y1="21800" x2="60326" y2="24000"/>
                        <a14:foregroundMark x1="62609" y1="22800" x2="65109" y2="23200"/>
                        <a14:foregroundMark x1="65761" y1="27400" x2="65978" y2="35800"/>
                        <a14:foregroundMark x1="65870" y1="41800" x2="65761" y2="55000"/>
                        <a14:foregroundMark x1="64783" y1="62600" x2="64348" y2="69400"/>
                        <a14:foregroundMark x1="64348" y1="76200" x2="64348" y2="83000"/>
                        <a14:foregroundMark x1="62935" y1="85600" x2="54891" y2="88600"/>
                        <a14:foregroundMark x1="53587" y1="89600" x2="49783" y2="92000"/>
                        <a14:foregroundMark x1="47283" y1="90400" x2="40109" y2="86400"/>
                        <a14:foregroundMark x1="38913" y1="86800" x2="36848" y2="84400"/>
                        <a14:foregroundMark x1="35326" y1="79600" x2="35109" y2="66400"/>
                        <a14:foregroundMark x1="34457" y1="52000" x2="33913" y2="30800"/>
                        <a14:foregroundMark x1="33587" y1="27800" x2="35217" y2="67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72" y="0"/>
            <a:ext cx="2880078" cy="156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12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4411B-B5D4-4285-7C39-DCD05348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2D7085-4C92-EF10-2661-5B929DFF4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607733"/>
            <a:ext cx="11170088" cy="3803079"/>
          </a:xfrm>
        </p:spPr>
        <p:txBody>
          <a:bodyPr>
            <a:normAutofit/>
          </a:bodyPr>
          <a:lstStyle/>
          <a:p>
            <a:r>
              <a:rPr lang="pt-BR" sz="2400" b="0" dirty="0">
                <a:effectLst/>
                <a:latin typeface="Consolas" panose="020B0609020204030204" pitchFamily="49" charset="0"/>
              </a:rPr>
              <a:t>CSS (</a:t>
            </a:r>
            <a:r>
              <a:rPr lang="pt-BR" sz="2400" b="0" dirty="0" err="1">
                <a:effectLst/>
                <a:latin typeface="Consolas" panose="020B0609020204030204" pitchFamily="49" charset="0"/>
              </a:rPr>
              <a:t>Cascading</a:t>
            </a:r>
            <a:r>
              <a:rPr lang="pt-BR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effectLst/>
                <a:latin typeface="Consolas" panose="020B0609020204030204" pitchFamily="49" charset="0"/>
              </a:rPr>
              <a:t>Style</a:t>
            </a:r>
            <a:r>
              <a:rPr lang="pt-BR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effectLst/>
                <a:latin typeface="Consolas" panose="020B0609020204030204" pitchFamily="49" charset="0"/>
              </a:rPr>
              <a:t>Sheets</a:t>
            </a:r>
            <a:r>
              <a:rPr lang="pt-BR" sz="2400" b="0" dirty="0">
                <a:effectLst/>
                <a:latin typeface="Consolas" panose="020B0609020204030204" pitchFamily="49" charset="0"/>
              </a:rPr>
              <a:t>) é uma linguagem de estilo usada para descrever a apresentação de um documento escrito em HTML ou XML. Ela é uma das principais tecnologias da web, junto com HTML e JavaScript, e permite separar o conteúdo de um documento (HTML) da sua aparência.</a:t>
            </a:r>
          </a:p>
        </p:txBody>
      </p:sp>
    </p:spTree>
    <p:extLst>
      <p:ext uri="{BB962C8B-B14F-4D97-AF65-F5344CB8AC3E}">
        <p14:creationId xmlns:p14="http://schemas.microsoft.com/office/powerpoint/2010/main" val="3815438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099CF9-2A6D-0EE7-A810-719B3DA71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BOX Model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C3799E-8243-3EF6-5C9F-62AE45416D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0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3CECE16-1BBD-3838-D078-91C674F13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68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1BC2F00-1C74-0B05-1235-147686C2D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14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B4182-610B-EDB8-00EF-612632144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270CC1-C523-3E2E-5B64-AAD89FAEF8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806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7309A-01C3-626C-B6B9-892E238D0DB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519410" y="0"/>
            <a:ext cx="1672590" cy="969963"/>
          </a:xfrm>
        </p:spPr>
        <p:txBody>
          <a:bodyPr/>
          <a:lstStyle/>
          <a:p>
            <a:pPr algn="r"/>
            <a:r>
              <a:rPr lang="pt-BR" dirty="0"/>
              <a:t>Cores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473043D-6DCE-F7CF-C0A1-3BC60ABB3B27}"/>
              </a:ext>
            </a:extLst>
          </p:cNvPr>
          <p:cNvSpPr txBox="1"/>
          <p:nvPr/>
        </p:nvSpPr>
        <p:spPr>
          <a:xfrm>
            <a:off x="3160888" y="6350324"/>
            <a:ext cx="61016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2"/>
              </a:rPr>
              <a:t>https://www.w3schools.com/cssref/css_colors.php</a:t>
            </a:r>
            <a:r>
              <a:rPr lang="pt-BR" dirty="0"/>
              <a:t> 	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71107B3-1233-9D99-5CB0-1FCF18BF1931}"/>
              </a:ext>
            </a:extLst>
          </p:cNvPr>
          <p:cNvSpPr txBox="1"/>
          <p:nvPr/>
        </p:nvSpPr>
        <p:spPr>
          <a:xfrm>
            <a:off x="0" y="197346"/>
            <a:ext cx="10216443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/*Nome da Cor*/</a:t>
            </a:r>
            <a:endParaRPr lang="pt-BR" b="0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7AD8EC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/* Nome da cor */</a:t>
            </a:r>
            <a:endParaRPr lang="pt-BR" b="0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7AD8EC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/*Hexadecimal*/</a:t>
            </a:r>
            <a:endParaRPr lang="pt-BR" b="0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7AD8EC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#ff0000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/* Vermelho */</a:t>
            </a:r>
            <a:endParaRPr lang="pt-BR" b="0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7AD8EC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#00ff00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/* Verde */</a:t>
            </a:r>
            <a:endParaRPr lang="pt-BR" b="0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/*RGB*/</a:t>
            </a:r>
            <a:endParaRPr lang="pt-BR" b="0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7AD8EC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7AD8EC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pt-BR" b="0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/* Vermelho */</a:t>
            </a:r>
            <a:endParaRPr lang="pt-BR" b="0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7AD8EC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7AD8EC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pt-BR" b="0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/* Verde */</a:t>
            </a:r>
            <a:endParaRPr lang="pt-BR" b="0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/*RGBA*/</a:t>
            </a:r>
            <a:endParaRPr lang="pt-BR" b="0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7AD8EC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7AD8EC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pt-BR" b="0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/* Vermelho com 50% de opacidade */</a:t>
            </a:r>
            <a:endParaRPr lang="pt-BR" b="0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7AD8EC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7AD8EC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0.3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pt-BR" b="0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/* Verde com 30% de opacidade */</a:t>
            </a:r>
            <a:endParaRPr lang="pt-BR" b="0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3544167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Citável</Template>
  <TotalTime>2643</TotalTime>
  <Words>454</Words>
  <Application>Microsoft Office PowerPoint</Application>
  <PresentationFormat>Widescreen</PresentationFormat>
  <Paragraphs>61</Paragraphs>
  <Slides>14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Calibri</vt:lpstr>
      <vt:lpstr>Century Gothic</vt:lpstr>
      <vt:lpstr>Consolas</vt:lpstr>
      <vt:lpstr>Söhne</vt:lpstr>
      <vt:lpstr>Wingdings 2</vt:lpstr>
      <vt:lpstr>Citável</vt:lpstr>
      <vt:lpstr>Apresentação do PowerPoint</vt:lpstr>
      <vt:lpstr>Cascading Style Sheets</vt:lpstr>
      <vt:lpstr>Apresentação do PowerPoint</vt:lpstr>
      <vt:lpstr>CSS</vt:lpstr>
      <vt:lpstr>BOX Model</vt:lpstr>
      <vt:lpstr>Apresentação do PowerPoint</vt:lpstr>
      <vt:lpstr>Apresentação do PowerPoint</vt:lpstr>
      <vt:lpstr>CORES</vt:lpstr>
      <vt:lpstr>Cores</vt:lpstr>
      <vt:lpstr>Unidades</vt:lpstr>
      <vt:lpstr>Unidades</vt:lpstr>
      <vt:lpstr>Apresentação do PowerPoint</vt:lpstr>
      <vt:lpstr>Propriedades de Texto</vt:lpstr>
      <vt:lpstr>Texto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Admin</cp:lastModifiedBy>
  <cp:revision>147</cp:revision>
  <dcterms:created xsi:type="dcterms:W3CDTF">2024-03-27T13:54:59Z</dcterms:created>
  <dcterms:modified xsi:type="dcterms:W3CDTF">2024-05-24T14:13:37Z</dcterms:modified>
</cp:coreProperties>
</file>