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2"/>
  </p:notesMasterIdLst>
  <p:sldIdLst>
    <p:sldId id="261" r:id="rId2"/>
    <p:sldId id="269" r:id="rId3"/>
    <p:sldId id="285" r:id="rId4"/>
    <p:sldId id="262" r:id="rId5"/>
    <p:sldId id="296" r:id="rId6"/>
    <p:sldId id="297" r:id="rId7"/>
    <p:sldId id="286" r:id="rId8"/>
    <p:sldId id="293" r:id="rId9"/>
    <p:sldId id="294" r:id="rId10"/>
    <p:sldId id="295" r:id="rId11"/>
    <p:sldId id="298" r:id="rId12"/>
    <p:sldId id="300" r:id="rId13"/>
    <p:sldId id="301" r:id="rId14"/>
    <p:sldId id="302" r:id="rId15"/>
    <p:sldId id="303" r:id="rId16"/>
    <p:sldId id="304" r:id="rId17"/>
    <p:sldId id="305" r:id="rId18"/>
    <p:sldId id="306" r:id="rId19"/>
    <p:sldId id="307" r:id="rId20"/>
    <p:sldId id="30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5345" autoAdjust="0"/>
  </p:normalViewPr>
  <p:slideViewPr>
    <p:cSldViewPr snapToGrid="0">
      <p:cViewPr varScale="1">
        <p:scale>
          <a:sx n="84" d="100"/>
          <a:sy n="84"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0DA66-80EF-428A-8012-5FFD0E1E8A40}" type="datetimeFigureOut">
              <a:rPr lang="pt-BR" smtClean="0"/>
              <a:t>23/05/2024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BF655-9392-4454-97F2-5750ECEF5787}" type="slidenum">
              <a:rPr lang="pt-BR" smtClean="0"/>
              <a:t>‹nº›</a:t>
            </a:fld>
            <a:endParaRPr lang="pt-BR"/>
          </a:p>
        </p:txBody>
      </p:sp>
    </p:spTree>
    <p:extLst>
      <p:ext uri="{BB962C8B-B14F-4D97-AF65-F5344CB8AC3E}">
        <p14:creationId xmlns:p14="http://schemas.microsoft.com/office/powerpoint/2010/main" val="248018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83BF655-9392-4454-97F2-5750ECEF5787}" type="slidenum">
              <a:rPr lang="pt-BR" smtClean="0"/>
              <a:t>4</a:t>
            </a:fld>
            <a:endParaRPr lang="pt-BR"/>
          </a:p>
        </p:txBody>
      </p:sp>
    </p:spTree>
    <p:extLst>
      <p:ext uri="{BB962C8B-B14F-4D97-AF65-F5344CB8AC3E}">
        <p14:creationId xmlns:p14="http://schemas.microsoft.com/office/powerpoint/2010/main" val="308715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313315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BR"/>
              <a:t>Clique para editar o título Mestre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334D819-9F07-4261-B09B-9E467E5D9002}" type="datetimeFigureOut">
              <a:rPr lang="en-US" smtClean="0"/>
              <a:pPr/>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382703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BR"/>
              <a:t>Clique para editar o título Mestre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334D819-9F07-4261-B09B-9E467E5D9002}"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197210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BR"/>
              <a:t>Clique para editar o título Mestre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BR"/>
              <a:t>Clique para editar os estilos de texto Mestres</a:t>
            </a:r>
          </a:p>
        </p:txBody>
      </p:sp>
      <p:sp>
        <p:nvSpPr>
          <p:cNvPr id="2" name="Date Placeholder 1"/>
          <p:cNvSpPr>
            <a:spLocks noGrp="1"/>
          </p:cNvSpPr>
          <p:nvPr>
            <p:ph type="dt" sz="half" idx="10"/>
          </p:nvPr>
        </p:nvSpPr>
        <p:spPr/>
        <p:txBody>
          <a:bodyPr/>
          <a:lstStyle/>
          <a:p>
            <a:fld id="{9334D819-9F07-4261-B09B-9E467E5D9002}" type="datetimeFigureOut">
              <a:rPr lang="en-US" smtClean="0"/>
              <a:pPr/>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306551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463146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70366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pt-BR"/>
              <a:t>Clique para editar o título Mestre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64727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pt-BR"/>
              <a:t>Clique para editar o título Mestre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334D819-9F07-4261-B09B-9E467E5D9002}"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261307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7642940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9347355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3571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53181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BR"/>
              <a:t>Clique para editar o título Mestre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334D819-9F07-4261-B09B-9E467E5D9002}"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4142927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BR"/>
              <a:t>Clique para editar o título Mestre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3885810" y="6041362"/>
            <a:ext cx="976879" cy="365125"/>
          </a:xfrm>
        </p:spPr>
        <p:txBody>
          <a:bodyPr/>
          <a:lstStyle/>
          <a:p>
            <a:fld id="{9334D819-9F07-4261-B09B-9E467E5D9002}" type="datetimeFigureOut">
              <a:rPr lang="en-US" smtClean="0"/>
              <a:pPr/>
              <a:t>5/23/2024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139227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BR"/>
              <a:t>Clique para editar o título Mestre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34D819-9F07-4261-B09B-9E467E5D9002}" type="datetimeFigureOut">
              <a:rPr lang="en-US" smtClean="0"/>
              <a:pPr/>
              <a:t>5/23/2024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val="398696140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08C12EA-8878-1C35-FBFE-69C5CAA6334B}"/>
              </a:ext>
            </a:extLst>
          </p:cNvPr>
          <p:cNvSpPr txBox="1"/>
          <p:nvPr/>
        </p:nvSpPr>
        <p:spPr>
          <a:xfrm>
            <a:off x="3011455" y="3020399"/>
            <a:ext cx="6172200" cy="369332"/>
          </a:xfrm>
          <a:prstGeom prst="rect">
            <a:avLst/>
          </a:prstGeom>
          <a:noFill/>
        </p:spPr>
        <p:txBody>
          <a:bodyPr wrap="square">
            <a:spAutoFit/>
          </a:bodyPr>
          <a:lstStyle/>
          <a:p>
            <a:endParaRPr lang="pt-BR" dirty="0"/>
          </a:p>
        </p:txBody>
      </p:sp>
      <p:sp>
        <p:nvSpPr>
          <p:cNvPr id="5" name="Título 1">
            <a:extLst>
              <a:ext uri="{FF2B5EF4-FFF2-40B4-BE49-F238E27FC236}">
                <a16:creationId xmlns:a16="http://schemas.microsoft.com/office/drawing/2014/main" id="{ED1A4B88-B162-62E5-C3E2-C3FEDBFB09B3}"/>
              </a:ext>
            </a:extLst>
          </p:cNvPr>
          <p:cNvSpPr txBox="1">
            <a:spLocks/>
          </p:cNvSpPr>
          <p:nvPr/>
        </p:nvSpPr>
        <p:spPr>
          <a:xfrm>
            <a:off x="1251678" y="382385"/>
            <a:ext cx="10178322" cy="149213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pt-BR" dirty="0">
                <a:solidFill>
                  <a:schemeClr val="bg2"/>
                </a:solidFill>
              </a:rPr>
              <a:t>Introdução</a:t>
            </a:r>
          </a:p>
        </p:txBody>
      </p:sp>
      <p:sp>
        <p:nvSpPr>
          <p:cNvPr id="4" name="AutoShape 4" descr="Tudo o que você precisa saber sobre HTML e CSS">
            <a:extLst>
              <a:ext uri="{FF2B5EF4-FFF2-40B4-BE49-F238E27FC236}">
                <a16:creationId xmlns:a16="http://schemas.microsoft.com/office/drawing/2014/main" id="{F5A3B2D3-5D2D-F551-1622-A95EEBBDFE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8">
            <a:extLst>
              <a:ext uri="{FF2B5EF4-FFF2-40B4-BE49-F238E27FC236}">
                <a16:creationId xmlns:a16="http://schemas.microsoft.com/office/drawing/2014/main" id="{8F2F53BF-2ED4-A804-3CAA-7907793A3D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10">
            <a:extLst>
              <a:ext uri="{FF2B5EF4-FFF2-40B4-BE49-F238E27FC236}">
                <a16:creationId xmlns:a16="http://schemas.microsoft.com/office/drawing/2014/main" id="{FCDA187F-5BD2-454C-4A12-5DFB8591767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descr="Css 1080P, 2K, 4K, 5K HD wallpapers free download | Wallpaper Flare">
            <a:extLst>
              <a:ext uri="{FF2B5EF4-FFF2-40B4-BE49-F238E27FC236}">
                <a16:creationId xmlns:a16="http://schemas.microsoft.com/office/drawing/2014/main" id="{34E5AE38-D7FE-FBB2-B9E2-BBF8689EF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3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35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0DEE6-EC96-BD08-5995-887FD2DD3A3F}"/>
              </a:ext>
            </a:extLst>
          </p:cNvPr>
          <p:cNvSpPr>
            <a:spLocks noGrp="1"/>
          </p:cNvSpPr>
          <p:nvPr>
            <p:ph type="title"/>
          </p:nvPr>
        </p:nvSpPr>
        <p:spPr/>
        <p:txBody>
          <a:bodyPr/>
          <a:lstStyle/>
          <a:p>
            <a:r>
              <a:rPr lang="pt-BR" dirty="0" err="1"/>
              <a:t>External</a:t>
            </a:r>
            <a:r>
              <a:rPr lang="pt-BR" dirty="0"/>
              <a:t> CSS:</a:t>
            </a:r>
          </a:p>
        </p:txBody>
      </p:sp>
      <p:sp>
        <p:nvSpPr>
          <p:cNvPr id="3" name="Espaço Reservado para Conteúdo 2">
            <a:extLst>
              <a:ext uri="{FF2B5EF4-FFF2-40B4-BE49-F238E27FC236}">
                <a16:creationId xmlns:a16="http://schemas.microsoft.com/office/drawing/2014/main" id="{85FAAC18-9B92-0C4E-4486-4929D139D17E}"/>
              </a:ext>
            </a:extLst>
          </p:cNvPr>
          <p:cNvSpPr>
            <a:spLocks noGrp="1"/>
          </p:cNvSpPr>
          <p:nvPr>
            <p:ph idx="1"/>
          </p:nvPr>
        </p:nvSpPr>
        <p:spPr>
          <a:xfrm>
            <a:off x="818712" y="2222288"/>
            <a:ext cx="10554574" cy="1299846"/>
          </a:xfrm>
        </p:spPr>
        <p:txBody>
          <a:bodyPr/>
          <a:lstStyle/>
          <a:p>
            <a:r>
              <a:rPr lang="pt-BR" dirty="0"/>
              <a:t>Estilos definidos em arquivos CSS externos que são linkados no documento HTML.</a:t>
            </a:r>
          </a:p>
        </p:txBody>
      </p:sp>
      <p:sp>
        <p:nvSpPr>
          <p:cNvPr id="5" name="CaixaDeTexto 4">
            <a:extLst>
              <a:ext uri="{FF2B5EF4-FFF2-40B4-BE49-F238E27FC236}">
                <a16:creationId xmlns:a16="http://schemas.microsoft.com/office/drawing/2014/main" id="{209D2977-FE29-99D4-EE2A-C85ACC50AFB1}"/>
              </a:ext>
            </a:extLst>
          </p:cNvPr>
          <p:cNvSpPr txBox="1"/>
          <p:nvPr/>
        </p:nvSpPr>
        <p:spPr>
          <a:xfrm>
            <a:off x="3045177" y="4326784"/>
            <a:ext cx="6101644" cy="923330"/>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link</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rel</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"stylesheet"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href</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"styles.css"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0658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1F323-3C2A-A676-0352-6C690B01DE68}"/>
              </a:ext>
            </a:extLst>
          </p:cNvPr>
          <p:cNvSpPr>
            <a:spLocks noGrp="1"/>
          </p:cNvSpPr>
          <p:nvPr>
            <p:ph type="title"/>
          </p:nvPr>
        </p:nvSpPr>
        <p:spPr/>
        <p:txBody>
          <a:bodyPr/>
          <a:lstStyle/>
          <a:p>
            <a:r>
              <a:rPr lang="pt-BR" dirty="0"/>
              <a:t>Seletor de Atributos</a:t>
            </a:r>
          </a:p>
        </p:txBody>
      </p:sp>
      <p:sp>
        <p:nvSpPr>
          <p:cNvPr id="3" name="Espaço Reservado para Conteúdo 2">
            <a:extLst>
              <a:ext uri="{FF2B5EF4-FFF2-40B4-BE49-F238E27FC236}">
                <a16:creationId xmlns:a16="http://schemas.microsoft.com/office/drawing/2014/main" id="{773F5147-A697-6999-41EB-7029DEAEE05A}"/>
              </a:ext>
            </a:extLst>
          </p:cNvPr>
          <p:cNvSpPr>
            <a:spLocks noGrp="1"/>
          </p:cNvSpPr>
          <p:nvPr>
            <p:ph idx="1"/>
          </p:nvPr>
        </p:nvSpPr>
        <p:spPr>
          <a:xfrm>
            <a:off x="818712" y="1930400"/>
            <a:ext cx="10554574" cy="1896534"/>
          </a:xfrm>
        </p:spPr>
        <p:txBody>
          <a:bodyPr>
            <a:normAutofit/>
          </a:bodyPr>
          <a:lstStyle/>
          <a:p>
            <a:r>
              <a:rPr lang="pt-BR" sz="2000" dirty="0"/>
              <a:t>No CSS, o seletor de atributo é usado para aplicar estilos a elementos com base em determinados atributos ou valores de atributos. Ele permite uma grande flexibilidade e especificidade ao direcionar elementos específicos em um documento HTML.</a:t>
            </a:r>
          </a:p>
        </p:txBody>
      </p:sp>
      <p:sp>
        <p:nvSpPr>
          <p:cNvPr id="5" name="CaixaDeTexto 4">
            <a:extLst>
              <a:ext uri="{FF2B5EF4-FFF2-40B4-BE49-F238E27FC236}">
                <a16:creationId xmlns:a16="http://schemas.microsoft.com/office/drawing/2014/main" id="{D9DB7B73-E284-11B9-2082-91A8697D47C5}"/>
              </a:ext>
            </a:extLst>
          </p:cNvPr>
          <p:cNvSpPr txBox="1"/>
          <p:nvPr/>
        </p:nvSpPr>
        <p:spPr>
          <a:xfrm>
            <a:off x="1199444" y="3578578"/>
            <a:ext cx="9118600" cy="1477328"/>
          </a:xfrm>
          <a:prstGeom prst="rect">
            <a:avLst/>
          </a:prstGeom>
          <a:noFill/>
        </p:spPr>
        <p:txBody>
          <a:bodyPr wrap="square">
            <a:spAutoFit/>
          </a:bodyPr>
          <a:lstStyle/>
          <a:p>
            <a:r>
              <a:rPr lang="pt-BR" b="0" dirty="0">
                <a:solidFill>
                  <a:srgbClr val="6A9955"/>
                </a:solidFill>
                <a:effectLst/>
                <a:latin typeface="Consolas" panose="020B0609020204030204" pitchFamily="49" charset="0"/>
              </a:rPr>
              <a:t>/* Seleciona todos os elementos que têm o atributo "</a:t>
            </a:r>
            <a:r>
              <a:rPr lang="pt-BR" b="0" dirty="0" err="1">
                <a:solidFill>
                  <a:srgbClr val="6A9955"/>
                </a:solidFill>
                <a:effectLst/>
                <a:latin typeface="Consolas" panose="020B0609020204030204" pitchFamily="49" charset="0"/>
              </a:rPr>
              <a:t>title</a:t>
            </a:r>
            <a:r>
              <a:rPr lang="pt-BR" b="0" dirty="0">
                <a:solidFill>
                  <a:srgbClr val="6A9955"/>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CCCCCC"/>
                </a:solidFill>
                <a:effectLst/>
                <a:latin typeface="Consolas" panose="020B0609020204030204" pitchFamily="49" charset="0"/>
              </a:rPr>
              <a:t>[</a:t>
            </a:r>
            <a:r>
              <a:rPr lang="pt-BR" b="0" dirty="0" err="1">
                <a:solidFill>
                  <a:srgbClr val="9CDCFE"/>
                </a:solidFill>
                <a:effectLst/>
                <a:latin typeface="Consolas" panose="020B0609020204030204" pitchFamily="49" charset="0"/>
              </a:rPr>
              <a:t>title</a:t>
            </a:r>
            <a:r>
              <a:rPr lang="pt-BR" b="0" dirty="0">
                <a:solidFill>
                  <a:srgbClr val="CCCCCC"/>
                </a:solidFill>
                <a:effectLst/>
                <a:latin typeface="Consolas" panose="020B0609020204030204" pitchFamily="49" charset="0"/>
              </a:rPr>
              <a:t>] </a:t>
            </a:r>
          </a:p>
          <a:p>
            <a:r>
              <a:rPr lang="pt-BR" b="0" dirty="0">
                <a:solidFill>
                  <a:srgbClr val="CCCCCC"/>
                </a:solidFill>
                <a:effectLst/>
                <a:latin typeface="Consolas" panose="020B0609020204030204" pitchFamily="49" charset="0"/>
              </a:rPr>
              <a:t>{</a:t>
            </a:r>
          </a:p>
          <a:p>
            <a:r>
              <a:rPr lang="pt-BR" b="0" dirty="0">
                <a:solidFill>
                  <a:srgbClr val="CCCCCC"/>
                </a:solidFill>
                <a:effectLst/>
                <a:latin typeface="Consolas" panose="020B0609020204030204" pitchFamily="49" charset="0"/>
              </a:rPr>
              <a:t>    </a:t>
            </a:r>
            <a:r>
              <a:rPr lang="pt-BR" b="0" dirty="0">
                <a:solidFill>
                  <a:srgbClr val="9CDCFE"/>
                </a:solidFill>
                <a:effectLst/>
                <a:latin typeface="Consolas" panose="020B0609020204030204" pitchFamily="49" charset="0"/>
              </a:rPr>
              <a:t>color</a:t>
            </a:r>
            <a:r>
              <a:rPr lang="pt-BR" b="0" dirty="0">
                <a:solidFill>
                  <a:srgbClr val="CCCCCC"/>
                </a:solidFill>
                <a:effectLst/>
                <a:latin typeface="Consolas" panose="020B0609020204030204" pitchFamily="49" charset="0"/>
              </a:rPr>
              <a:t>: </a:t>
            </a:r>
            <a:r>
              <a:rPr lang="pt-BR" b="0" dirty="0">
                <a:solidFill>
                  <a:srgbClr val="CE9178"/>
                </a:solidFill>
                <a:effectLst/>
                <a:latin typeface="Consolas" panose="020B0609020204030204" pitchFamily="49" charset="0"/>
              </a:rPr>
              <a:t>blue</a:t>
            </a:r>
            <a:r>
              <a:rPr lang="pt-BR" b="0" dirty="0">
                <a:solidFill>
                  <a:srgbClr val="CCCCCC"/>
                </a:solidFill>
                <a:effectLst/>
                <a:latin typeface="Consolas" panose="020B0609020204030204" pitchFamily="49" charset="0"/>
              </a:rPr>
              <a:t>;</a:t>
            </a:r>
          </a:p>
          <a:p>
            <a:r>
              <a:rPr lang="pt-BR" b="0" dirty="0">
                <a:solidFill>
                  <a:srgbClr val="CCCCCC"/>
                </a:solidFill>
                <a:effectLst/>
                <a:latin typeface="Consolas" panose="020B0609020204030204" pitchFamily="49" charset="0"/>
              </a:rPr>
              <a:t>}</a:t>
            </a:r>
          </a:p>
        </p:txBody>
      </p:sp>
      <p:sp>
        <p:nvSpPr>
          <p:cNvPr id="7" name="CaixaDeTexto 6">
            <a:extLst>
              <a:ext uri="{FF2B5EF4-FFF2-40B4-BE49-F238E27FC236}">
                <a16:creationId xmlns:a16="http://schemas.microsoft.com/office/drawing/2014/main" id="{4DEADEB7-39B2-3A71-CEE8-871B94B6AC3A}"/>
              </a:ext>
            </a:extLst>
          </p:cNvPr>
          <p:cNvSpPr txBox="1"/>
          <p:nvPr/>
        </p:nvSpPr>
        <p:spPr>
          <a:xfrm>
            <a:off x="1199444" y="5183224"/>
            <a:ext cx="9702801" cy="1477328"/>
          </a:xfrm>
          <a:prstGeom prst="rect">
            <a:avLst/>
          </a:prstGeom>
          <a:noFill/>
        </p:spPr>
        <p:txBody>
          <a:bodyPr wrap="square">
            <a:spAutoFit/>
          </a:bodyPr>
          <a:lstStyle/>
          <a:p>
            <a:r>
              <a:rPr lang="pt-BR" b="0" dirty="0">
                <a:solidFill>
                  <a:srgbClr val="6A9955"/>
                </a:solidFill>
                <a:effectLst/>
                <a:latin typeface="Consolas" panose="020B0609020204030204" pitchFamily="49" charset="0"/>
              </a:rPr>
              <a:t>/* Seleciona todos os elementos com o atributo "</a:t>
            </a:r>
            <a:r>
              <a:rPr lang="pt-BR" b="0" dirty="0" err="1">
                <a:solidFill>
                  <a:srgbClr val="6A9955"/>
                </a:solidFill>
                <a:effectLst/>
                <a:latin typeface="Consolas" panose="020B0609020204030204" pitchFamily="49" charset="0"/>
              </a:rPr>
              <a:t>type</a:t>
            </a:r>
            <a:r>
              <a:rPr lang="pt-BR" b="0" dirty="0">
                <a:solidFill>
                  <a:srgbClr val="6A9955"/>
                </a:solidFill>
                <a:effectLst/>
                <a:latin typeface="Consolas" panose="020B0609020204030204" pitchFamily="49" charset="0"/>
              </a:rPr>
              <a:t>" igual a "</a:t>
            </a:r>
            <a:r>
              <a:rPr lang="pt-BR" b="0" dirty="0" err="1">
                <a:solidFill>
                  <a:srgbClr val="6A9955"/>
                </a:solidFill>
                <a:effectLst/>
                <a:latin typeface="Consolas" panose="020B0609020204030204" pitchFamily="49" charset="0"/>
              </a:rPr>
              <a:t>text</a:t>
            </a:r>
            <a:r>
              <a:rPr lang="pt-BR" b="0" dirty="0">
                <a:solidFill>
                  <a:srgbClr val="6A9955"/>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7BA7D"/>
                </a:solidFill>
                <a:effectLst/>
                <a:latin typeface="Consolas" panose="020B0609020204030204" pitchFamily="49" charset="0"/>
              </a:rPr>
              <a:t>input</a:t>
            </a:r>
            <a:r>
              <a:rPr lang="pt-BR" b="0" dirty="0">
                <a:solidFill>
                  <a:srgbClr val="CCCCCC"/>
                </a:solidFill>
                <a:effectLst/>
                <a:latin typeface="Consolas" panose="020B0609020204030204" pitchFamily="49" charset="0"/>
              </a:rPr>
              <a:t>[</a:t>
            </a:r>
            <a:r>
              <a:rPr lang="pt-BR" b="0" dirty="0" err="1">
                <a:solidFill>
                  <a:srgbClr val="9CDCFE"/>
                </a:solidFill>
                <a:effectLst/>
                <a:latin typeface="Consolas" panose="020B0609020204030204" pitchFamily="49" charset="0"/>
              </a:rPr>
              <a:t>type</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text</a:t>
            </a:r>
            <a:r>
              <a:rPr lang="pt-BR" b="0" dirty="0">
                <a:solidFill>
                  <a:srgbClr val="CE9178"/>
                </a:solidFill>
                <a:effectLst/>
                <a:latin typeface="Consolas" panose="020B0609020204030204" pitchFamily="49" charset="0"/>
              </a:rPr>
              <a:t>"</a:t>
            </a:r>
            <a:r>
              <a:rPr lang="pt-BR" b="0" dirty="0">
                <a:solidFill>
                  <a:srgbClr val="CCCCCC"/>
                </a:solidFill>
                <a:effectLst/>
                <a:latin typeface="Consolas" panose="020B0609020204030204" pitchFamily="49" charset="0"/>
              </a:rPr>
              <a:t>] </a:t>
            </a:r>
          </a:p>
          <a:p>
            <a:r>
              <a:rPr lang="pt-BR" b="0" dirty="0">
                <a:solidFill>
                  <a:srgbClr val="CCCCCC"/>
                </a:solidFill>
                <a:effectLst/>
                <a:latin typeface="Consolas" panose="020B0609020204030204" pitchFamily="49" charset="0"/>
              </a:rPr>
              <a:t>{</a:t>
            </a:r>
          </a:p>
          <a:p>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border</a:t>
            </a:r>
            <a:r>
              <a:rPr lang="pt-BR" b="0" dirty="0">
                <a:solidFill>
                  <a:srgbClr val="CCCCCC"/>
                </a:solidFill>
                <a:effectLst/>
                <a:latin typeface="Consolas" panose="020B0609020204030204" pitchFamily="49" charset="0"/>
              </a:rPr>
              <a:t>: </a:t>
            </a:r>
            <a:r>
              <a:rPr lang="pt-BR" b="0" dirty="0">
                <a:solidFill>
                  <a:srgbClr val="B5CEA8"/>
                </a:solidFill>
                <a:effectLst/>
                <a:latin typeface="Consolas" panose="020B0609020204030204" pitchFamily="49" charset="0"/>
              </a:rPr>
              <a:t>1px</a:t>
            </a:r>
            <a:r>
              <a:rPr lang="pt-BR" b="0" dirty="0">
                <a:solidFill>
                  <a:srgbClr val="CCCCCC"/>
                </a:solidFill>
                <a:effectLst/>
                <a:latin typeface="Consolas" panose="020B0609020204030204" pitchFamily="49" charset="0"/>
              </a:rPr>
              <a:t> </a:t>
            </a:r>
            <a:r>
              <a:rPr lang="pt-BR" b="0" dirty="0" err="1">
                <a:solidFill>
                  <a:srgbClr val="CE9178"/>
                </a:solidFill>
                <a:effectLst/>
                <a:latin typeface="Consolas" panose="020B0609020204030204" pitchFamily="49" charset="0"/>
              </a:rPr>
              <a:t>solid</a:t>
            </a:r>
            <a:r>
              <a:rPr lang="pt-BR" b="0" dirty="0">
                <a:solidFill>
                  <a:srgbClr val="CCCCCC"/>
                </a:solidFill>
                <a:effectLst/>
                <a:latin typeface="Consolas" panose="020B0609020204030204" pitchFamily="49" charset="0"/>
              </a:rPr>
              <a:t> </a:t>
            </a:r>
            <a:r>
              <a:rPr lang="pt-BR" b="0" dirty="0">
                <a:solidFill>
                  <a:srgbClr val="CE9178"/>
                </a:solidFill>
                <a:effectLst/>
                <a:latin typeface="Consolas" panose="020B0609020204030204" pitchFamily="49" charset="0"/>
              </a:rPr>
              <a:t>#000</a:t>
            </a:r>
            <a:r>
              <a:rPr lang="pt-BR" b="0" dirty="0">
                <a:solidFill>
                  <a:srgbClr val="CCCCCC"/>
                </a:solidFill>
                <a:effectLst/>
                <a:latin typeface="Consolas" panose="020B0609020204030204" pitchFamily="49" charset="0"/>
              </a:rPr>
              <a:t>;</a:t>
            </a:r>
          </a:p>
          <a:p>
            <a:r>
              <a:rPr lang="pt-BR"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7529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DA1F1-FCF8-4F3C-09C4-26B05E677101}"/>
              </a:ext>
            </a:extLst>
          </p:cNvPr>
          <p:cNvSpPr>
            <a:spLocks noGrp="1"/>
          </p:cNvSpPr>
          <p:nvPr>
            <p:ph type="title"/>
          </p:nvPr>
        </p:nvSpPr>
        <p:spPr/>
        <p:txBody>
          <a:bodyPr/>
          <a:lstStyle/>
          <a:p>
            <a:r>
              <a:rPr lang="pt-BR" dirty="0" err="1"/>
              <a:t>Pseudo-classes</a:t>
            </a:r>
            <a:endParaRPr lang="pt-BR" dirty="0"/>
          </a:p>
        </p:txBody>
      </p:sp>
      <p:sp>
        <p:nvSpPr>
          <p:cNvPr id="3" name="Espaço Reservado para Texto 2">
            <a:extLst>
              <a:ext uri="{FF2B5EF4-FFF2-40B4-BE49-F238E27FC236}">
                <a16:creationId xmlns:a16="http://schemas.microsoft.com/office/drawing/2014/main" id="{F661BF87-382B-FFDA-64E0-0CB6B5C3DC4A}"/>
              </a:ext>
            </a:extLst>
          </p:cNvPr>
          <p:cNvSpPr>
            <a:spLocks noGrp="1"/>
          </p:cNvSpPr>
          <p:nvPr>
            <p:ph type="body" idx="1"/>
          </p:nvPr>
        </p:nvSpPr>
        <p:spPr/>
        <p:txBody>
          <a:bodyPr/>
          <a:lstStyle/>
          <a:p>
            <a:r>
              <a:rPr lang="pt-BR" dirty="0"/>
              <a:t>Refletem o estado de um determinado elemento</a:t>
            </a:r>
          </a:p>
        </p:txBody>
      </p:sp>
    </p:spTree>
    <p:extLst>
      <p:ext uri="{BB962C8B-B14F-4D97-AF65-F5344CB8AC3E}">
        <p14:creationId xmlns:p14="http://schemas.microsoft.com/office/powerpoint/2010/main" val="211414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33A95-80DF-8800-5FE1-45EE5302B787}"/>
              </a:ext>
            </a:extLst>
          </p:cNvPr>
          <p:cNvSpPr>
            <a:spLocks noGrp="1"/>
          </p:cNvSpPr>
          <p:nvPr>
            <p:ph type="title"/>
          </p:nvPr>
        </p:nvSpPr>
        <p:spPr/>
        <p:txBody>
          <a:bodyPr/>
          <a:lstStyle/>
          <a:p>
            <a:r>
              <a:rPr lang="pt-BR" dirty="0" err="1"/>
              <a:t>Pseudo-classes</a:t>
            </a:r>
            <a:endParaRPr lang="pt-BR" dirty="0"/>
          </a:p>
        </p:txBody>
      </p:sp>
      <p:sp>
        <p:nvSpPr>
          <p:cNvPr id="3" name="Espaço Reservado para Conteúdo 2">
            <a:extLst>
              <a:ext uri="{FF2B5EF4-FFF2-40B4-BE49-F238E27FC236}">
                <a16:creationId xmlns:a16="http://schemas.microsoft.com/office/drawing/2014/main" id="{F7B8F89F-8BEC-8051-B639-B7DE7E0C29C7}"/>
              </a:ext>
            </a:extLst>
          </p:cNvPr>
          <p:cNvSpPr>
            <a:spLocks noGrp="1"/>
          </p:cNvSpPr>
          <p:nvPr>
            <p:ph idx="1"/>
          </p:nvPr>
        </p:nvSpPr>
        <p:spPr/>
        <p:txBody>
          <a:bodyPr>
            <a:normAutofit/>
          </a:bodyPr>
          <a:lstStyle/>
          <a:p>
            <a:r>
              <a:rPr lang="pt-BR" sz="2400" dirty="0" err="1"/>
              <a:t>Pseudo-classes</a:t>
            </a:r>
            <a:r>
              <a:rPr lang="pt-BR" sz="2400" dirty="0"/>
              <a:t> são palavras-chave adicionadas aos seletores no CSS que especificam um estado especial do elemento selecionado. Elas permitem que você estilize elementos com base em informações que não estão contidas na árvore de documentos, como o estado do elemento (por exemplo, quando um link é visitado), a posição de um elemento em relação aos seus irmãos, ou a interação do usuário com um elemento.</a:t>
            </a:r>
          </a:p>
        </p:txBody>
      </p:sp>
      <p:sp>
        <p:nvSpPr>
          <p:cNvPr id="5" name="CaixaDeTexto 4">
            <a:extLst>
              <a:ext uri="{FF2B5EF4-FFF2-40B4-BE49-F238E27FC236}">
                <a16:creationId xmlns:a16="http://schemas.microsoft.com/office/drawing/2014/main" id="{AAEE71B7-BC3C-A790-858F-8CC72C2BF268}"/>
              </a:ext>
            </a:extLst>
          </p:cNvPr>
          <p:cNvSpPr txBox="1"/>
          <p:nvPr/>
        </p:nvSpPr>
        <p:spPr>
          <a:xfrm>
            <a:off x="4179711" y="6294115"/>
            <a:ext cx="7899400" cy="369332"/>
          </a:xfrm>
          <a:prstGeom prst="rect">
            <a:avLst/>
          </a:prstGeom>
          <a:noFill/>
        </p:spPr>
        <p:txBody>
          <a:bodyPr wrap="square">
            <a:spAutoFit/>
          </a:bodyPr>
          <a:lstStyle/>
          <a:p>
            <a:r>
              <a:rPr lang="pt-BR" dirty="0"/>
              <a:t>https://developer.mozilla.org/pt-BR/docs/Web/CSS/Pseudo-classes</a:t>
            </a:r>
          </a:p>
        </p:txBody>
      </p:sp>
    </p:spTree>
    <p:extLst>
      <p:ext uri="{BB962C8B-B14F-4D97-AF65-F5344CB8AC3E}">
        <p14:creationId xmlns:p14="http://schemas.microsoft.com/office/powerpoint/2010/main" val="229300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E5413C2E-ED60-C362-A65C-B6C01C3FF598}"/>
              </a:ext>
            </a:extLst>
          </p:cNvPr>
          <p:cNvPicPr>
            <a:picLocks noChangeAspect="1"/>
          </p:cNvPicPr>
          <p:nvPr/>
        </p:nvPicPr>
        <p:blipFill>
          <a:blip r:embed="rId2"/>
          <a:stretch>
            <a:fillRect/>
          </a:stretch>
        </p:blipFill>
        <p:spPr>
          <a:xfrm>
            <a:off x="8325677" y="1585551"/>
            <a:ext cx="3220216" cy="3291250"/>
          </a:xfrm>
          <a:prstGeom prst="rect">
            <a:avLst/>
          </a:prstGeom>
          <a:ln>
            <a:noFill/>
          </a:ln>
          <a:effectLst>
            <a:outerShdw blurRad="292100" dist="139700" dir="2700000" algn="tl" rotWithShape="0">
              <a:srgbClr val="333333">
                <a:alpha val="65000"/>
              </a:srgbClr>
            </a:outerShdw>
          </a:effectLst>
        </p:spPr>
      </p:pic>
      <p:sp>
        <p:nvSpPr>
          <p:cNvPr id="5" name="CaixaDeTexto 4">
            <a:extLst>
              <a:ext uri="{FF2B5EF4-FFF2-40B4-BE49-F238E27FC236}">
                <a16:creationId xmlns:a16="http://schemas.microsoft.com/office/drawing/2014/main" id="{F0EFD295-B1DF-56AC-9C1A-DB48A89C5689}"/>
              </a:ext>
            </a:extLst>
          </p:cNvPr>
          <p:cNvSpPr txBox="1"/>
          <p:nvPr/>
        </p:nvSpPr>
        <p:spPr>
          <a:xfrm>
            <a:off x="406401" y="751344"/>
            <a:ext cx="8139290" cy="5355312"/>
          </a:xfrm>
          <a:prstGeom prst="rect">
            <a:avLst/>
          </a:prstGeom>
          <a:noFill/>
        </p:spPr>
        <p:txBody>
          <a:bodyPr wrap="square">
            <a:spAutoFit/>
          </a:bodyPr>
          <a:lstStyle/>
          <a:p>
            <a:r>
              <a:rPr lang="pt-BR" b="1" dirty="0">
                <a:solidFill>
                  <a:srgbClr val="6A9955"/>
                </a:solidFill>
                <a:effectLst/>
                <a:latin typeface="Consolas" panose="020B0609020204030204" pitchFamily="49" charset="0"/>
              </a:rPr>
              <a:t>/* Input </a:t>
            </a:r>
            <a:r>
              <a:rPr lang="pt-BR" b="1" dirty="0" err="1">
                <a:solidFill>
                  <a:srgbClr val="6A9955"/>
                </a:solidFill>
                <a:effectLst/>
                <a:latin typeface="Consolas" panose="020B0609020204030204" pitchFamily="49" charset="0"/>
              </a:rPr>
              <a:t>fields</a:t>
            </a:r>
            <a:r>
              <a:rPr lang="pt-BR" b="1" dirty="0">
                <a:solidFill>
                  <a:srgbClr val="6A9955"/>
                </a:solidFill>
                <a:effectLst/>
                <a:latin typeface="Consolas" panose="020B0609020204030204" pitchFamily="49" charset="0"/>
              </a:rPr>
              <a:t> </a:t>
            </a:r>
            <a:r>
              <a:rPr lang="pt-BR" b="1" dirty="0" err="1">
                <a:solidFill>
                  <a:srgbClr val="6A9955"/>
                </a:solidFill>
                <a:effectLst/>
                <a:latin typeface="Consolas" panose="020B0609020204030204" pitchFamily="49" charset="0"/>
              </a:rPr>
              <a:t>when</a:t>
            </a:r>
            <a:r>
              <a:rPr lang="pt-BR" b="1" dirty="0">
                <a:solidFill>
                  <a:srgbClr val="6A9955"/>
                </a:solidFill>
                <a:effectLst/>
                <a:latin typeface="Consolas" panose="020B0609020204030204" pitchFamily="49" charset="0"/>
              </a:rPr>
              <a:t> </a:t>
            </a:r>
            <a:r>
              <a:rPr lang="pt-BR" b="1" dirty="0" err="1">
                <a:solidFill>
                  <a:srgbClr val="6A9955"/>
                </a:solidFill>
                <a:effectLst/>
                <a:latin typeface="Consolas" panose="020B0609020204030204" pitchFamily="49" charset="0"/>
              </a:rPr>
              <a:t>focused</a:t>
            </a:r>
            <a:r>
              <a:rPr lang="pt-BR" b="1" dirty="0">
                <a:solidFill>
                  <a:srgbClr val="6A9955"/>
                </a:solidFill>
                <a:effectLst/>
                <a:latin typeface="Consolas" panose="020B0609020204030204" pitchFamily="49" charset="0"/>
              </a:rPr>
              <a:t> */</a:t>
            </a:r>
            <a:endParaRPr lang="pt-BR" b="1" dirty="0">
              <a:solidFill>
                <a:srgbClr val="CCCCCC"/>
              </a:solidFill>
              <a:effectLst/>
              <a:latin typeface="Consolas" panose="020B0609020204030204" pitchFamily="49" charset="0"/>
            </a:endParaRPr>
          </a:p>
          <a:p>
            <a:br>
              <a:rPr lang="pt-BR" b="1" dirty="0">
                <a:solidFill>
                  <a:srgbClr val="CCCCCC"/>
                </a:solidFill>
                <a:effectLst/>
                <a:latin typeface="Consolas" panose="020B0609020204030204" pitchFamily="49" charset="0"/>
              </a:rPr>
            </a:br>
            <a:r>
              <a:rPr lang="pt-BR" b="1" dirty="0">
                <a:solidFill>
                  <a:srgbClr val="D7BA7D"/>
                </a:solidFill>
                <a:effectLst/>
                <a:latin typeface="Consolas" panose="020B0609020204030204" pitchFamily="49" charset="0"/>
              </a:rPr>
              <a:t>input</a:t>
            </a:r>
            <a:r>
              <a:rPr lang="pt-BR" b="1" dirty="0">
                <a:solidFill>
                  <a:srgbClr val="CCCCCC"/>
                </a:solidFill>
                <a:effectLst/>
                <a:latin typeface="Consolas" panose="020B0609020204030204" pitchFamily="49" charset="0"/>
              </a:rPr>
              <a:t>[</a:t>
            </a:r>
            <a:r>
              <a:rPr lang="pt-BR" b="1" dirty="0" err="1">
                <a:solidFill>
                  <a:srgbClr val="9CDCFE"/>
                </a:solidFill>
                <a:effectLst/>
                <a:latin typeface="Consolas" panose="020B0609020204030204" pitchFamily="49" charset="0"/>
              </a:rPr>
              <a:t>type</a:t>
            </a:r>
            <a:r>
              <a:rPr lang="pt-BR" b="1" dirty="0">
                <a:solidFill>
                  <a:srgbClr val="D4D4D4"/>
                </a:solidFill>
                <a:effectLst/>
                <a:latin typeface="Consolas" panose="020B0609020204030204" pitchFamily="49" charset="0"/>
              </a:rPr>
              <a:t>=</a:t>
            </a:r>
            <a:r>
              <a:rPr lang="pt-BR" b="1" dirty="0">
                <a:solidFill>
                  <a:srgbClr val="CE9178"/>
                </a:solidFill>
                <a:effectLst/>
                <a:latin typeface="Consolas" panose="020B0609020204030204" pitchFamily="49" charset="0"/>
              </a:rPr>
              <a:t>"</a:t>
            </a:r>
            <a:r>
              <a:rPr lang="pt-BR" b="1" dirty="0" err="1">
                <a:solidFill>
                  <a:srgbClr val="CE9178"/>
                </a:solidFill>
                <a:effectLst/>
                <a:latin typeface="Consolas" panose="020B0609020204030204" pitchFamily="49" charset="0"/>
              </a:rPr>
              <a:t>password</a:t>
            </a:r>
            <a:r>
              <a:rPr lang="pt-BR" b="1" dirty="0">
                <a:solidFill>
                  <a:srgbClr val="CE9178"/>
                </a:solidFill>
                <a:effectLst/>
                <a:latin typeface="Consolas" panose="020B0609020204030204" pitchFamily="49" charset="0"/>
              </a:rPr>
              <a:t>"</a:t>
            </a:r>
            <a:r>
              <a:rPr lang="pt-BR" b="1" dirty="0">
                <a:solidFill>
                  <a:srgbClr val="CCCCCC"/>
                </a:solidFill>
                <a:effectLst/>
                <a:latin typeface="Consolas" panose="020B0609020204030204" pitchFamily="49" charset="0"/>
              </a:rPr>
              <a:t>]</a:t>
            </a:r>
            <a:r>
              <a:rPr lang="pt-BR" b="1" dirty="0">
                <a:solidFill>
                  <a:srgbClr val="D7BA7D"/>
                </a:solidFill>
                <a:effectLst/>
                <a:latin typeface="Consolas" panose="020B0609020204030204" pitchFamily="49" charset="0"/>
              </a:rPr>
              <a:t>:</a:t>
            </a:r>
            <a:r>
              <a:rPr lang="pt-BR" b="1" dirty="0" err="1">
                <a:solidFill>
                  <a:srgbClr val="D7BA7D"/>
                </a:solidFill>
                <a:effectLst/>
                <a:latin typeface="Consolas" panose="020B0609020204030204" pitchFamily="49" charset="0"/>
              </a:rPr>
              <a:t>focus</a:t>
            </a:r>
            <a:r>
              <a:rPr lang="pt-BR" b="1" dirty="0">
                <a:solidFill>
                  <a:srgbClr val="CCCCCC"/>
                </a:solidFill>
                <a:effectLst/>
                <a:latin typeface="Consolas" panose="020B0609020204030204" pitchFamily="49" charset="0"/>
              </a:rPr>
              <a:t>{</a:t>
            </a:r>
          </a:p>
          <a:p>
            <a:br>
              <a:rPr lang="pt-BR" b="1" dirty="0">
                <a:solidFill>
                  <a:srgbClr val="CCCCCC"/>
                </a:solidFill>
                <a:effectLst/>
                <a:latin typeface="Consolas" panose="020B0609020204030204" pitchFamily="49" charset="0"/>
              </a:rPr>
            </a:br>
            <a:r>
              <a:rPr lang="pt-BR" b="1" dirty="0">
                <a:solidFill>
                  <a:srgbClr val="CCCCCC"/>
                </a:solidFill>
                <a:effectLst/>
                <a:latin typeface="Consolas" panose="020B0609020204030204" pitchFamily="49" charset="0"/>
              </a:rPr>
              <a:t>    </a:t>
            </a:r>
            <a:r>
              <a:rPr lang="pt-BR" b="1" dirty="0" err="1">
                <a:solidFill>
                  <a:srgbClr val="9CDCFE"/>
                </a:solidFill>
                <a:effectLst/>
                <a:latin typeface="Consolas" panose="020B0609020204030204" pitchFamily="49" charset="0"/>
              </a:rPr>
              <a:t>border-color</a:t>
            </a:r>
            <a:r>
              <a:rPr lang="pt-BR" b="1" dirty="0" err="1">
                <a:solidFill>
                  <a:srgbClr val="CCCCCC"/>
                </a:solidFill>
                <a:effectLst/>
                <a:latin typeface="Consolas" panose="020B0609020204030204" pitchFamily="49" charset="0"/>
              </a:rPr>
              <a:t>:</a:t>
            </a:r>
            <a:r>
              <a:rPr lang="pt-BR" b="1" dirty="0" err="1">
                <a:solidFill>
                  <a:srgbClr val="CE9178"/>
                </a:solidFill>
                <a:effectLst/>
                <a:latin typeface="Consolas" panose="020B0609020204030204" pitchFamily="49" charset="0"/>
              </a:rPr>
              <a:t>purple</a:t>
            </a:r>
            <a:r>
              <a:rPr lang="pt-BR" b="1" dirty="0">
                <a:solidFill>
                  <a:srgbClr val="CCCCCC"/>
                </a:solidFill>
                <a:effectLst/>
                <a:latin typeface="Consolas" panose="020B0609020204030204" pitchFamily="49" charset="0"/>
              </a:rPr>
              <a:t>;</a:t>
            </a:r>
          </a:p>
          <a:p>
            <a:r>
              <a:rPr lang="pt-BR" b="1" dirty="0">
                <a:solidFill>
                  <a:srgbClr val="CCCCCC"/>
                </a:solidFill>
                <a:effectLst/>
                <a:latin typeface="Consolas" panose="020B0609020204030204" pitchFamily="49" charset="0"/>
              </a:rPr>
              <a:t>}</a:t>
            </a:r>
          </a:p>
          <a:p>
            <a:br>
              <a:rPr lang="pt-BR" b="1" dirty="0">
                <a:solidFill>
                  <a:srgbClr val="CCCCCC"/>
                </a:solidFill>
                <a:effectLst/>
                <a:latin typeface="Consolas" panose="020B0609020204030204" pitchFamily="49" charset="0"/>
              </a:rPr>
            </a:br>
            <a:r>
              <a:rPr lang="pt-BR" b="1" dirty="0">
                <a:solidFill>
                  <a:srgbClr val="6A9955"/>
                </a:solidFill>
                <a:effectLst/>
                <a:latin typeface="Consolas" panose="020B0609020204030204" pitchFamily="49" charset="0"/>
              </a:rPr>
              <a:t>/* Button </a:t>
            </a:r>
            <a:r>
              <a:rPr lang="pt-BR" b="1" dirty="0" err="1">
                <a:solidFill>
                  <a:srgbClr val="6A9955"/>
                </a:solidFill>
                <a:effectLst/>
                <a:latin typeface="Consolas" panose="020B0609020204030204" pitchFamily="49" charset="0"/>
              </a:rPr>
              <a:t>when</a:t>
            </a:r>
            <a:r>
              <a:rPr lang="pt-BR" b="1" dirty="0">
                <a:solidFill>
                  <a:srgbClr val="6A9955"/>
                </a:solidFill>
                <a:effectLst/>
                <a:latin typeface="Consolas" panose="020B0609020204030204" pitchFamily="49" charset="0"/>
              </a:rPr>
              <a:t> </a:t>
            </a:r>
            <a:r>
              <a:rPr lang="pt-BR" b="1" dirty="0" err="1">
                <a:solidFill>
                  <a:srgbClr val="6A9955"/>
                </a:solidFill>
                <a:effectLst/>
                <a:latin typeface="Consolas" panose="020B0609020204030204" pitchFamily="49" charset="0"/>
              </a:rPr>
              <a:t>hovered</a:t>
            </a:r>
            <a:r>
              <a:rPr lang="pt-BR" b="1" dirty="0">
                <a:solidFill>
                  <a:srgbClr val="6A9955"/>
                </a:solidFill>
                <a:effectLst/>
                <a:latin typeface="Consolas" panose="020B0609020204030204" pitchFamily="49" charset="0"/>
              </a:rPr>
              <a:t> */</a:t>
            </a:r>
            <a:endParaRPr lang="pt-BR" b="1" dirty="0">
              <a:solidFill>
                <a:srgbClr val="CCCCCC"/>
              </a:solidFill>
              <a:effectLst/>
              <a:latin typeface="Consolas" panose="020B0609020204030204" pitchFamily="49" charset="0"/>
            </a:endParaRPr>
          </a:p>
          <a:p>
            <a:r>
              <a:rPr lang="pt-BR" b="1" dirty="0" err="1">
                <a:solidFill>
                  <a:srgbClr val="D7BA7D"/>
                </a:solidFill>
                <a:effectLst/>
                <a:latin typeface="Consolas" panose="020B0609020204030204" pitchFamily="49" charset="0"/>
              </a:rPr>
              <a:t>button:hover</a:t>
            </a:r>
            <a:r>
              <a:rPr lang="pt-BR" b="1" dirty="0">
                <a:solidFill>
                  <a:srgbClr val="CCCCCC"/>
                </a:solidFill>
                <a:effectLst/>
                <a:latin typeface="Consolas" panose="020B0609020204030204" pitchFamily="49" charset="0"/>
              </a:rPr>
              <a:t> {</a:t>
            </a:r>
          </a:p>
          <a:p>
            <a:r>
              <a:rPr lang="pt-BR" b="1" dirty="0">
                <a:solidFill>
                  <a:srgbClr val="CCCCCC"/>
                </a:solidFill>
                <a:effectLst/>
                <a:latin typeface="Consolas" panose="020B0609020204030204" pitchFamily="49" charset="0"/>
              </a:rPr>
              <a:t>    </a:t>
            </a:r>
            <a:r>
              <a:rPr lang="pt-BR" b="1" dirty="0">
                <a:solidFill>
                  <a:srgbClr val="9CDCFE"/>
                </a:solidFill>
                <a:effectLst/>
                <a:latin typeface="Consolas" panose="020B0609020204030204" pitchFamily="49" charset="0"/>
              </a:rPr>
              <a:t>background-color</a:t>
            </a:r>
            <a:r>
              <a:rPr lang="pt-BR" b="1" dirty="0">
                <a:solidFill>
                  <a:srgbClr val="CCCCCC"/>
                </a:solidFill>
                <a:effectLst/>
                <a:latin typeface="Consolas" panose="020B0609020204030204" pitchFamily="49" charset="0"/>
              </a:rPr>
              <a:t>: </a:t>
            </a:r>
            <a:r>
              <a:rPr lang="pt-BR" b="1" dirty="0" err="1">
                <a:solidFill>
                  <a:srgbClr val="CE9178"/>
                </a:solidFill>
                <a:effectLst/>
                <a:latin typeface="Consolas" panose="020B0609020204030204" pitchFamily="49" charset="0"/>
              </a:rPr>
              <a:t>skyblue</a:t>
            </a:r>
            <a:r>
              <a:rPr lang="pt-BR" b="1" dirty="0">
                <a:solidFill>
                  <a:srgbClr val="CCCCCC"/>
                </a:solidFill>
                <a:effectLst/>
                <a:latin typeface="Consolas" panose="020B0609020204030204" pitchFamily="49" charset="0"/>
              </a:rPr>
              <a:t>;</a:t>
            </a:r>
          </a:p>
          <a:p>
            <a:r>
              <a:rPr lang="pt-BR" b="1" dirty="0">
                <a:solidFill>
                  <a:srgbClr val="CCCCCC"/>
                </a:solidFill>
                <a:effectLst/>
                <a:latin typeface="Consolas" panose="020B0609020204030204" pitchFamily="49" charset="0"/>
              </a:rPr>
              <a:t>}</a:t>
            </a:r>
          </a:p>
          <a:p>
            <a:r>
              <a:rPr lang="pt-BR" b="1" dirty="0" err="1">
                <a:solidFill>
                  <a:srgbClr val="D7BA7D"/>
                </a:solidFill>
                <a:effectLst/>
                <a:latin typeface="Consolas" panose="020B0609020204030204" pitchFamily="49" charset="0"/>
              </a:rPr>
              <a:t>button:active</a:t>
            </a:r>
            <a:r>
              <a:rPr lang="pt-BR" b="1" dirty="0">
                <a:solidFill>
                  <a:srgbClr val="CCCCCC"/>
                </a:solidFill>
                <a:effectLst/>
                <a:latin typeface="Consolas" panose="020B0609020204030204" pitchFamily="49" charset="0"/>
              </a:rPr>
              <a:t> {</a:t>
            </a:r>
          </a:p>
          <a:p>
            <a:r>
              <a:rPr lang="pt-BR" b="1" dirty="0">
                <a:solidFill>
                  <a:srgbClr val="CCCCCC"/>
                </a:solidFill>
                <a:effectLst/>
                <a:latin typeface="Consolas" panose="020B0609020204030204" pitchFamily="49" charset="0"/>
              </a:rPr>
              <a:t>    </a:t>
            </a:r>
            <a:r>
              <a:rPr lang="pt-BR" b="1" dirty="0">
                <a:solidFill>
                  <a:srgbClr val="9CDCFE"/>
                </a:solidFill>
                <a:effectLst/>
                <a:latin typeface="Consolas" panose="020B0609020204030204" pitchFamily="49" charset="0"/>
              </a:rPr>
              <a:t>background-color</a:t>
            </a:r>
            <a:r>
              <a:rPr lang="pt-BR" b="1" dirty="0">
                <a:solidFill>
                  <a:srgbClr val="CCCCCC"/>
                </a:solidFill>
                <a:effectLst/>
                <a:latin typeface="Consolas" panose="020B0609020204030204" pitchFamily="49" charset="0"/>
              </a:rPr>
              <a:t>: </a:t>
            </a:r>
            <a:r>
              <a:rPr lang="pt-BR" b="1" dirty="0" err="1">
                <a:solidFill>
                  <a:srgbClr val="CE9178"/>
                </a:solidFill>
                <a:effectLst/>
                <a:latin typeface="Consolas" panose="020B0609020204030204" pitchFamily="49" charset="0"/>
              </a:rPr>
              <a:t>darkcyan</a:t>
            </a:r>
            <a:r>
              <a:rPr lang="pt-BR" b="1" dirty="0">
                <a:solidFill>
                  <a:srgbClr val="CCCCCC"/>
                </a:solidFill>
                <a:effectLst/>
                <a:latin typeface="Consolas" panose="020B0609020204030204" pitchFamily="49" charset="0"/>
              </a:rPr>
              <a:t>;</a:t>
            </a:r>
          </a:p>
          <a:p>
            <a:r>
              <a:rPr lang="pt-BR" b="1" dirty="0">
                <a:solidFill>
                  <a:srgbClr val="CCCCCC"/>
                </a:solidFill>
                <a:effectLst/>
                <a:latin typeface="Consolas" panose="020B0609020204030204" pitchFamily="49" charset="0"/>
              </a:rPr>
              <a:t>}</a:t>
            </a:r>
          </a:p>
          <a:p>
            <a:br>
              <a:rPr lang="pt-BR" b="1" dirty="0">
                <a:solidFill>
                  <a:srgbClr val="CCCCCC"/>
                </a:solidFill>
                <a:effectLst/>
                <a:latin typeface="Consolas" panose="020B0609020204030204" pitchFamily="49" charset="0"/>
              </a:rPr>
            </a:br>
            <a:r>
              <a:rPr lang="pt-BR" b="1" dirty="0">
                <a:solidFill>
                  <a:srgbClr val="6A9955"/>
                </a:solidFill>
                <a:effectLst/>
                <a:latin typeface="Consolas" panose="020B0609020204030204" pitchFamily="49" charset="0"/>
              </a:rPr>
              <a:t>/* Link */</a:t>
            </a:r>
            <a:endParaRPr lang="pt-BR" b="1" dirty="0">
              <a:solidFill>
                <a:srgbClr val="CCCCCC"/>
              </a:solidFill>
              <a:effectLst/>
              <a:latin typeface="Consolas" panose="020B0609020204030204" pitchFamily="49" charset="0"/>
            </a:endParaRPr>
          </a:p>
          <a:p>
            <a:r>
              <a:rPr lang="pt-BR" b="1" dirty="0">
                <a:solidFill>
                  <a:srgbClr val="D7BA7D"/>
                </a:solidFill>
                <a:effectLst/>
                <a:latin typeface="Consolas" panose="020B0609020204030204" pitchFamily="49" charset="0"/>
              </a:rPr>
              <a:t>a</a:t>
            </a:r>
            <a:r>
              <a:rPr lang="pt-BR" b="1" dirty="0">
                <a:solidFill>
                  <a:srgbClr val="CCCCCC"/>
                </a:solidFill>
                <a:effectLst/>
                <a:latin typeface="Consolas" panose="020B0609020204030204" pitchFamily="49" charset="0"/>
              </a:rPr>
              <a:t>{</a:t>
            </a:r>
            <a:r>
              <a:rPr lang="pt-BR" b="1" dirty="0">
                <a:solidFill>
                  <a:srgbClr val="9CDCFE"/>
                </a:solidFill>
                <a:effectLst/>
                <a:latin typeface="Consolas" panose="020B0609020204030204" pitchFamily="49" charset="0"/>
              </a:rPr>
              <a:t>color</a:t>
            </a:r>
            <a:r>
              <a:rPr lang="pt-BR" b="1" dirty="0">
                <a:solidFill>
                  <a:srgbClr val="CCCCCC"/>
                </a:solidFill>
                <a:effectLst/>
                <a:latin typeface="Consolas" panose="020B0609020204030204" pitchFamily="49" charset="0"/>
              </a:rPr>
              <a:t>: </a:t>
            </a:r>
            <a:r>
              <a:rPr lang="pt-BR" b="1" dirty="0" err="1">
                <a:solidFill>
                  <a:srgbClr val="CE9178"/>
                </a:solidFill>
                <a:effectLst/>
                <a:latin typeface="Consolas" panose="020B0609020204030204" pitchFamily="49" charset="0"/>
              </a:rPr>
              <a:t>orange</a:t>
            </a:r>
            <a:r>
              <a:rPr lang="pt-BR" b="1" dirty="0">
                <a:solidFill>
                  <a:srgbClr val="CCCCCC"/>
                </a:solidFill>
                <a:effectLst/>
                <a:latin typeface="Consolas" panose="020B0609020204030204" pitchFamily="49" charset="0"/>
              </a:rPr>
              <a:t>; </a:t>
            </a:r>
            <a:r>
              <a:rPr lang="pt-BR" b="1" dirty="0">
                <a:solidFill>
                  <a:srgbClr val="9CDCFE"/>
                </a:solidFill>
                <a:effectLst/>
                <a:latin typeface="Consolas" panose="020B0609020204030204" pitchFamily="49" charset="0"/>
              </a:rPr>
              <a:t>display</a:t>
            </a:r>
            <a:r>
              <a:rPr lang="pt-BR" b="1" dirty="0">
                <a:solidFill>
                  <a:srgbClr val="CCCCCC"/>
                </a:solidFill>
                <a:effectLst/>
                <a:latin typeface="Consolas" panose="020B0609020204030204" pitchFamily="49" charset="0"/>
              </a:rPr>
              <a:t>: </a:t>
            </a:r>
            <a:r>
              <a:rPr lang="pt-BR" b="1" dirty="0" err="1">
                <a:solidFill>
                  <a:srgbClr val="CE9178"/>
                </a:solidFill>
                <a:effectLst/>
                <a:latin typeface="Consolas" panose="020B0609020204030204" pitchFamily="49" charset="0"/>
              </a:rPr>
              <a:t>block</a:t>
            </a:r>
            <a:r>
              <a:rPr lang="pt-BR" b="1" dirty="0">
                <a:solidFill>
                  <a:srgbClr val="CCCCCC"/>
                </a:solidFill>
                <a:effectLst/>
                <a:latin typeface="Consolas" panose="020B0609020204030204" pitchFamily="49" charset="0"/>
              </a:rPr>
              <a:t>; </a:t>
            </a:r>
            <a:r>
              <a:rPr lang="pt-BR" b="1" dirty="0" err="1">
                <a:solidFill>
                  <a:srgbClr val="9CDCFE"/>
                </a:solidFill>
                <a:effectLst/>
                <a:latin typeface="Consolas" panose="020B0609020204030204" pitchFamily="49" charset="0"/>
              </a:rPr>
              <a:t>margin</a:t>
            </a:r>
            <a:r>
              <a:rPr lang="pt-BR" b="1" dirty="0">
                <a:solidFill>
                  <a:srgbClr val="CCCCCC"/>
                </a:solidFill>
                <a:effectLst/>
                <a:latin typeface="Consolas" panose="020B0609020204030204" pitchFamily="49" charset="0"/>
              </a:rPr>
              <a:t>: </a:t>
            </a:r>
            <a:r>
              <a:rPr lang="pt-BR" b="1" dirty="0">
                <a:solidFill>
                  <a:srgbClr val="B5CEA8"/>
                </a:solidFill>
                <a:effectLst/>
                <a:latin typeface="Consolas" panose="020B0609020204030204" pitchFamily="49" charset="0"/>
              </a:rPr>
              <a:t>10px</a:t>
            </a:r>
            <a:r>
              <a:rPr lang="pt-BR" b="1" dirty="0">
                <a:solidFill>
                  <a:srgbClr val="CCCCCC"/>
                </a:solidFill>
                <a:effectLst/>
                <a:latin typeface="Consolas" panose="020B0609020204030204" pitchFamily="49" charset="0"/>
              </a:rPr>
              <a:t> </a:t>
            </a:r>
            <a:r>
              <a:rPr lang="pt-BR" b="1" dirty="0" err="1">
                <a:solidFill>
                  <a:srgbClr val="B5CEA8"/>
                </a:solidFill>
                <a:effectLst/>
                <a:latin typeface="Consolas" panose="020B0609020204030204" pitchFamily="49" charset="0"/>
              </a:rPr>
              <a:t>10px</a:t>
            </a:r>
            <a:r>
              <a:rPr lang="pt-BR" b="1" dirty="0">
                <a:solidFill>
                  <a:srgbClr val="CCCCCC"/>
                </a:solidFill>
                <a:effectLst/>
                <a:latin typeface="Consolas" panose="020B0609020204030204" pitchFamily="49" charset="0"/>
              </a:rPr>
              <a:t> </a:t>
            </a:r>
            <a:r>
              <a:rPr lang="pt-BR" b="1" dirty="0" err="1">
                <a:solidFill>
                  <a:srgbClr val="B5CEA8"/>
                </a:solidFill>
                <a:effectLst/>
                <a:latin typeface="Consolas" panose="020B0609020204030204" pitchFamily="49" charset="0"/>
              </a:rPr>
              <a:t>10px</a:t>
            </a:r>
            <a:r>
              <a:rPr lang="pt-BR" b="1" dirty="0">
                <a:solidFill>
                  <a:srgbClr val="CCCCCC"/>
                </a:solidFill>
                <a:effectLst/>
                <a:latin typeface="Consolas" panose="020B0609020204030204" pitchFamily="49" charset="0"/>
              </a:rPr>
              <a:t> </a:t>
            </a:r>
            <a:r>
              <a:rPr lang="pt-BR" b="1" dirty="0">
                <a:solidFill>
                  <a:srgbClr val="B5CEA8"/>
                </a:solidFill>
                <a:effectLst/>
                <a:latin typeface="Consolas" panose="020B0609020204030204" pitchFamily="49" charset="0"/>
              </a:rPr>
              <a:t>10px</a:t>
            </a:r>
            <a:r>
              <a:rPr lang="pt-BR" b="1" dirty="0">
                <a:solidFill>
                  <a:srgbClr val="CCCCCC"/>
                </a:solidFill>
                <a:effectLst/>
                <a:latin typeface="Consolas" panose="020B0609020204030204" pitchFamily="49" charset="0"/>
              </a:rPr>
              <a:t>;}</a:t>
            </a:r>
          </a:p>
          <a:p>
            <a:r>
              <a:rPr lang="pt-BR" b="1" dirty="0">
                <a:solidFill>
                  <a:srgbClr val="D7BA7D"/>
                </a:solidFill>
                <a:effectLst/>
                <a:latin typeface="Consolas" panose="020B0609020204030204" pitchFamily="49" charset="0"/>
              </a:rPr>
              <a:t>a:visited</a:t>
            </a:r>
            <a:r>
              <a:rPr lang="pt-BR" b="1" dirty="0">
                <a:solidFill>
                  <a:srgbClr val="CCCCCC"/>
                </a:solidFill>
                <a:effectLst/>
                <a:latin typeface="Consolas" panose="020B0609020204030204" pitchFamily="49" charset="0"/>
              </a:rPr>
              <a:t>{</a:t>
            </a:r>
            <a:r>
              <a:rPr lang="pt-BR" b="1" dirty="0">
                <a:solidFill>
                  <a:srgbClr val="9CDCFE"/>
                </a:solidFill>
                <a:effectLst/>
                <a:latin typeface="Consolas" panose="020B0609020204030204" pitchFamily="49" charset="0"/>
              </a:rPr>
              <a:t>color</a:t>
            </a:r>
            <a:r>
              <a:rPr lang="pt-BR" b="1" dirty="0">
                <a:solidFill>
                  <a:srgbClr val="CCCCCC"/>
                </a:solidFill>
                <a:effectLst/>
                <a:latin typeface="Consolas" panose="020B0609020204030204" pitchFamily="49" charset="0"/>
              </a:rPr>
              <a:t>: </a:t>
            </a:r>
            <a:r>
              <a:rPr lang="pt-BR" b="1" dirty="0" err="1">
                <a:solidFill>
                  <a:srgbClr val="CE9178"/>
                </a:solidFill>
                <a:effectLst/>
                <a:latin typeface="Consolas" panose="020B0609020204030204" pitchFamily="49" charset="0"/>
              </a:rPr>
              <a:t>deeppink</a:t>
            </a:r>
            <a:r>
              <a:rPr lang="pt-BR" b="1" dirty="0">
                <a:solidFill>
                  <a:srgbClr val="CCCCCC"/>
                </a:solidFill>
                <a:effectLst/>
                <a:latin typeface="Consolas" panose="020B0609020204030204" pitchFamily="49" charset="0"/>
              </a:rPr>
              <a:t>;}</a:t>
            </a:r>
          </a:p>
          <a:p>
            <a:r>
              <a:rPr lang="pt-BR" b="1" dirty="0">
                <a:solidFill>
                  <a:srgbClr val="D7BA7D"/>
                </a:solidFill>
                <a:effectLst/>
                <a:latin typeface="Consolas" panose="020B0609020204030204" pitchFamily="49" charset="0"/>
              </a:rPr>
              <a:t>a:hover</a:t>
            </a:r>
            <a:r>
              <a:rPr lang="pt-BR" b="1" dirty="0">
                <a:solidFill>
                  <a:srgbClr val="CCCCCC"/>
                </a:solidFill>
                <a:effectLst/>
                <a:latin typeface="Consolas" panose="020B0609020204030204" pitchFamily="49" charset="0"/>
              </a:rPr>
              <a:t>{</a:t>
            </a:r>
            <a:r>
              <a:rPr lang="pt-BR" b="1" dirty="0">
                <a:solidFill>
                  <a:srgbClr val="9CDCFE"/>
                </a:solidFill>
                <a:effectLst/>
                <a:latin typeface="Consolas" panose="020B0609020204030204" pitchFamily="49" charset="0"/>
              </a:rPr>
              <a:t>color</a:t>
            </a:r>
            <a:r>
              <a:rPr lang="pt-BR" b="1" dirty="0">
                <a:solidFill>
                  <a:srgbClr val="CCCCCC"/>
                </a:solidFill>
                <a:effectLst/>
                <a:latin typeface="Consolas" panose="020B0609020204030204" pitchFamily="49" charset="0"/>
              </a:rPr>
              <a:t>:</a:t>
            </a:r>
            <a:r>
              <a:rPr lang="pt-BR" b="1" dirty="0">
                <a:solidFill>
                  <a:srgbClr val="CE9178"/>
                </a:solidFill>
                <a:effectLst/>
                <a:latin typeface="Consolas" panose="020B0609020204030204" pitchFamily="49" charset="0"/>
              </a:rPr>
              <a:t>black</a:t>
            </a:r>
            <a:r>
              <a:rPr lang="pt-BR" b="1" dirty="0">
                <a:solidFill>
                  <a:srgbClr val="CCCCCC"/>
                </a:solidFill>
                <a:effectLst/>
                <a:latin typeface="Consolas" panose="020B0609020204030204" pitchFamily="49" charset="0"/>
              </a:rPr>
              <a:t>; </a:t>
            </a:r>
            <a:r>
              <a:rPr lang="pt-BR" b="1" dirty="0" err="1">
                <a:solidFill>
                  <a:srgbClr val="9CDCFE"/>
                </a:solidFill>
                <a:effectLst/>
                <a:latin typeface="Consolas" panose="020B0609020204030204" pitchFamily="49" charset="0"/>
              </a:rPr>
              <a:t>text-decoration</a:t>
            </a:r>
            <a:r>
              <a:rPr lang="pt-BR" b="1" dirty="0">
                <a:solidFill>
                  <a:srgbClr val="CCCCCC"/>
                </a:solidFill>
                <a:effectLst/>
                <a:latin typeface="Consolas" panose="020B0609020204030204" pitchFamily="49" charset="0"/>
              </a:rPr>
              <a:t>: </a:t>
            </a:r>
            <a:r>
              <a:rPr lang="pt-BR" b="1" dirty="0" err="1">
                <a:solidFill>
                  <a:srgbClr val="CE9178"/>
                </a:solidFill>
                <a:effectLst/>
                <a:latin typeface="Consolas" panose="020B0609020204030204" pitchFamily="49" charset="0"/>
              </a:rPr>
              <a:t>none</a:t>
            </a:r>
            <a:r>
              <a:rPr lang="pt-BR" b="1"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2855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BA449-D567-01BC-E0C8-532F12AD514E}"/>
              </a:ext>
            </a:extLst>
          </p:cNvPr>
          <p:cNvSpPr>
            <a:spLocks noGrp="1"/>
          </p:cNvSpPr>
          <p:nvPr>
            <p:ph type="title"/>
          </p:nvPr>
        </p:nvSpPr>
        <p:spPr/>
        <p:txBody>
          <a:bodyPr/>
          <a:lstStyle/>
          <a:p>
            <a:r>
              <a:rPr lang="pt-BR" dirty="0"/>
              <a:t>Especificidade</a:t>
            </a:r>
          </a:p>
        </p:txBody>
      </p:sp>
      <p:sp>
        <p:nvSpPr>
          <p:cNvPr id="3" name="Espaço Reservado para Conteúdo 2">
            <a:extLst>
              <a:ext uri="{FF2B5EF4-FFF2-40B4-BE49-F238E27FC236}">
                <a16:creationId xmlns:a16="http://schemas.microsoft.com/office/drawing/2014/main" id="{5822625A-7250-ADFF-3C1B-7B247598CFE9}"/>
              </a:ext>
            </a:extLst>
          </p:cNvPr>
          <p:cNvSpPr>
            <a:spLocks noGrp="1"/>
          </p:cNvSpPr>
          <p:nvPr>
            <p:ph idx="1"/>
          </p:nvPr>
        </p:nvSpPr>
        <p:spPr>
          <a:xfrm>
            <a:off x="836136" y="2369459"/>
            <a:ext cx="10554574" cy="4041353"/>
          </a:xfrm>
        </p:spPr>
        <p:txBody>
          <a:bodyPr>
            <a:normAutofit lnSpcReduction="10000"/>
          </a:bodyPr>
          <a:lstStyle/>
          <a:p>
            <a:pPr>
              <a:lnSpc>
                <a:spcPct val="150000"/>
              </a:lnSpc>
            </a:pPr>
            <a:r>
              <a:rPr lang="pt-BR" sz="2000" dirty="0"/>
              <a:t>A especificidade do CSS é um conceito fundamental que determina quais regras de estilo serão aplicadas a um elemento quando houver múltiplas regras conflitantes. A especificidade é calculada com base nos tipos de seletores utilizados em uma regra CSS.</a:t>
            </a:r>
          </a:p>
          <a:p>
            <a:pPr>
              <a:lnSpc>
                <a:spcPct val="150000"/>
              </a:lnSpc>
            </a:pPr>
            <a:r>
              <a:rPr lang="pt-BR" sz="2000" dirty="0"/>
              <a:t>Use seletores simples e específicos quando possível: Evite o uso excessivo de seletores complexos para reduzir a confusão e problemas de manutenção.</a:t>
            </a:r>
          </a:p>
          <a:p>
            <a:pPr>
              <a:lnSpc>
                <a:spcPct val="150000"/>
              </a:lnSpc>
            </a:pPr>
            <a:r>
              <a:rPr lang="pt-BR" sz="2000" dirty="0"/>
              <a:t>Evite o uso de </a:t>
            </a:r>
            <a:r>
              <a:rPr lang="pt-BR" sz="2000" dirty="0" err="1"/>
              <a:t>IDs</a:t>
            </a:r>
            <a:r>
              <a:rPr lang="pt-BR" sz="2000" dirty="0"/>
              <a:t> para estilização: Prefira classes para aplicar estilos, já que os </a:t>
            </a:r>
            <a:r>
              <a:rPr lang="pt-BR" sz="2000" dirty="0" err="1"/>
              <a:t>IDs</a:t>
            </a:r>
            <a:r>
              <a:rPr lang="pt-BR" sz="2000" dirty="0"/>
              <a:t> têm alta especificidade.</a:t>
            </a:r>
          </a:p>
          <a:p>
            <a:endParaRPr lang="pt-BR" sz="2000" dirty="0"/>
          </a:p>
        </p:txBody>
      </p:sp>
      <p:sp>
        <p:nvSpPr>
          <p:cNvPr id="9" name="CaixaDeTexto 8">
            <a:extLst>
              <a:ext uri="{FF2B5EF4-FFF2-40B4-BE49-F238E27FC236}">
                <a16:creationId xmlns:a16="http://schemas.microsoft.com/office/drawing/2014/main" id="{DCCF50DC-6A6C-0DA8-46A5-32DA54B3D1A8}"/>
              </a:ext>
            </a:extLst>
          </p:cNvPr>
          <p:cNvSpPr txBox="1"/>
          <p:nvPr/>
        </p:nvSpPr>
        <p:spPr>
          <a:xfrm>
            <a:off x="4191001" y="6443684"/>
            <a:ext cx="8000999" cy="369332"/>
          </a:xfrm>
          <a:prstGeom prst="rect">
            <a:avLst/>
          </a:prstGeom>
          <a:noFill/>
        </p:spPr>
        <p:txBody>
          <a:bodyPr wrap="square">
            <a:spAutoFit/>
          </a:bodyPr>
          <a:lstStyle/>
          <a:p>
            <a:r>
              <a:rPr lang="pt-BR" dirty="0"/>
              <a:t>https://developer.mozilla.org/pt-BR/docs/Web/CSS/Pseudo-elements</a:t>
            </a:r>
          </a:p>
        </p:txBody>
      </p:sp>
    </p:spTree>
    <p:extLst>
      <p:ext uri="{BB962C8B-B14F-4D97-AF65-F5344CB8AC3E}">
        <p14:creationId xmlns:p14="http://schemas.microsoft.com/office/powerpoint/2010/main" val="12894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4B40DBC-7B8E-D5BE-DBE0-50DC89D5B049}"/>
              </a:ext>
            </a:extLst>
          </p:cNvPr>
          <p:cNvSpPr txBox="1"/>
          <p:nvPr/>
        </p:nvSpPr>
        <p:spPr>
          <a:xfrm>
            <a:off x="1" y="335845"/>
            <a:ext cx="6915150" cy="6186309"/>
          </a:xfrm>
          <a:prstGeom prst="rect">
            <a:avLst/>
          </a:prstGeom>
          <a:solidFill>
            <a:schemeClr val="bg2">
              <a:lumMod val="50000"/>
            </a:schemeClr>
          </a:solidFill>
        </p:spPr>
        <p:txBody>
          <a:bodyPr wrap="square">
            <a:spAutoFit/>
          </a:bodyPr>
          <a:lstStyle/>
          <a:p>
            <a:r>
              <a:rPr lang="pt-BR" b="0" dirty="0">
                <a:solidFill>
                  <a:srgbClr val="D1D4E0"/>
                </a:solidFill>
                <a:effectLst/>
                <a:latin typeface="Consolas" panose="020B0609020204030204" pitchFamily="49" charset="0"/>
              </a:rPr>
              <a:t>    </a:t>
            </a:r>
            <a:r>
              <a:rPr lang="pt-BR" b="0" dirty="0">
                <a:solidFill>
                  <a:srgbClr val="606890"/>
                </a:solidFill>
                <a:effectLst/>
                <a:latin typeface="Consolas" panose="020B0609020204030204" pitchFamily="49" charset="0"/>
              </a:rPr>
              <a:t>/* Seletor de elemento */</a:t>
            </a:r>
            <a:endParaRPr lang="pt-BR" b="0" dirty="0">
              <a:solidFill>
                <a:srgbClr val="D1D4E0"/>
              </a:solidFill>
              <a:effectLst/>
              <a:latin typeface="Consolas" panose="020B0609020204030204" pitchFamily="49" charset="0"/>
            </a:endParaRPr>
          </a:p>
          <a:p>
            <a:r>
              <a:rPr lang="pt-BR" b="0" dirty="0">
                <a:solidFill>
                  <a:srgbClr val="D1D4E0"/>
                </a:solidFill>
                <a:effectLst/>
                <a:latin typeface="Consolas" panose="020B0609020204030204" pitchFamily="49" charset="0"/>
              </a:rPr>
              <a:t>p {</a:t>
            </a:r>
          </a:p>
          <a:p>
            <a:r>
              <a:rPr lang="pt-BR" b="0" dirty="0">
                <a:solidFill>
                  <a:srgbClr val="D1D4E0"/>
                </a:solidFill>
                <a:effectLst/>
                <a:latin typeface="Consolas" panose="020B0609020204030204" pitchFamily="49" charset="0"/>
              </a:rPr>
              <a:t>    </a:t>
            </a:r>
            <a:r>
              <a:rPr lang="pt-BR" b="0" dirty="0">
                <a:solidFill>
                  <a:srgbClr val="7AD8EC"/>
                </a:solidFill>
                <a:effectLst/>
                <a:latin typeface="Consolas" panose="020B0609020204030204" pitchFamily="49" charset="0"/>
              </a:rPr>
              <a:t>color</a:t>
            </a:r>
            <a:r>
              <a:rPr lang="pt-BR" b="0" dirty="0">
                <a:solidFill>
                  <a:srgbClr val="F269B9"/>
                </a:solidFill>
                <a:effectLst/>
                <a:latin typeface="Consolas" panose="020B0609020204030204" pitchFamily="49" charset="0"/>
              </a:rPr>
              <a:t>:</a:t>
            </a:r>
            <a:r>
              <a:rPr lang="pt-BR" b="0" dirty="0">
                <a:solidFill>
                  <a:srgbClr val="D1D4E0"/>
                </a:solidFill>
                <a:effectLst/>
                <a:latin typeface="Consolas" panose="020B0609020204030204" pitchFamily="49" charset="0"/>
              </a:rPr>
              <a:t> </a:t>
            </a:r>
            <a:r>
              <a:rPr lang="pt-BR" b="0" dirty="0" err="1">
                <a:solidFill>
                  <a:srgbClr val="AF86EB"/>
                </a:solidFill>
                <a:effectLst/>
                <a:latin typeface="Consolas" panose="020B0609020204030204" pitchFamily="49" charset="0"/>
              </a:rPr>
              <a:t>black</a:t>
            </a:r>
            <a:r>
              <a:rPr lang="pt-BR" b="0" dirty="0">
                <a:solidFill>
                  <a:srgbClr val="D1D4E0"/>
                </a:solidFill>
                <a:effectLst/>
                <a:latin typeface="Consolas" panose="020B0609020204030204" pitchFamily="49" charset="0"/>
              </a:rPr>
              <a:t>; </a:t>
            </a:r>
            <a:r>
              <a:rPr lang="pt-BR" b="0" dirty="0">
                <a:solidFill>
                  <a:srgbClr val="606890"/>
                </a:solidFill>
                <a:effectLst/>
                <a:latin typeface="Consolas" panose="020B0609020204030204" pitchFamily="49" charset="0"/>
              </a:rPr>
              <a:t>/* Especificidade: (0, 0, 0, 1) */</a:t>
            </a:r>
            <a:endParaRPr lang="pt-BR" b="0" dirty="0">
              <a:solidFill>
                <a:srgbClr val="D1D4E0"/>
              </a:solidFill>
              <a:effectLst/>
              <a:latin typeface="Consolas" panose="020B0609020204030204" pitchFamily="49" charset="0"/>
            </a:endParaRPr>
          </a:p>
          <a:p>
            <a:r>
              <a:rPr lang="pt-BR" b="0" dirty="0">
                <a:solidFill>
                  <a:srgbClr val="D1D4E0"/>
                </a:solidFill>
                <a:effectLst/>
                <a:latin typeface="Consolas" panose="020B0609020204030204" pitchFamily="49" charset="0"/>
              </a:rPr>
              <a:t>}</a:t>
            </a:r>
          </a:p>
          <a:p>
            <a:br>
              <a:rPr lang="pt-BR" b="0" dirty="0">
                <a:solidFill>
                  <a:srgbClr val="D1D4E0"/>
                </a:solidFill>
                <a:effectLst/>
                <a:latin typeface="Consolas" panose="020B0609020204030204" pitchFamily="49" charset="0"/>
              </a:rPr>
            </a:br>
            <a:r>
              <a:rPr lang="pt-BR" b="0" dirty="0">
                <a:solidFill>
                  <a:srgbClr val="606890"/>
                </a:solidFill>
                <a:effectLst/>
                <a:latin typeface="Consolas" panose="020B0609020204030204" pitchFamily="49" charset="0"/>
              </a:rPr>
              <a:t>/* Seletor de classe */</a:t>
            </a:r>
            <a:endParaRPr lang="pt-BR" b="0" dirty="0">
              <a:solidFill>
                <a:srgbClr val="D1D4E0"/>
              </a:solidFill>
              <a:effectLst/>
              <a:latin typeface="Consolas" panose="020B0609020204030204" pitchFamily="49" charset="0"/>
            </a:endParaRPr>
          </a:p>
          <a:p>
            <a:r>
              <a:rPr lang="pt-BR" b="0" dirty="0">
                <a:solidFill>
                  <a:srgbClr val="2DE266"/>
                </a:solidFill>
                <a:effectLst/>
                <a:latin typeface="Consolas" panose="020B0609020204030204" pitchFamily="49" charset="0"/>
              </a:rPr>
              <a:t>.</a:t>
            </a:r>
            <a:r>
              <a:rPr lang="pt-BR" b="0" dirty="0" err="1">
                <a:solidFill>
                  <a:srgbClr val="2DE266"/>
                </a:solidFill>
                <a:effectLst/>
                <a:latin typeface="Consolas" panose="020B0609020204030204" pitchFamily="49" charset="0"/>
              </a:rPr>
              <a:t>text</a:t>
            </a:r>
            <a:r>
              <a:rPr lang="pt-BR" b="0" dirty="0">
                <a:solidFill>
                  <a:srgbClr val="D1D4E0"/>
                </a:solidFill>
                <a:effectLst/>
                <a:latin typeface="Consolas" panose="020B0609020204030204" pitchFamily="49" charset="0"/>
              </a:rPr>
              <a:t> {</a:t>
            </a:r>
          </a:p>
          <a:p>
            <a:r>
              <a:rPr lang="pt-BR" b="0" dirty="0">
                <a:solidFill>
                  <a:srgbClr val="D1D4E0"/>
                </a:solidFill>
                <a:effectLst/>
                <a:latin typeface="Consolas" panose="020B0609020204030204" pitchFamily="49" charset="0"/>
              </a:rPr>
              <a:t>    </a:t>
            </a:r>
            <a:r>
              <a:rPr lang="pt-BR" b="0" dirty="0">
                <a:solidFill>
                  <a:srgbClr val="7AD8EC"/>
                </a:solidFill>
                <a:effectLst/>
                <a:latin typeface="Consolas" panose="020B0609020204030204" pitchFamily="49" charset="0"/>
              </a:rPr>
              <a:t>color</a:t>
            </a:r>
            <a:r>
              <a:rPr lang="pt-BR" b="0" dirty="0">
                <a:solidFill>
                  <a:srgbClr val="F269B9"/>
                </a:solidFill>
                <a:effectLst/>
                <a:latin typeface="Consolas" panose="020B0609020204030204" pitchFamily="49" charset="0"/>
              </a:rPr>
              <a:t>:</a:t>
            </a:r>
            <a:r>
              <a:rPr lang="pt-BR" b="0" dirty="0">
                <a:solidFill>
                  <a:srgbClr val="D1D4E0"/>
                </a:solidFill>
                <a:effectLst/>
                <a:latin typeface="Consolas" panose="020B0609020204030204" pitchFamily="49" charset="0"/>
              </a:rPr>
              <a:t> </a:t>
            </a:r>
            <a:r>
              <a:rPr lang="pt-BR" b="0" dirty="0">
                <a:solidFill>
                  <a:srgbClr val="AF86EB"/>
                </a:solidFill>
                <a:effectLst/>
                <a:latin typeface="Consolas" panose="020B0609020204030204" pitchFamily="49" charset="0"/>
              </a:rPr>
              <a:t>blue</a:t>
            </a:r>
            <a:r>
              <a:rPr lang="pt-BR" b="0" dirty="0">
                <a:solidFill>
                  <a:srgbClr val="D1D4E0"/>
                </a:solidFill>
                <a:effectLst/>
                <a:latin typeface="Consolas" panose="020B0609020204030204" pitchFamily="49" charset="0"/>
              </a:rPr>
              <a:t>; </a:t>
            </a:r>
            <a:r>
              <a:rPr lang="pt-BR" b="0" dirty="0">
                <a:solidFill>
                  <a:srgbClr val="606890"/>
                </a:solidFill>
                <a:effectLst/>
                <a:latin typeface="Consolas" panose="020B0609020204030204" pitchFamily="49" charset="0"/>
              </a:rPr>
              <a:t>/* Especificidade: (0, 0, 1, 0) */</a:t>
            </a:r>
            <a:endParaRPr lang="pt-BR" b="0" dirty="0">
              <a:solidFill>
                <a:srgbClr val="D1D4E0"/>
              </a:solidFill>
              <a:effectLst/>
              <a:latin typeface="Consolas" panose="020B0609020204030204" pitchFamily="49" charset="0"/>
            </a:endParaRPr>
          </a:p>
          <a:p>
            <a:r>
              <a:rPr lang="pt-BR" b="0" dirty="0">
                <a:solidFill>
                  <a:srgbClr val="D1D4E0"/>
                </a:solidFill>
                <a:effectLst/>
                <a:latin typeface="Consolas" panose="020B0609020204030204" pitchFamily="49" charset="0"/>
              </a:rPr>
              <a:t>}</a:t>
            </a:r>
          </a:p>
          <a:p>
            <a:br>
              <a:rPr lang="pt-BR" b="0" dirty="0">
                <a:solidFill>
                  <a:srgbClr val="D1D4E0"/>
                </a:solidFill>
                <a:effectLst/>
                <a:latin typeface="Consolas" panose="020B0609020204030204" pitchFamily="49" charset="0"/>
              </a:rPr>
            </a:br>
            <a:r>
              <a:rPr lang="pt-BR" b="0" dirty="0">
                <a:solidFill>
                  <a:srgbClr val="606890"/>
                </a:solidFill>
                <a:effectLst/>
                <a:latin typeface="Consolas" panose="020B0609020204030204" pitchFamily="49" charset="0"/>
              </a:rPr>
              <a:t>/* Seletor de classe e </a:t>
            </a:r>
            <a:r>
              <a:rPr lang="pt-BR" b="0" dirty="0" err="1">
                <a:solidFill>
                  <a:srgbClr val="606890"/>
                </a:solidFill>
                <a:effectLst/>
                <a:latin typeface="Consolas" panose="020B0609020204030204" pitchFamily="49" charset="0"/>
              </a:rPr>
              <a:t>pseudo-classe</a:t>
            </a:r>
            <a:r>
              <a:rPr lang="pt-BR" b="0" dirty="0">
                <a:solidFill>
                  <a:srgbClr val="606890"/>
                </a:solidFill>
                <a:effectLst/>
                <a:latin typeface="Consolas" panose="020B0609020204030204" pitchFamily="49" charset="0"/>
              </a:rPr>
              <a:t> */</a:t>
            </a:r>
            <a:endParaRPr lang="pt-BR" b="0" dirty="0">
              <a:solidFill>
                <a:srgbClr val="D1D4E0"/>
              </a:solidFill>
              <a:effectLst/>
              <a:latin typeface="Consolas" panose="020B0609020204030204" pitchFamily="49" charset="0"/>
            </a:endParaRPr>
          </a:p>
          <a:p>
            <a:r>
              <a:rPr lang="pt-BR" b="0" dirty="0">
                <a:solidFill>
                  <a:srgbClr val="2DE266"/>
                </a:solidFill>
                <a:effectLst/>
                <a:latin typeface="Consolas" panose="020B0609020204030204" pitchFamily="49" charset="0"/>
              </a:rPr>
              <a:t>.</a:t>
            </a:r>
            <a:r>
              <a:rPr lang="pt-BR" b="0" dirty="0" err="1">
                <a:solidFill>
                  <a:srgbClr val="2DE266"/>
                </a:solidFill>
                <a:effectLst/>
                <a:latin typeface="Consolas" panose="020B0609020204030204" pitchFamily="49" charset="0"/>
              </a:rPr>
              <a:t>text</a:t>
            </a:r>
            <a:r>
              <a:rPr lang="pt-BR" b="0" dirty="0" err="1">
                <a:solidFill>
                  <a:srgbClr val="F269B9"/>
                </a:solidFill>
                <a:effectLst/>
                <a:latin typeface="Consolas" panose="020B0609020204030204" pitchFamily="49" charset="0"/>
              </a:rPr>
              <a:t>:</a:t>
            </a:r>
            <a:r>
              <a:rPr lang="pt-BR" b="0" dirty="0" err="1">
                <a:solidFill>
                  <a:srgbClr val="2DE266"/>
                </a:solidFill>
                <a:effectLst/>
                <a:latin typeface="Consolas" panose="020B0609020204030204" pitchFamily="49" charset="0"/>
              </a:rPr>
              <a:t>hover</a:t>
            </a:r>
            <a:r>
              <a:rPr lang="pt-BR" b="0" dirty="0">
                <a:solidFill>
                  <a:srgbClr val="D1D4E0"/>
                </a:solidFill>
                <a:effectLst/>
                <a:latin typeface="Consolas" panose="020B0609020204030204" pitchFamily="49" charset="0"/>
              </a:rPr>
              <a:t> {</a:t>
            </a:r>
          </a:p>
          <a:p>
            <a:r>
              <a:rPr lang="pt-BR" b="0" dirty="0">
                <a:solidFill>
                  <a:srgbClr val="D1D4E0"/>
                </a:solidFill>
                <a:effectLst/>
                <a:latin typeface="Consolas" panose="020B0609020204030204" pitchFamily="49" charset="0"/>
              </a:rPr>
              <a:t>    </a:t>
            </a:r>
            <a:r>
              <a:rPr lang="pt-BR" b="0" dirty="0">
                <a:solidFill>
                  <a:srgbClr val="7AD8EC"/>
                </a:solidFill>
                <a:effectLst/>
                <a:latin typeface="Consolas" panose="020B0609020204030204" pitchFamily="49" charset="0"/>
              </a:rPr>
              <a:t>color</a:t>
            </a:r>
            <a:r>
              <a:rPr lang="pt-BR" b="0" dirty="0">
                <a:solidFill>
                  <a:srgbClr val="F269B9"/>
                </a:solidFill>
                <a:effectLst/>
                <a:latin typeface="Consolas" panose="020B0609020204030204" pitchFamily="49" charset="0"/>
              </a:rPr>
              <a:t>:</a:t>
            </a:r>
            <a:r>
              <a:rPr lang="pt-BR" b="0" dirty="0">
                <a:solidFill>
                  <a:srgbClr val="D1D4E0"/>
                </a:solidFill>
                <a:effectLst/>
                <a:latin typeface="Consolas" panose="020B0609020204030204" pitchFamily="49" charset="0"/>
              </a:rPr>
              <a:t> </a:t>
            </a:r>
            <a:r>
              <a:rPr lang="pt-BR" b="0" dirty="0" err="1">
                <a:solidFill>
                  <a:srgbClr val="AF86EB"/>
                </a:solidFill>
                <a:effectLst/>
                <a:latin typeface="Consolas" panose="020B0609020204030204" pitchFamily="49" charset="0"/>
              </a:rPr>
              <a:t>green</a:t>
            </a:r>
            <a:r>
              <a:rPr lang="pt-BR" b="0" dirty="0">
                <a:solidFill>
                  <a:srgbClr val="D1D4E0"/>
                </a:solidFill>
                <a:effectLst/>
                <a:latin typeface="Consolas" panose="020B0609020204030204" pitchFamily="49" charset="0"/>
              </a:rPr>
              <a:t>; </a:t>
            </a:r>
            <a:r>
              <a:rPr lang="pt-BR" b="0" dirty="0">
                <a:solidFill>
                  <a:srgbClr val="606890"/>
                </a:solidFill>
                <a:effectLst/>
                <a:latin typeface="Consolas" panose="020B0609020204030204" pitchFamily="49" charset="0"/>
              </a:rPr>
              <a:t>/* Especificidade: (0, 0, 2, 0) */</a:t>
            </a:r>
            <a:endParaRPr lang="pt-BR" b="0" dirty="0">
              <a:solidFill>
                <a:srgbClr val="D1D4E0"/>
              </a:solidFill>
              <a:effectLst/>
              <a:latin typeface="Consolas" panose="020B0609020204030204" pitchFamily="49" charset="0"/>
            </a:endParaRPr>
          </a:p>
          <a:p>
            <a:r>
              <a:rPr lang="pt-BR" b="0" dirty="0">
                <a:solidFill>
                  <a:srgbClr val="D1D4E0"/>
                </a:solidFill>
                <a:effectLst/>
                <a:latin typeface="Consolas" panose="020B0609020204030204" pitchFamily="49" charset="0"/>
              </a:rPr>
              <a:t>}</a:t>
            </a:r>
          </a:p>
          <a:p>
            <a:br>
              <a:rPr lang="pt-BR" b="0" dirty="0">
                <a:solidFill>
                  <a:srgbClr val="D1D4E0"/>
                </a:solidFill>
                <a:effectLst/>
                <a:latin typeface="Consolas" panose="020B0609020204030204" pitchFamily="49" charset="0"/>
              </a:rPr>
            </a:br>
            <a:r>
              <a:rPr lang="pt-BR" b="0" dirty="0">
                <a:solidFill>
                  <a:srgbClr val="606890"/>
                </a:solidFill>
                <a:effectLst/>
                <a:latin typeface="Consolas" panose="020B0609020204030204" pitchFamily="49" charset="0"/>
              </a:rPr>
              <a:t>/* Seletor de ID */</a:t>
            </a:r>
            <a:endParaRPr lang="pt-BR" b="0" dirty="0">
              <a:solidFill>
                <a:srgbClr val="D1D4E0"/>
              </a:solidFill>
              <a:effectLst/>
              <a:latin typeface="Consolas" panose="020B0609020204030204" pitchFamily="49" charset="0"/>
            </a:endParaRPr>
          </a:p>
          <a:p>
            <a:r>
              <a:rPr lang="pt-BR" b="0" dirty="0">
                <a:solidFill>
                  <a:srgbClr val="2DE266"/>
                </a:solidFill>
                <a:effectLst/>
                <a:latin typeface="Consolas" panose="020B0609020204030204" pitchFamily="49" charset="0"/>
              </a:rPr>
              <a:t>#paragraph</a:t>
            </a:r>
            <a:r>
              <a:rPr lang="pt-BR" b="0" dirty="0">
                <a:solidFill>
                  <a:srgbClr val="D1D4E0"/>
                </a:solidFill>
                <a:effectLst/>
                <a:latin typeface="Consolas" panose="020B0609020204030204" pitchFamily="49" charset="0"/>
              </a:rPr>
              <a:t> {</a:t>
            </a:r>
          </a:p>
          <a:p>
            <a:r>
              <a:rPr lang="pt-BR" b="0" dirty="0">
                <a:solidFill>
                  <a:srgbClr val="D1D4E0"/>
                </a:solidFill>
                <a:effectLst/>
                <a:latin typeface="Consolas" panose="020B0609020204030204" pitchFamily="49" charset="0"/>
              </a:rPr>
              <a:t>    </a:t>
            </a:r>
            <a:r>
              <a:rPr lang="pt-BR" b="0" dirty="0">
                <a:solidFill>
                  <a:srgbClr val="7AD8EC"/>
                </a:solidFill>
                <a:effectLst/>
                <a:latin typeface="Consolas" panose="020B0609020204030204" pitchFamily="49" charset="0"/>
              </a:rPr>
              <a:t>color</a:t>
            </a:r>
            <a:r>
              <a:rPr lang="pt-BR" b="0" dirty="0">
                <a:solidFill>
                  <a:srgbClr val="F269B9"/>
                </a:solidFill>
                <a:effectLst/>
                <a:latin typeface="Consolas" panose="020B0609020204030204" pitchFamily="49" charset="0"/>
              </a:rPr>
              <a:t>:</a:t>
            </a:r>
            <a:r>
              <a:rPr lang="pt-BR" b="0" dirty="0">
                <a:solidFill>
                  <a:srgbClr val="D1D4E0"/>
                </a:solidFill>
                <a:effectLst/>
                <a:latin typeface="Consolas" panose="020B0609020204030204" pitchFamily="49" charset="0"/>
              </a:rPr>
              <a:t> </a:t>
            </a:r>
            <a:r>
              <a:rPr lang="pt-BR" b="0" dirty="0" err="1">
                <a:solidFill>
                  <a:srgbClr val="AF86EB"/>
                </a:solidFill>
                <a:effectLst/>
                <a:latin typeface="Consolas" panose="020B0609020204030204" pitchFamily="49" charset="0"/>
              </a:rPr>
              <a:t>red</a:t>
            </a:r>
            <a:r>
              <a:rPr lang="pt-BR" b="0" dirty="0">
                <a:solidFill>
                  <a:srgbClr val="D1D4E0"/>
                </a:solidFill>
                <a:effectLst/>
                <a:latin typeface="Consolas" panose="020B0609020204030204" pitchFamily="49" charset="0"/>
              </a:rPr>
              <a:t>; </a:t>
            </a:r>
            <a:r>
              <a:rPr lang="pt-BR" b="0" dirty="0">
                <a:solidFill>
                  <a:srgbClr val="606890"/>
                </a:solidFill>
                <a:effectLst/>
                <a:latin typeface="Consolas" panose="020B0609020204030204" pitchFamily="49" charset="0"/>
              </a:rPr>
              <a:t>/* Especificidade: (0, 1, 0, 0) */</a:t>
            </a:r>
            <a:endParaRPr lang="pt-BR" b="0" dirty="0">
              <a:solidFill>
                <a:srgbClr val="D1D4E0"/>
              </a:solidFill>
              <a:effectLst/>
              <a:latin typeface="Consolas" panose="020B0609020204030204" pitchFamily="49" charset="0"/>
            </a:endParaRPr>
          </a:p>
          <a:p>
            <a:r>
              <a:rPr lang="pt-BR" b="0" dirty="0">
                <a:solidFill>
                  <a:srgbClr val="D1D4E0"/>
                </a:solidFill>
                <a:effectLst/>
                <a:latin typeface="Consolas" panose="020B0609020204030204" pitchFamily="49" charset="0"/>
              </a:rPr>
              <a:t>}</a:t>
            </a:r>
          </a:p>
          <a:p>
            <a:br>
              <a:rPr lang="pt-BR" b="0" dirty="0">
                <a:solidFill>
                  <a:srgbClr val="D1D4E0"/>
                </a:solidFill>
                <a:effectLst/>
                <a:latin typeface="Consolas" panose="020B0609020204030204" pitchFamily="49" charset="0"/>
              </a:rPr>
            </a:br>
            <a:r>
              <a:rPr lang="pt-BR" b="0" dirty="0">
                <a:solidFill>
                  <a:srgbClr val="606890"/>
                </a:solidFill>
                <a:effectLst/>
                <a:latin typeface="Consolas" panose="020B0609020204030204" pitchFamily="49" charset="0"/>
              </a:rPr>
              <a:t>/* Seletor </a:t>
            </a:r>
            <a:r>
              <a:rPr lang="pt-BR" b="0" dirty="0" err="1">
                <a:solidFill>
                  <a:srgbClr val="606890"/>
                </a:solidFill>
                <a:effectLst/>
                <a:latin typeface="Consolas" panose="020B0609020204030204" pitchFamily="49" charset="0"/>
              </a:rPr>
              <a:t>inline</a:t>
            </a:r>
            <a:r>
              <a:rPr lang="pt-BR" b="0" dirty="0">
                <a:solidFill>
                  <a:srgbClr val="606890"/>
                </a:solidFill>
                <a:effectLst/>
                <a:latin typeface="Consolas" panose="020B0609020204030204" pitchFamily="49" charset="0"/>
              </a:rPr>
              <a:t> (diretamente no HTML) */</a:t>
            </a:r>
            <a:endParaRPr lang="pt-BR" b="0" dirty="0">
              <a:solidFill>
                <a:srgbClr val="D1D4E0"/>
              </a:solidFill>
              <a:effectLst/>
              <a:latin typeface="Consolas" panose="020B0609020204030204" pitchFamily="49" charset="0"/>
            </a:endParaRPr>
          </a:p>
          <a:p>
            <a:r>
              <a:rPr lang="pt-BR" b="0" dirty="0">
                <a:solidFill>
                  <a:srgbClr val="D1D4E0"/>
                </a:solidFill>
                <a:effectLst/>
                <a:latin typeface="Consolas" panose="020B0609020204030204" pitchFamily="49" charset="0"/>
              </a:rPr>
              <a:t>}</a:t>
            </a:r>
          </a:p>
        </p:txBody>
      </p:sp>
      <p:sp>
        <p:nvSpPr>
          <p:cNvPr id="5" name="CaixaDeTexto 4">
            <a:extLst>
              <a:ext uri="{FF2B5EF4-FFF2-40B4-BE49-F238E27FC236}">
                <a16:creationId xmlns:a16="http://schemas.microsoft.com/office/drawing/2014/main" id="{B32F1031-E8DE-316E-8807-22B85947F1C2}"/>
              </a:ext>
            </a:extLst>
          </p:cNvPr>
          <p:cNvSpPr txBox="1"/>
          <p:nvPr/>
        </p:nvSpPr>
        <p:spPr>
          <a:xfrm>
            <a:off x="8141083" y="2505669"/>
            <a:ext cx="3141477" cy="923330"/>
          </a:xfrm>
          <a:prstGeom prst="rect">
            <a:avLst/>
          </a:prstGeom>
          <a:noFill/>
        </p:spPr>
        <p:txBody>
          <a:bodyPr wrap="square">
            <a:spAutoFit/>
          </a:bodyPr>
          <a:lstStyle/>
          <a:p>
            <a:r>
              <a:rPr lang="en-US" b="0" dirty="0">
                <a:solidFill>
                  <a:srgbClr val="2DE266"/>
                </a:solidFill>
                <a:effectLst/>
                <a:latin typeface="Consolas" panose="020B0609020204030204" pitchFamily="49" charset="0"/>
              </a:rPr>
              <a:t>#header</a:t>
            </a:r>
            <a:r>
              <a:rPr lang="en-US" b="0" dirty="0">
                <a:solidFill>
                  <a:srgbClr val="F269B9"/>
                </a:solidFill>
                <a:effectLst/>
                <a:latin typeface="Consolas" panose="020B0609020204030204" pitchFamily="49" charset="0"/>
              </a:rPr>
              <a:t> </a:t>
            </a:r>
            <a:r>
              <a:rPr lang="en-US" b="0" dirty="0">
                <a:solidFill>
                  <a:srgbClr val="2DE266"/>
                </a:solidFill>
                <a:effectLst/>
                <a:latin typeface="Consolas" panose="020B0609020204030204" pitchFamily="49" charset="0"/>
              </a:rPr>
              <a:t>.menu</a:t>
            </a:r>
            <a:r>
              <a:rPr lang="en-US" b="0" dirty="0">
                <a:solidFill>
                  <a:srgbClr val="F269B9"/>
                </a:solidFill>
                <a:effectLst/>
                <a:latin typeface="Consolas" panose="020B0609020204030204" pitchFamily="49" charset="0"/>
              </a:rPr>
              <a:t> li a</a:t>
            </a:r>
            <a:r>
              <a:rPr lang="en-US" b="0" dirty="0">
                <a:solidFill>
                  <a:srgbClr val="D1D4E0"/>
                </a:solidFill>
                <a:effectLst/>
                <a:latin typeface="Consolas" panose="020B0609020204030204" pitchFamily="49" charset="0"/>
              </a:rPr>
              <a:t> {</a:t>
            </a:r>
          </a:p>
          <a:p>
            <a:r>
              <a:rPr lang="en-US" b="0" dirty="0">
                <a:solidFill>
                  <a:srgbClr val="D1D4E0"/>
                </a:solidFill>
                <a:effectLst/>
                <a:latin typeface="Consolas" panose="020B0609020204030204" pitchFamily="49" charset="0"/>
              </a:rPr>
              <a:t>    </a:t>
            </a:r>
            <a:r>
              <a:rPr lang="en-US" b="0" dirty="0">
                <a:solidFill>
                  <a:srgbClr val="7AD8EC"/>
                </a:solidFill>
                <a:effectLst/>
                <a:latin typeface="Consolas" panose="020B0609020204030204" pitchFamily="49" charset="0"/>
              </a:rPr>
              <a:t>color</a:t>
            </a:r>
            <a:r>
              <a:rPr lang="en-US" b="0" dirty="0">
                <a:solidFill>
                  <a:srgbClr val="F269B9"/>
                </a:solidFill>
                <a:effectLst/>
                <a:latin typeface="Consolas" panose="020B0609020204030204" pitchFamily="49" charset="0"/>
              </a:rPr>
              <a:t>:</a:t>
            </a:r>
            <a:r>
              <a:rPr lang="en-US" b="0" dirty="0">
                <a:solidFill>
                  <a:srgbClr val="D1D4E0"/>
                </a:solidFill>
                <a:effectLst/>
                <a:latin typeface="Consolas" panose="020B0609020204030204" pitchFamily="49" charset="0"/>
              </a:rPr>
              <a:t> </a:t>
            </a:r>
            <a:r>
              <a:rPr lang="en-US" b="0" dirty="0">
                <a:solidFill>
                  <a:srgbClr val="AF86EB"/>
                </a:solidFill>
                <a:effectLst/>
                <a:latin typeface="Consolas" panose="020B0609020204030204" pitchFamily="49" charset="0"/>
              </a:rPr>
              <a:t>blue</a:t>
            </a:r>
            <a:r>
              <a:rPr lang="en-US" b="0" dirty="0">
                <a:solidFill>
                  <a:srgbClr val="D1D4E0"/>
                </a:solidFill>
                <a:effectLst/>
                <a:latin typeface="Consolas" panose="020B0609020204030204" pitchFamily="49" charset="0"/>
              </a:rPr>
              <a:t>;</a:t>
            </a:r>
          </a:p>
          <a:p>
            <a:r>
              <a:rPr lang="en-US" b="0" dirty="0">
                <a:solidFill>
                  <a:srgbClr val="D1D4E0"/>
                </a:solidFill>
                <a:effectLst/>
                <a:latin typeface="Consolas" panose="020B0609020204030204" pitchFamily="49" charset="0"/>
              </a:rPr>
              <a:t>}</a:t>
            </a:r>
          </a:p>
        </p:txBody>
      </p:sp>
      <p:sp>
        <p:nvSpPr>
          <p:cNvPr id="7" name="CaixaDeTexto 6">
            <a:extLst>
              <a:ext uri="{FF2B5EF4-FFF2-40B4-BE49-F238E27FC236}">
                <a16:creationId xmlns:a16="http://schemas.microsoft.com/office/drawing/2014/main" id="{CA577E4D-C23E-7701-6A4F-2077879405B1}"/>
              </a:ext>
            </a:extLst>
          </p:cNvPr>
          <p:cNvSpPr txBox="1"/>
          <p:nvPr/>
        </p:nvSpPr>
        <p:spPr>
          <a:xfrm>
            <a:off x="8141083" y="3563035"/>
            <a:ext cx="3998595" cy="646331"/>
          </a:xfrm>
          <a:prstGeom prst="rect">
            <a:avLst/>
          </a:prstGeom>
          <a:noFill/>
        </p:spPr>
        <p:txBody>
          <a:bodyPr wrap="square">
            <a:spAutoFit/>
          </a:bodyPr>
          <a:lstStyle/>
          <a:p>
            <a:r>
              <a:rPr lang="pt-BR" b="0" dirty="0">
                <a:solidFill>
                  <a:srgbClr val="F269B9"/>
                </a:solidFill>
                <a:effectLst/>
                <a:latin typeface="Consolas" panose="020B0609020204030204" pitchFamily="49" charset="0"/>
              </a:rPr>
              <a:t>Especificidade: (0</a:t>
            </a:r>
            <a:r>
              <a:rPr lang="pt-BR" b="0" dirty="0">
                <a:solidFill>
                  <a:srgbClr val="D1D4E0"/>
                </a:solidFill>
                <a:effectLst/>
                <a:latin typeface="Consolas" panose="020B0609020204030204" pitchFamily="49" charset="0"/>
              </a:rPr>
              <a:t>,</a:t>
            </a:r>
            <a:r>
              <a:rPr lang="pt-BR" b="0" dirty="0">
                <a:solidFill>
                  <a:srgbClr val="F269B9"/>
                </a:solidFill>
                <a:effectLst/>
                <a:latin typeface="Consolas" panose="020B0609020204030204" pitchFamily="49" charset="0"/>
              </a:rPr>
              <a:t> 1</a:t>
            </a:r>
            <a:r>
              <a:rPr lang="pt-BR" b="0" dirty="0">
                <a:solidFill>
                  <a:srgbClr val="D1D4E0"/>
                </a:solidFill>
                <a:effectLst/>
                <a:latin typeface="Consolas" panose="020B0609020204030204" pitchFamily="49" charset="0"/>
              </a:rPr>
              <a:t>,</a:t>
            </a:r>
            <a:r>
              <a:rPr lang="pt-BR" b="0" dirty="0">
                <a:solidFill>
                  <a:srgbClr val="F269B9"/>
                </a:solidFill>
                <a:effectLst/>
                <a:latin typeface="Consolas" panose="020B0609020204030204" pitchFamily="49" charset="0"/>
              </a:rPr>
              <a:t> 2</a:t>
            </a:r>
            <a:r>
              <a:rPr lang="pt-BR" b="0" dirty="0">
                <a:solidFill>
                  <a:srgbClr val="D1D4E0"/>
                </a:solidFill>
                <a:effectLst/>
                <a:latin typeface="Consolas" panose="020B0609020204030204" pitchFamily="49" charset="0"/>
              </a:rPr>
              <a:t>,</a:t>
            </a:r>
            <a:r>
              <a:rPr lang="pt-BR" b="0" dirty="0">
                <a:solidFill>
                  <a:srgbClr val="F269B9"/>
                </a:solidFill>
                <a:effectLst/>
                <a:latin typeface="Consolas" panose="020B0609020204030204" pitchFamily="49" charset="0"/>
              </a:rPr>
              <a:t> 3</a:t>
            </a:r>
            <a:r>
              <a:rPr lang="pt-BR" b="0" dirty="0">
                <a:solidFill>
                  <a:srgbClr val="D1D4E0"/>
                </a:solidFill>
                <a:effectLst/>
                <a:latin typeface="Consolas" panose="020B0609020204030204" pitchFamily="49" charset="0"/>
              </a:rPr>
              <a:t>) (1 </a:t>
            </a:r>
            <a:r>
              <a:rPr lang="pt-BR" b="0" dirty="0">
                <a:solidFill>
                  <a:srgbClr val="F269B9"/>
                </a:solidFill>
                <a:effectLst/>
                <a:latin typeface="Consolas" panose="020B0609020204030204" pitchFamily="49" charset="0"/>
              </a:rPr>
              <a:t>ID</a:t>
            </a:r>
            <a:r>
              <a:rPr lang="pt-BR" b="0" dirty="0">
                <a:solidFill>
                  <a:srgbClr val="D1D4E0"/>
                </a:solidFill>
                <a:effectLst/>
                <a:latin typeface="Consolas" panose="020B0609020204030204" pitchFamily="49" charset="0"/>
              </a:rPr>
              <a:t>,</a:t>
            </a:r>
            <a:r>
              <a:rPr lang="pt-BR" b="0" dirty="0">
                <a:solidFill>
                  <a:srgbClr val="F269B9"/>
                </a:solidFill>
                <a:effectLst/>
                <a:latin typeface="Consolas" panose="020B0609020204030204" pitchFamily="49" charset="0"/>
              </a:rPr>
              <a:t> 2 classes</a:t>
            </a:r>
            <a:r>
              <a:rPr lang="pt-BR" b="0" dirty="0">
                <a:solidFill>
                  <a:srgbClr val="D1D4E0"/>
                </a:solidFill>
                <a:effectLst/>
                <a:latin typeface="Consolas" panose="020B0609020204030204" pitchFamily="49" charset="0"/>
              </a:rPr>
              <a:t>,</a:t>
            </a:r>
            <a:r>
              <a:rPr lang="pt-BR" b="0" dirty="0">
                <a:solidFill>
                  <a:srgbClr val="F269B9"/>
                </a:solidFill>
                <a:effectLst/>
                <a:latin typeface="Consolas" panose="020B0609020204030204" pitchFamily="49" charset="0"/>
              </a:rPr>
              <a:t> 3 elementos</a:t>
            </a:r>
            <a:r>
              <a:rPr lang="pt-BR" b="0" dirty="0">
                <a:solidFill>
                  <a:srgbClr val="D1D4E0"/>
                </a:solidFill>
                <a:effectLst/>
                <a:latin typeface="Consolas" panose="020B0609020204030204" pitchFamily="49" charset="0"/>
              </a:rPr>
              <a:t>)</a:t>
            </a:r>
          </a:p>
        </p:txBody>
      </p:sp>
    </p:spTree>
    <p:extLst>
      <p:ext uri="{BB962C8B-B14F-4D97-AF65-F5344CB8AC3E}">
        <p14:creationId xmlns:p14="http://schemas.microsoft.com/office/powerpoint/2010/main" val="71260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D8F21-FF32-B99F-B7DB-84D1E3B95123}"/>
              </a:ext>
            </a:extLst>
          </p:cNvPr>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76912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B1B8A-8D69-50D1-65B1-F8EDA87C7B1D}"/>
              </a:ext>
            </a:extLst>
          </p:cNvPr>
          <p:cNvSpPr>
            <a:spLocks noGrp="1"/>
          </p:cNvSpPr>
          <p:nvPr>
            <p:ph type="title"/>
          </p:nvPr>
        </p:nvSpPr>
        <p:spPr/>
        <p:txBody>
          <a:bodyPr/>
          <a:lstStyle/>
          <a:p>
            <a:r>
              <a:rPr lang="pt-BR" dirty="0"/>
              <a:t>Herança</a:t>
            </a:r>
          </a:p>
        </p:txBody>
      </p:sp>
      <p:sp>
        <p:nvSpPr>
          <p:cNvPr id="3" name="Espaço Reservado para Conteúdo 2">
            <a:extLst>
              <a:ext uri="{FF2B5EF4-FFF2-40B4-BE49-F238E27FC236}">
                <a16:creationId xmlns:a16="http://schemas.microsoft.com/office/drawing/2014/main" id="{18F2496B-6D79-6889-B3A4-116472BA32EA}"/>
              </a:ext>
            </a:extLst>
          </p:cNvPr>
          <p:cNvSpPr>
            <a:spLocks noGrp="1"/>
          </p:cNvSpPr>
          <p:nvPr>
            <p:ph idx="1"/>
          </p:nvPr>
        </p:nvSpPr>
        <p:spPr>
          <a:xfrm>
            <a:off x="818712" y="2222287"/>
            <a:ext cx="10554574" cy="4188525"/>
          </a:xfrm>
        </p:spPr>
        <p:txBody>
          <a:bodyPr>
            <a:normAutofit/>
          </a:bodyPr>
          <a:lstStyle/>
          <a:p>
            <a:r>
              <a:rPr lang="pt-BR" sz="2000" dirty="0"/>
              <a:t>A herança no HTML se refere ao comportamento dos elementos HTML em relação ao CSS (</a:t>
            </a:r>
            <a:r>
              <a:rPr lang="pt-BR" sz="2000" dirty="0" err="1"/>
              <a:t>Cascading</a:t>
            </a:r>
            <a:r>
              <a:rPr lang="pt-BR" sz="2000" dirty="0"/>
              <a:t> </a:t>
            </a:r>
            <a:r>
              <a:rPr lang="pt-BR" sz="2000" dirty="0" err="1"/>
              <a:t>Style</a:t>
            </a:r>
            <a:r>
              <a:rPr lang="pt-BR" sz="2000" dirty="0"/>
              <a:t> </a:t>
            </a:r>
            <a:r>
              <a:rPr lang="pt-BR" sz="2000" dirty="0" err="1"/>
              <a:t>Sheets</a:t>
            </a:r>
            <a:r>
              <a:rPr lang="pt-BR" sz="2000" dirty="0"/>
              <a:t>). Em CSS, herança é o processo pelo qual as propriedades de estilo definidas para um elemento pai são transmitidas para seus elementos filhos. No entanto, nem todas as propriedades CSS são herdadas por padrão.</a:t>
            </a:r>
          </a:p>
        </p:txBody>
      </p:sp>
    </p:spTree>
    <p:extLst>
      <p:ext uri="{BB962C8B-B14F-4D97-AF65-F5344CB8AC3E}">
        <p14:creationId xmlns:p14="http://schemas.microsoft.com/office/powerpoint/2010/main" val="362398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9313A1B-C05A-A4F0-D3FF-23E43481F181}"/>
              </a:ext>
            </a:extLst>
          </p:cNvPr>
          <p:cNvSpPr txBox="1"/>
          <p:nvPr/>
        </p:nvSpPr>
        <p:spPr>
          <a:xfrm>
            <a:off x="145733" y="289679"/>
            <a:ext cx="6097904" cy="3170099"/>
          </a:xfrm>
          <a:prstGeom prst="rect">
            <a:avLst/>
          </a:prstGeom>
          <a:solidFill>
            <a:schemeClr val="bg2">
              <a:lumMod val="50000"/>
            </a:schemeClr>
          </a:solidFill>
        </p:spPr>
        <p:txBody>
          <a:bodyPr wrap="square">
            <a:spAutoFit/>
          </a:bodyPr>
          <a:lstStyle/>
          <a:p>
            <a:r>
              <a:rPr lang="pt-BR" sz="2000" b="1" dirty="0">
                <a:solidFill>
                  <a:schemeClr val="accent2"/>
                </a:solidFill>
                <a:effectLst/>
                <a:latin typeface="Consolas" panose="020B0609020204030204" pitchFamily="49" charset="0"/>
              </a:rPr>
              <a:t>Propriedades Herdadas:</a:t>
            </a:r>
          </a:p>
          <a:p>
            <a:r>
              <a:rPr lang="pt-BR" sz="2000" b="0" dirty="0">
                <a:solidFill>
                  <a:srgbClr val="D1D4E0"/>
                </a:solidFill>
                <a:effectLst/>
                <a:latin typeface="Consolas" panose="020B0609020204030204" pitchFamily="49" charset="0"/>
              </a:rPr>
              <a:t>Algumas propriedades CSS são herdadas automaticamente pelos elementos filhos. Exemplos incluem:</a:t>
            </a:r>
          </a:p>
          <a:p>
            <a:br>
              <a:rPr lang="pt-BR" sz="2000" b="0" dirty="0">
                <a:solidFill>
                  <a:srgbClr val="D1D4E0"/>
                </a:solidFill>
                <a:effectLst/>
                <a:latin typeface="Consolas" panose="020B0609020204030204" pitchFamily="49" charset="0"/>
              </a:rPr>
            </a:br>
            <a:r>
              <a:rPr lang="pt-BR" sz="2000" b="0" dirty="0">
                <a:solidFill>
                  <a:srgbClr val="D1D4E0"/>
                </a:solidFill>
                <a:effectLst/>
                <a:latin typeface="Consolas" panose="020B0609020204030204" pitchFamily="49" charset="0"/>
              </a:rPr>
              <a:t>color (cor do texto)</a:t>
            </a:r>
          </a:p>
          <a:p>
            <a:r>
              <a:rPr lang="pt-BR" sz="2000" b="0" dirty="0" err="1">
                <a:solidFill>
                  <a:srgbClr val="D1D4E0"/>
                </a:solidFill>
                <a:effectLst/>
                <a:latin typeface="Consolas" panose="020B0609020204030204" pitchFamily="49" charset="0"/>
              </a:rPr>
              <a:t>font-family</a:t>
            </a:r>
            <a:r>
              <a:rPr lang="pt-BR" sz="2000" b="0" dirty="0">
                <a:solidFill>
                  <a:srgbClr val="D1D4E0"/>
                </a:solidFill>
                <a:effectLst/>
                <a:latin typeface="Consolas" panose="020B0609020204030204" pitchFamily="49" charset="0"/>
              </a:rPr>
              <a:t> (família da fonte)</a:t>
            </a:r>
          </a:p>
          <a:p>
            <a:r>
              <a:rPr lang="pt-BR" sz="2000" b="0" dirty="0" err="1">
                <a:solidFill>
                  <a:srgbClr val="D1D4E0"/>
                </a:solidFill>
                <a:effectLst/>
                <a:latin typeface="Consolas" panose="020B0609020204030204" pitchFamily="49" charset="0"/>
              </a:rPr>
              <a:t>font-size</a:t>
            </a:r>
            <a:r>
              <a:rPr lang="pt-BR" sz="2000" b="0" dirty="0">
                <a:solidFill>
                  <a:srgbClr val="D1D4E0"/>
                </a:solidFill>
                <a:effectLst/>
                <a:latin typeface="Consolas" panose="020B0609020204030204" pitchFamily="49" charset="0"/>
              </a:rPr>
              <a:t> (tamanho da fonte)</a:t>
            </a:r>
          </a:p>
          <a:p>
            <a:r>
              <a:rPr lang="pt-BR" sz="2000" b="0" dirty="0" err="1">
                <a:solidFill>
                  <a:srgbClr val="D1D4E0"/>
                </a:solidFill>
                <a:effectLst/>
                <a:latin typeface="Consolas" panose="020B0609020204030204" pitchFamily="49" charset="0"/>
              </a:rPr>
              <a:t>line-height</a:t>
            </a:r>
            <a:r>
              <a:rPr lang="pt-BR" sz="2000" b="0" dirty="0">
                <a:solidFill>
                  <a:srgbClr val="D1D4E0"/>
                </a:solidFill>
                <a:effectLst/>
                <a:latin typeface="Consolas" panose="020B0609020204030204" pitchFamily="49" charset="0"/>
              </a:rPr>
              <a:t> (altura da linha)</a:t>
            </a:r>
          </a:p>
          <a:p>
            <a:r>
              <a:rPr lang="pt-BR" sz="2000" b="0" dirty="0" err="1">
                <a:solidFill>
                  <a:srgbClr val="D1D4E0"/>
                </a:solidFill>
                <a:effectLst/>
                <a:latin typeface="Consolas" panose="020B0609020204030204" pitchFamily="49" charset="0"/>
              </a:rPr>
              <a:t>visibility</a:t>
            </a:r>
            <a:r>
              <a:rPr lang="pt-BR" sz="2000" b="0" dirty="0">
                <a:solidFill>
                  <a:srgbClr val="D1D4E0"/>
                </a:solidFill>
                <a:effectLst/>
                <a:latin typeface="Consolas" panose="020B0609020204030204" pitchFamily="49" charset="0"/>
              </a:rPr>
              <a:t> (visibilidade)</a:t>
            </a:r>
          </a:p>
        </p:txBody>
      </p:sp>
      <p:sp>
        <p:nvSpPr>
          <p:cNvPr id="5" name="CaixaDeTexto 4">
            <a:extLst>
              <a:ext uri="{FF2B5EF4-FFF2-40B4-BE49-F238E27FC236}">
                <a16:creationId xmlns:a16="http://schemas.microsoft.com/office/drawing/2014/main" id="{FEF72649-9C8A-03F9-7BAD-6318C625E351}"/>
              </a:ext>
            </a:extLst>
          </p:cNvPr>
          <p:cNvSpPr txBox="1"/>
          <p:nvPr/>
        </p:nvSpPr>
        <p:spPr>
          <a:xfrm>
            <a:off x="6096000" y="3459778"/>
            <a:ext cx="6097904" cy="3170099"/>
          </a:xfrm>
          <a:prstGeom prst="rect">
            <a:avLst/>
          </a:prstGeom>
          <a:noFill/>
        </p:spPr>
        <p:txBody>
          <a:bodyPr wrap="square">
            <a:spAutoFit/>
          </a:bodyPr>
          <a:lstStyle/>
          <a:p>
            <a:r>
              <a:rPr lang="pt-BR" sz="2000" b="1" dirty="0">
                <a:solidFill>
                  <a:schemeClr val="accent2"/>
                </a:solidFill>
                <a:effectLst/>
                <a:latin typeface="Consolas" panose="020B0609020204030204" pitchFamily="49" charset="0"/>
              </a:rPr>
              <a:t>Propriedades Não Herdadas:</a:t>
            </a:r>
          </a:p>
          <a:p>
            <a:r>
              <a:rPr lang="pt-BR" sz="2000" b="0" dirty="0">
                <a:solidFill>
                  <a:srgbClr val="D1D4E0"/>
                </a:solidFill>
                <a:effectLst/>
                <a:latin typeface="Consolas" panose="020B0609020204030204" pitchFamily="49" charset="0"/>
              </a:rPr>
              <a:t>Outras propriedades não são herdadas por padrão. Exemplos incluem:</a:t>
            </a:r>
          </a:p>
          <a:p>
            <a:br>
              <a:rPr lang="pt-BR" sz="2000" b="0" dirty="0">
                <a:solidFill>
                  <a:srgbClr val="D1D4E0"/>
                </a:solidFill>
                <a:effectLst/>
                <a:latin typeface="Consolas" panose="020B0609020204030204" pitchFamily="49" charset="0"/>
              </a:rPr>
            </a:br>
            <a:r>
              <a:rPr lang="pt-BR" sz="2000" b="0" dirty="0" err="1">
                <a:solidFill>
                  <a:srgbClr val="D1D4E0"/>
                </a:solidFill>
                <a:effectLst/>
                <a:latin typeface="Consolas" panose="020B0609020204030204" pitchFamily="49" charset="0"/>
              </a:rPr>
              <a:t>margin</a:t>
            </a:r>
            <a:r>
              <a:rPr lang="pt-BR" sz="2000" b="0" dirty="0">
                <a:solidFill>
                  <a:srgbClr val="D1D4E0"/>
                </a:solidFill>
                <a:effectLst/>
                <a:latin typeface="Consolas" panose="020B0609020204030204" pitchFamily="49" charset="0"/>
              </a:rPr>
              <a:t> (margem)</a:t>
            </a:r>
          </a:p>
          <a:p>
            <a:r>
              <a:rPr lang="pt-BR" sz="2000" b="0" dirty="0" err="1">
                <a:solidFill>
                  <a:srgbClr val="D1D4E0"/>
                </a:solidFill>
                <a:effectLst/>
                <a:latin typeface="Consolas" panose="020B0609020204030204" pitchFamily="49" charset="0"/>
              </a:rPr>
              <a:t>padding</a:t>
            </a:r>
            <a:r>
              <a:rPr lang="pt-BR" sz="2000" b="0" dirty="0">
                <a:solidFill>
                  <a:srgbClr val="D1D4E0"/>
                </a:solidFill>
                <a:effectLst/>
                <a:latin typeface="Consolas" panose="020B0609020204030204" pitchFamily="49" charset="0"/>
              </a:rPr>
              <a:t> (preenchimento)</a:t>
            </a:r>
          </a:p>
          <a:p>
            <a:r>
              <a:rPr lang="pt-BR" sz="2000" b="0" dirty="0" err="1">
                <a:solidFill>
                  <a:srgbClr val="D1D4E0"/>
                </a:solidFill>
                <a:effectLst/>
                <a:latin typeface="Consolas" panose="020B0609020204030204" pitchFamily="49" charset="0"/>
              </a:rPr>
              <a:t>border</a:t>
            </a:r>
            <a:r>
              <a:rPr lang="pt-BR" sz="2000" b="0" dirty="0">
                <a:solidFill>
                  <a:srgbClr val="D1D4E0"/>
                </a:solidFill>
                <a:effectLst/>
                <a:latin typeface="Consolas" panose="020B0609020204030204" pitchFamily="49" charset="0"/>
              </a:rPr>
              <a:t> (borda)</a:t>
            </a:r>
          </a:p>
          <a:p>
            <a:r>
              <a:rPr lang="pt-BR" sz="2000" b="0" dirty="0" err="1">
                <a:solidFill>
                  <a:srgbClr val="D1D4E0"/>
                </a:solidFill>
                <a:effectLst/>
                <a:latin typeface="Consolas" panose="020B0609020204030204" pitchFamily="49" charset="0"/>
              </a:rPr>
              <a:t>width</a:t>
            </a:r>
            <a:r>
              <a:rPr lang="pt-BR" sz="2000" b="0" dirty="0">
                <a:solidFill>
                  <a:srgbClr val="D1D4E0"/>
                </a:solidFill>
                <a:effectLst/>
                <a:latin typeface="Consolas" panose="020B0609020204030204" pitchFamily="49" charset="0"/>
              </a:rPr>
              <a:t> (largura)</a:t>
            </a:r>
          </a:p>
          <a:p>
            <a:r>
              <a:rPr lang="pt-BR" sz="2000" b="0" dirty="0" err="1">
                <a:solidFill>
                  <a:srgbClr val="D1D4E0"/>
                </a:solidFill>
                <a:effectLst/>
                <a:latin typeface="Consolas" panose="020B0609020204030204" pitchFamily="49" charset="0"/>
              </a:rPr>
              <a:t>height</a:t>
            </a:r>
            <a:r>
              <a:rPr lang="pt-BR" sz="2000" b="0" dirty="0">
                <a:solidFill>
                  <a:srgbClr val="D1D4E0"/>
                </a:solidFill>
                <a:effectLst/>
                <a:latin typeface="Consolas" panose="020B0609020204030204" pitchFamily="49" charset="0"/>
              </a:rPr>
              <a:t> (altura)</a:t>
            </a:r>
          </a:p>
          <a:p>
            <a:r>
              <a:rPr lang="pt-BR" sz="2000" b="0" dirty="0">
                <a:solidFill>
                  <a:srgbClr val="D1D4E0"/>
                </a:solidFill>
                <a:effectLst/>
                <a:latin typeface="Consolas" panose="020B0609020204030204" pitchFamily="49" charset="0"/>
              </a:rPr>
              <a:t>background (fundo)</a:t>
            </a:r>
          </a:p>
        </p:txBody>
      </p:sp>
    </p:spTree>
    <p:extLst>
      <p:ext uri="{BB962C8B-B14F-4D97-AF65-F5344CB8AC3E}">
        <p14:creationId xmlns:p14="http://schemas.microsoft.com/office/powerpoint/2010/main" val="300355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3F66C-3E58-FA1A-CC60-111D2EA0E710}"/>
              </a:ext>
            </a:extLst>
          </p:cNvPr>
          <p:cNvSpPr>
            <a:spLocks noGrp="1"/>
          </p:cNvSpPr>
          <p:nvPr>
            <p:ph type="title"/>
          </p:nvPr>
        </p:nvSpPr>
        <p:spPr/>
        <p:txBody>
          <a:bodyPr/>
          <a:lstStyle/>
          <a:p>
            <a:r>
              <a:rPr lang="pt-BR" b="0" i="0" dirty="0" err="1">
                <a:solidFill>
                  <a:srgbClr val="ECECEC"/>
                </a:solidFill>
                <a:effectLst/>
                <a:latin typeface="Söhne"/>
              </a:rPr>
              <a:t>Cascading</a:t>
            </a:r>
            <a:r>
              <a:rPr lang="pt-BR" b="0" i="0" dirty="0">
                <a:solidFill>
                  <a:srgbClr val="ECECEC"/>
                </a:solidFill>
                <a:effectLst/>
                <a:latin typeface="Söhne"/>
              </a:rPr>
              <a:t> </a:t>
            </a:r>
            <a:r>
              <a:rPr lang="pt-BR" b="0" i="0" dirty="0" err="1">
                <a:solidFill>
                  <a:srgbClr val="ECECEC"/>
                </a:solidFill>
                <a:effectLst/>
                <a:latin typeface="Söhne"/>
              </a:rPr>
              <a:t>Style</a:t>
            </a:r>
            <a:r>
              <a:rPr lang="pt-BR" b="0" i="0" dirty="0">
                <a:solidFill>
                  <a:srgbClr val="ECECEC"/>
                </a:solidFill>
                <a:effectLst/>
                <a:latin typeface="Söhne"/>
              </a:rPr>
              <a:t> </a:t>
            </a:r>
            <a:r>
              <a:rPr lang="pt-BR" b="0" i="0" dirty="0" err="1">
                <a:solidFill>
                  <a:srgbClr val="ECECEC"/>
                </a:solidFill>
                <a:effectLst/>
                <a:latin typeface="Söhne"/>
              </a:rPr>
              <a:t>Sheets</a:t>
            </a:r>
            <a:endParaRPr lang="pt-BR" dirty="0"/>
          </a:p>
        </p:txBody>
      </p:sp>
      <p:pic>
        <p:nvPicPr>
          <p:cNvPr id="3074" name="Picture 2" descr="HTML e CSS: crie e construa sites Desenvolvimento de sites Folhas de  estilos em cascata, world wide web, web design, texto, logotipo png |  PNGWing">
            <a:extLst>
              <a:ext uri="{FF2B5EF4-FFF2-40B4-BE49-F238E27FC236}">
                <a16:creationId xmlns:a16="http://schemas.microsoft.com/office/drawing/2014/main" id="{5868E8E1-2E01-2AE9-40A7-15A16D283D9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00" b="98200" l="10000" r="90000">
                        <a14:foregroundMark x1="40326" y1="7400" x2="58587" y2="7200"/>
                        <a14:foregroundMark x1="60000" y1="9600" x2="60543" y2="19800"/>
                        <a14:foregroundMark x1="40435" y1="8200" x2="39457" y2="19000"/>
                        <a14:foregroundMark x1="38913" y1="21800" x2="34674" y2="22800"/>
                        <a14:foregroundMark x1="34457" y1="22800" x2="50435" y2="87200"/>
                        <a14:foregroundMark x1="51957" y1="19200" x2="46413" y2="79600"/>
                        <a14:foregroundMark x1="62391" y1="26200" x2="50435" y2="73800"/>
                        <a14:foregroundMark x1="56848" y1="64200" x2="57065" y2="65000"/>
                        <a14:foregroundMark x1="58152" y1="73600" x2="58152" y2="73600"/>
                        <a14:foregroundMark x1="59674" y1="79600" x2="56957" y2="80400"/>
                        <a14:foregroundMark x1="49348" y1="85000" x2="49348" y2="85000"/>
                        <a14:foregroundMark x1="43913" y1="81800" x2="43696" y2="80800"/>
                        <a14:foregroundMark x1="42826" y1="78200" x2="40761" y2="75000"/>
                        <a14:foregroundMark x1="38913" y1="69400" x2="38370" y2="66400"/>
                        <a14:foregroundMark x1="38587" y1="60200" x2="39022" y2="54400"/>
                        <a14:foregroundMark x1="40000" y1="50200" x2="40543" y2="46600"/>
                        <a14:foregroundMark x1="43587" y1="36400" x2="45761" y2="34400"/>
                        <a14:foregroundMark x1="47283" y1="32800" x2="51522" y2="32800"/>
                        <a14:foregroundMark x1="55109" y1="32800" x2="57391" y2="32600"/>
                        <a14:foregroundMark x1="59783" y1="31800" x2="59783" y2="31800"/>
                        <a14:foregroundMark x1="60217" y1="30000" x2="56304" y2="26400"/>
                        <a14:foregroundMark x1="55326" y1="25600" x2="53696" y2="26200"/>
                        <a14:foregroundMark x1="48804" y1="26200" x2="43804" y2="30400"/>
                        <a14:foregroundMark x1="42391" y1="33400" x2="43696" y2="42400"/>
                        <a14:foregroundMark x1="47283" y1="50600" x2="52609" y2="62800"/>
                        <a14:foregroundMark x1="58152" y1="55200" x2="58913" y2="42800"/>
                        <a14:foregroundMark x1="52826" y1="36000" x2="48804" y2="59000"/>
                        <a14:foregroundMark x1="53043" y1="37200" x2="54348" y2="63400"/>
                        <a14:foregroundMark x1="53587" y1="33200" x2="52283" y2="57200"/>
                        <a14:foregroundMark x1="46413" y1="27600" x2="46739" y2="42400"/>
                        <a14:foregroundMark x1="42065" y1="23600" x2="41522" y2="33400"/>
                        <a14:foregroundMark x1="41848" y1="16600" x2="40761" y2="27600"/>
                        <a14:foregroundMark x1="46739" y1="15200" x2="47065" y2="25800"/>
                        <a14:foregroundMark x1="49022" y1="15000" x2="49891" y2="29000"/>
                        <a14:foregroundMark x1="53370" y1="12200" x2="54022" y2="21000"/>
                        <a14:foregroundMark x1="56087" y1="17200" x2="56522" y2="22400"/>
                        <a14:foregroundMark x1="57174" y1="18600" x2="58478" y2="24400"/>
                        <a14:foregroundMark x1="58913" y1="21800" x2="60326" y2="24000"/>
                        <a14:foregroundMark x1="62609" y1="22800" x2="65109" y2="23200"/>
                        <a14:foregroundMark x1="65761" y1="27400" x2="65978" y2="35800"/>
                        <a14:foregroundMark x1="65870" y1="41800" x2="65761" y2="55000"/>
                        <a14:foregroundMark x1="64783" y1="62600" x2="64348" y2="69400"/>
                        <a14:foregroundMark x1="64348" y1="76200" x2="64348" y2="83000"/>
                        <a14:foregroundMark x1="62935" y1="85600" x2="54891" y2="88600"/>
                        <a14:foregroundMark x1="53587" y1="89600" x2="49783" y2="92000"/>
                        <a14:foregroundMark x1="47283" y1="90400" x2="40109" y2="86400"/>
                        <a14:foregroundMark x1="38913" y1="86800" x2="36848" y2="84400"/>
                        <a14:foregroundMark x1="35326" y1="79600" x2="35109" y2="66400"/>
                        <a14:foregroundMark x1="34457" y1="52000" x2="33913" y2="30800"/>
                        <a14:foregroundMark x1="33587" y1="27800" x2="35217" y2="67800"/>
                      </a14:backgroundRemoval>
                    </a14:imgEffect>
                  </a14:imgLayer>
                </a14:imgProps>
              </a:ext>
              <a:ext uri="{28A0092B-C50C-407E-A947-70E740481C1C}">
                <a14:useLocalDpi xmlns:a14="http://schemas.microsoft.com/office/drawing/2010/main" val="0"/>
              </a:ext>
            </a:extLst>
          </a:blip>
          <a:srcRect/>
          <a:stretch>
            <a:fillRect/>
          </a:stretch>
        </p:blipFill>
        <p:spPr bwMode="auto">
          <a:xfrm>
            <a:off x="-630039" y="5292740"/>
            <a:ext cx="2880078" cy="156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2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5EA2486-2BB9-F162-E2D6-8490D59B970E}"/>
              </a:ext>
            </a:extLst>
          </p:cNvPr>
          <p:cNvPicPr>
            <a:picLocks noChangeAspect="1"/>
          </p:cNvPicPr>
          <p:nvPr/>
        </p:nvPicPr>
        <p:blipFill>
          <a:blip r:embed="rId2"/>
          <a:stretch>
            <a:fillRect/>
          </a:stretch>
        </p:blipFill>
        <p:spPr>
          <a:xfrm>
            <a:off x="2208982" y="377190"/>
            <a:ext cx="7774036" cy="2366010"/>
          </a:xfrm>
          <a:prstGeom prst="rect">
            <a:avLst/>
          </a:prstGeom>
          <a:ln>
            <a:noFill/>
          </a:ln>
          <a:effectLst>
            <a:outerShdw blurRad="292100" dist="139700" dir="2700000" algn="tl" rotWithShape="0">
              <a:srgbClr val="333333">
                <a:alpha val="65000"/>
              </a:srgbClr>
            </a:outerShdw>
          </a:effectLst>
        </p:spPr>
      </p:pic>
      <p:sp>
        <p:nvSpPr>
          <p:cNvPr id="7" name="CaixaDeTexto 6">
            <a:extLst>
              <a:ext uri="{FF2B5EF4-FFF2-40B4-BE49-F238E27FC236}">
                <a16:creationId xmlns:a16="http://schemas.microsoft.com/office/drawing/2014/main" id="{65E6E275-325C-63A2-4119-002ED96EF523}"/>
              </a:ext>
            </a:extLst>
          </p:cNvPr>
          <p:cNvSpPr txBox="1"/>
          <p:nvPr/>
        </p:nvSpPr>
        <p:spPr>
          <a:xfrm>
            <a:off x="358140" y="3061186"/>
            <a:ext cx="11833860" cy="3139321"/>
          </a:xfrm>
          <a:prstGeom prst="rect">
            <a:avLst/>
          </a:prstGeom>
          <a:noFill/>
        </p:spPr>
        <p:txBody>
          <a:bodyPr wrap="square">
            <a:spAutoFit/>
          </a:bodyPr>
          <a:lstStyle/>
          <a:p>
            <a:r>
              <a:rPr lang="pt-BR" b="0" dirty="0">
                <a:solidFill>
                  <a:srgbClr val="D1D4E0"/>
                </a:solidFill>
                <a:effectLst/>
                <a:latin typeface="Consolas" panose="020B0609020204030204" pitchFamily="49" charset="0"/>
              </a:rPr>
              <a:t>&lt;</a:t>
            </a:r>
            <a:r>
              <a:rPr lang="pt-BR" b="0" dirty="0">
                <a:solidFill>
                  <a:srgbClr val="F269B9"/>
                </a:solidFill>
                <a:effectLst/>
                <a:latin typeface="Consolas" panose="020B0609020204030204" pitchFamily="49" charset="0"/>
              </a:rPr>
              <a:t>body</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err="1">
                <a:solidFill>
                  <a:srgbClr val="F269B9"/>
                </a:solidFill>
                <a:effectLst/>
                <a:latin typeface="Consolas" panose="020B0609020204030204" pitchFamily="49" charset="0"/>
              </a:rPr>
              <a:t>div</a:t>
            </a:r>
            <a:r>
              <a:rPr lang="pt-BR" b="0" dirty="0">
                <a:solidFill>
                  <a:srgbClr val="D1D4E0"/>
                </a:solidFill>
                <a:effectLst/>
                <a:latin typeface="Consolas" panose="020B0609020204030204" pitchFamily="49" charset="0"/>
              </a:rPr>
              <a:t> </a:t>
            </a:r>
            <a:r>
              <a:rPr lang="pt-BR" b="0" dirty="0" err="1">
                <a:solidFill>
                  <a:srgbClr val="2DE266"/>
                </a:solidFill>
                <a:effectLst/>
                <a:latin typeface="Consolas" panose="020B0609020204030204" pitchFamily="49" charset="0"/>
              </a:rPr>
              <a:t>class</a:t>
            </a:r>
            <a:r>
              <a:rPr lang="pt-BR" b="0" dirty="0">
                <a:solidFill>
                  <a:srgbClr val="F269B9"/>
                </a:solidFill>
                <a:effectLst/>
                <a:latin typeface="Consolas" panose="020B0609020204030204" pitchFamily="49" charset="0"/>
              </a:rPr>
              <a:t>=</a:t>
            </a:r>
            <a:r>
              <a:rPr lang="pt-BR" b="0" dirty="0">
                <a:solidFill>
                  <a:srgbClr val="E0E97C"/>
                </a:solidFill>
                <a:effectLst/>
                <a:latin typeface="Consolas" panose="020B0609020204030204" pitchFamily="49" charset="0"/>
              </a:rPr>
              <a:t>"container"</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err="1">
                <a:solidFill>
                  <a:srgbClr val="F269B9"/>
                </a:solidFill>
                <a:effectLst/>
                <a:latin typeface="Consolas" panose="020B0609020204030204" pitchFamily="49" charset="0"/>
              </a:rPr>
              <a:t>div</a:t>
            </a:r>
            <a:r>
              <a:rPr lang="pt-BR" b="0" dirty="0">
                <a:solidFill>
                  <a:srgbClr val="D1D4E0"/>
                </a:solidFill>
                <a:effectLst/>
                <a:latin typeface="Consolas" panose="020B0609020204030204" pitchFamily="49" charset="0"/>
              </a:rPr>
              <a:t> </a:t>
            </a:r>
            <a:r>
              <a:rPr lang="pt-BR" b="0" dirty="0" err="1">
                <a:solidFill>
                  <a:srgbClr val="2DE266"/>
                </a:solidFill>
                <a:effectLst/>
                <a:latin typeface="Consolas" panose="020B0609020204030204" pitchFamily="49" charset="0"/>
              </a:rPr>
              <a:t>class</a:t>
            </a:r>
            <a:r>
              <a:rPr lang="pt-BR" b="0" dirty="0">
                <a:solidFill>
                  <a:srgbClr val="F269B9"/>
                </a:solidFill>
                <a:effectLst/>
                <a:latin typeface="Consolas" panose="020B0609020204030204" pitchFamily="49" charset="0"/>
              </a:rPr>
              <a:t>=</a:t>
            </a:r>
            <a:r>
              <a:rPr lang="pt-BR" b="0" dirty="0">
                <a:solidFill>
                  <a:srgbClr val="E0E97C"/>
                </a:solidFill>
                <a:effectLst/>
                <a:latin typeface="Consolas" panose="020B0609020204030204" pitchFamily="49" charset="0"/>
              </a:rPr>
              <a:t>"</a:t>
            </a:r>
            <a:r>
              <a:rPr lang="pt-BR" b="0" dirty="0" err="1">
                <a:solidFill>
                  <a:srgbClr val="E0E97C"/>
                </a:solidFill>
                <a:effectLst/>
                <a:latin typeface="Consolas" panose="020B0609020204030204" pitchFamily="49" charset="0"/>
              </a:rPr>
              <a:t>child</a:t>
            </a:r>
            <a:r>
              <a:rPr lang="pt-BR" b="0" dirty="0">
                <a:solidFill>
                  <a:srgbClr val="E0E97C"/>
                </a:solidFill>
                <a:effectLst/>
                <a:latin typeface="Consolas" panose="020B0609020204030204" pitchFamily="49" charset="0"/>
              </a:rPr>
              <a:t>"</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a:solidFill>
                  <a:srgbClr val="F269B9"/>
                </a:solidFill>
                <a:effectLst/>
                <a:latin typeface="Consolas" panose="020B0609020204030204" pitchFamily="49" charset="0"/>
              </a:rPr>
              <a:t>p</a:t>
            </a:r>
            <a:r>
              <a:rPr lang="pt-BR" b="0" dirty="0">
                <a:solidFill>
                  <a:srgbClr val="D1D4E0"/>
                </a:solidFill>
                <a:effectLst/>
                <a:latin typeface="Consolas" panose="020B0609020204030204" pitchFamily="49" charset="0"/>
              </a:rPr>
              <a:t>&gt;Este texto herda a cor e a família da fonte do body.&lt;/</a:t>
            </a:r>
            <a:r>
              <a:rPr lang="pt-BR" b="0" dirty="0">
                <a:solidFill>
                  <a:srgbClr val="F269B9"/>
                </a:solidFill>
                <a:effectLst/>
                <a:latin typeface="Consolas" panose="020B0609020204030204" pitchFamily="49" charset="0"/>
              </a:rPr>
              <a:t>p</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a:solidFill>
                  <a:srgbClr val="F269B9"/>
                </a:solidFill>
                <a:effectLst/>
                <a:latin typeface="Consolas" panose="020B0609020204030204" pitchFamily="49" charset="0"/>
              </a:rPr>
              <a:t>p</a:t>
            </a:r>
            <a:r>
              <a:rPr lang="pt-BR" b="0" dirty="0">
                <a:solidFill>
                  <a:srgbClr val="D1D4E0"/>
                </a:solidFill>
                <a:effectLst/>
                <a:latin typeface="Consolas" panose="020B0609020204030204" pitchFamily="49" charset="0"/>
              </a:rPr>
              <a:t> </a:t>
            </a:r>
            <a:r>
              <a:rPr lang="pt-BR" b="0" dirty="0" err="1">
                <a:solidFill>
                  <a:srgbClr val="2DE266"/>
                </a:solidFill>
                <a:effectLst/>
                <a:latin typeface="Consolas" panose="020B0609020204030204" pitchFamily="49" charset="0"/>
              </a:rPr>
              <a:t>class</a:t>
            </a:r>
            <a:r>
              <a:rPr lang="pt-BR" b="0" dirty="0">
                <a:solidFill>
                  <a:srgbClr val="F269B9"/>
                </a:solidFill>
                <a:effectLst/>
                <a:latin typeface="Consolas" panose="020B0609020204030204" pitchFamily="49" charset="0"/>
              </a:rPr>
              <a:t>=</a:t>
            </a:r>
            <a:r>
              <a:rPr lang="pt-BR" b="0" dirty="0">
                <a:solidFill>
                  <a:srgbClr val="E0E97C"/>
                </a:solidFill>
                <a:effectLst/>
                <a:latin typeface="Consolas" panose="020B0609020204030204" pitchFamily="49" charset="0"/>
              </a:rPr>
              <a:t>"</a:t>
            </a:r>
            <a:r>
              <a:rPr lang="pt-BR" b="0" dirty="0" err="1">
                <a:solidFill>
                  <a:srgbClr val="E0E97C"/>
                </a:solidFill>
                <a:effectLst/>
                <a:latin typeface="Consolas" panose="020B0609020204030204" pitchFamily="49" charset="0"/>
              </a:rPr>
              <a:t>inherit-example</a:t>
            </a:r>
            <a:r>
              <a:rPr lang="pt-BR" b="0" dirty="0">
                <a:solidFill>
                  <a:srgbClr val="E0E97C"/>
                </a:solidFill>
                <a:effectLst/>
                <a:latin typeface="Consolas" panose="020B0609020204030204" pitchFamily="49" charset="0"/>
              </a:rPr>
              <a:t>"</a:t>
            </a:r>
            <a:r>
              <a:rPr lang="pt-BR" b="0" dirty="0">
                <a:solidFill>
                  <a:srgbClr val="D1D4E0"/>
                </a:solidFill>
                <a:effectLst/>
                <a:latin typeface="Consolas" panose="020B0609020204030204" pitchFamily="49" charset="0"/>
              </a:rPr>
              <a:t>&gt;Este texto também herda a cor e a família&lt;/</a:t>
            </a:r>
            <a:r>
              <a:rPr lang="pt-BR" b="0" dirty="0">
                <a:solidFill>
                  <a:srgbClr val="F269B9"/>
                </a:solidFill>
                <a:effectLst/>
                <a:latin typeface="Consolas" panose="020B0609020204030204" pitchFamily="49" charset="0"/>
              </a:rPr>
              <a:t>p</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err="1">
                <a:solidFill>
                  <a:srgbClr val="F269B9"/>
                </a:solidFill>
                <a:effectLst/>
                <a:latin typeface="Consolas" panose="020B0609020204030204" pitchFamily="49" charset="0"/>
              </a:rPr>
              <a:t>div</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err="1">
                <a:solidFill>
                  <a:srgbClr val="F269B9"/>
                </a:solidFill>
                <a:effectLst/>
                <a:latin typeface="Consolas" panose="020B0609020204030204" pitchFamily="49" charset="0"/>
              </a:rPr>
              <a:t>div</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err="1">
                <a:solidFill>
                  <a:srgbClr val="F269B9"/>
                </a:solidFill>
                <a:effectLst/>
                <a:latin typeface="Consolas" panose="020B0609020204030204" pitchFamily="49" charset="0"/>
              </a:rPr>
              <a:t>div</a:t>
            </a:r>
            <a:r>
              <a:rPr lang="pt-BR" b="0" dirty="0">
                <a:solidFill>
                  <a:srgbClr val="D1D4E0"/>
                </a:solidFill>
                <a:effectLst/>
                <a:latin typeface="Consolas" panose="020B0609020204030204" pitchFamily="49" charset="0"/>
              </a:rPr>
              <a:t> </a:t>
            </a:r>
            <a:r>
              <a:rPr lang="pt-BR" b="0" dirty="0" err="1">
                <a:solidFill>
                  <a:srgbClr val="2DE266"/>
                </a:solidFill>
                <a:effectLst/>
                <a:latin typeface="Consolas" panose="020B0609020204030204" pitchFamily="49" charset="0"/>
              </a:rPr>
              <a:t>class</a:t>
            </a:r>
            <a:r>
              <a:rPr lang="pt-BR" b="0" dirty="0">
                <a:solidFill>
                  <a:srgbClr val="F269B9"/>
                </a:solidFill>
                <a:effectLst/>
                <a:latin typeface="Consolas" panose="020B0609020204030204" pitchFamily="49" charset="0"/>
              </a:rPr>
              <a:t>=</a:t>
            </a:r>
            <a:r>
              <a:rPr lang="pt-BR" b="0" dirty="0">
                <a:solidFill>
                  <a:srgbClr val="E0E97C"/>
                </a:solidFill>
                <a:effectLst/>
                <a:latin typeface="Consolas" panose="020B0609020204030204" pitchFamily="49" charset="0"/>
              </a:rPr>
              <a:t>"</a:t>
            </a:r>
            <a:r>
              <a:rPr lang="pt-BR" b="0" dirty="0" err="1">
                <a:solidFill>
                  <a:srgbClr val="E0E97C"/>
                </a:solidFill>
                <a:effectLst/>
                <a:latin typeface="Consolas" panose="020B0609020204030204" pitchFamily="49" charset="0"/>
              </a:rPr>
              <a:t>heranca</a:t>
            </a:r>
            <a:r>
              <a:rPr lang="pt-BR" b="0" dirty="0">
                <a:solidFill>
                  <a:srgbClr val="E0E97C"/>
                </a:solidFill>
                <a:effectLst/>
                <a:latin typeface="Consolas" panose="020B0609020204030204" pitchFamily="49" charset="0"/>
              </a:rPr>
              <a:t>"</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a:solidFill>
                  <a:srgbClr val="F269B9"/>
                </a:solidFill>
                <a:effectLst/>
                <a:latin typeface="Consolas" panose="020B0609020204030204" pitchFamily="49" charset="0"/>
              </a:rPr>
              <a:t>p</a:t>
            </a:r>
            <a:r>
              <a:rPr lang="pt-BR" b="0" dirty="0">
                <a:solidFill>
                  <a:srgbClr val="D1D4E0"/>
                </a:solidFill>
                <a:effectLst/>
                <a:latin typeface="Consolas" panose="020B0609020204030204" pitchFamily="49" charset="0"/>
              </a:rPr>
              <a:t>&gt;Herdara da </a:t>
            </a:r>
            <a:r>
              <a:rPr lang="pt-BR" b="0" dirty="0" err="1">
                <a:solidFill>
                  <a:srgbClr val="D1D4E0"/>
                </a:solidFill>
                <a:effectLst/>
                <a:latin typeface="Consolas" panose="020B0609020204030204" pitchFamily="49" charset="0"/>
              </a:rPr>
              <a:t>div</a:t>
            </a:r>
            <a:r>
              <a:rPr lang="pt-BR" b="0" dirty="0">
                <a:solidFill>
                  <a:srgbClr val="D1D4E0"/>
                </a:solidFill>
                <a:effectLst/>
                <a:latin typeface="Consolas" panose="020B0609020204030204" pitchFamily="49" charset="0"/>
              </a:rPr>
              <a:t> e do body&lt;/</a:t>
            </a:r>
            <a:r>
              <a:rPr lang="pt-BR" b="0" dirty="0">
                <a:solidFill>
                  <a:srgbClr val="F269B9"/>
                </a:solidFill>
                <a:effectLst/>
                <a:latin typeface="Consolas" panose="020B0609020204030204" pitchFamily="49" charset="0"/>
              </a:rPr>
              <a:t>p</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    &lt;/</a:t>
            </a:r>
            <a:r>
              <a:rPr lang="pt-BR" b="0" dirty="0" err="1">
                <a:solidFill>
                  <a:srgbClr val="F269B9"/>
                </a:solidFill>
                <a:effectLst/>
                <a:latin typeface="Consolas" panose="020B0609020204030204" pitchFamily="49" charset="0"/>
              </a:rPr>
              <a:t>div</a:t>
            </a:r>
            <a:r>
              <a:rPr lang="pt-BR" b="0" dirty="0">
                <a:solidFill>
                  <a:srgbClr val="D1D4E0"/>
                </a:solidFill>
                <a:effectLst/>
                <a:latin typeface="Consolas" panose="020B0609020204030204" pitchFamily="49" charset="0"/>
              </a:rPr>
              <a:t>&gt;</a:t>
            </a:r>
          </a:p>
          <a:p>
            <a:r>
              <a:rPr lang="pt-BR" b="0" dirty="0">
                <a:solidFill>
                  <a:srgbClr val="D1D4E0"/>
                </a:solidFill>
                <a:effectLst/>
                <a:latin typeface="Consolas" panose="020B0609020204030204" pitchFamily="49" charset="0"/>
              </a:rPr>
              <a:t>&lt;/</a:t>
            </a:r>
            <a:r>
              <a:rPr lang="pt-BR" b="0" dirty="0">
                <a:solidFill>
                  <a:srgbClr val="F269B9"/>
                </a:solidFill>
                <a:effectLst/>
                <a:latin typeface="Consolas" panose="020B0609020204030204" pitchFamily="49" charset="0"/>
              </a:rPr>
              <a:t>body</a:t>
            </a:r>
            <a:r>
              <a:rPr lang="pt-BR" b="0" dirty="0">
                <a:solidFill>
                  <a:srgbClr val="D1D4E0"/>
                </a:solidFill>
                <a:effectLst/>
                <a:latin typeface="Consolas" panose="020B0609020204030204" pitchFamily="49" charset="0"/>
              </a:rPr>
              <a:t>&gt;</a:t>
            </a:r>
          </a:p>
        </p:txBody>
      </p:sp>
    </p:spTree>
    <p:extLst>
      <p:ext uri="{BB962C8B-B14F-4D97-AF65-F5344CB8AC3E}">
        <p14:creationId xmlns:p14="http://schemas.microsoft.com/office/powerpoint/2010/main" val="270615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Guia Completo de CSS: Inicie seus estudos sobre CSS">
            <a:extLst>
              <a:ext uri="{FF2B5EF4-FFF2-40B4-BE49-F238E27FC236}">
                <a16:creationId xmlns:a16="http://schemas.microsoft.com/office/drawing/2014/main" id="{41B09A72-01F7-6A82-EEFB-2D601139C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3174"/>
            <a:ext cx="12170228" cy="686117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12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4411B-B5D4-4285-7C39-DCD053484824}"/>
              </a:ext>
            </a:extLst>
          </p:cNvPr>
          <p:cNvSpPr>
            <a:spLocks noGrp="1"/>
          </p:cNvSpPr>
          <p:nvPr>
            <p:ph type="title"/>
          </p:nvPr>
        </p:nvSpPr>
        <p:spPr/>
        <p:txBody>
          <a:bodyPr/>
          <a:lstStyle/>
          <a:p>
            <a:r>
              <a:rPr lang="pt-BR" dirty="0"/>
              <a:t>CSS</a:t>
            </a:r>
          </a:p>
        </p:txBody>
      </p:sp>
      <p:sp>
        <p:nvSpPr>
          <p:cNvPr id="3" name="Espaço Reservado para Conteúdo 2">
            <a:extLst>
              <a:ext uri="{FF2B5EF4-FFF2-40B4-BE49-F238E27FC236}">
                <a16:creationId xmlns:a16="http://schemas.microsoft.com/office/drawing/2014/main" id="{C12D7085-4C92-EF10-2661-5B929DFF4C71}"/>
              </a:ext>
            </a:extLst>
          </p:cNvPr>
          <p:cNvSpPr>
            <a:spLocks noGrp="1"/>
          </p:cNvSpPr>
          <p:nvPr>
            <p:ph idx="1"/>
          </p:nvPr>
        </p:nvSpPr>
        <p:spPr>
          <a:xfrm>
            <a:off x="818712" y="2607733"/>
            <a:ext cx="11170088" cy="3803079"/>
          </a:xfrm>
        </p:spPr>
        <p:txBody>
          <a:bodyPr>
            <a:normAutofit/>
          </a:bodyPr>
          <a:lstStyle/>
          <a:p>
            <a:r>
              <a:rPr lang="pt-BR" sz="2400" b="0" dirty="0">
                <a:effectLst/>
                <a:latin typeface="Consolas" panose="020B0609020204030204" pitchFamily="49" charset="0"/>
              </a:rPr>
              <a:t>CSS (</a:t>
            </a:r>
            <a:r>
              <a:rPr lang="pt-BR" sz="2400" b="0" dirty="0" err="1">
                <a:effectLst/>
                <a:latin typeface="Consolas" panose="020B0609020204030204" pitchFamily="49" charset="0"/>
              </a:rPr>
              <a:t>Cascading</a:t>
            </a:r>
            <a:r>
              <a:rPr lang="pt-BR" sz="2400" b="0" dirty="0">
                <a:effectLst/>
                <a:latin typeface="Consolas" panose="020B0609020204030204" pitchFamily="49" charset="0"/>
              </a:rPr>
              <a:t> </a:t>
            </a:r>
            <a:r>
              <a:rPr lang="pt-BR" sz="2400" b="0" dirty="0" err="1">
                <a:effectLst/>
                <a:latin typeface="Consolas" panose="020B0609020204030204" pitchFamily="49" charset="0"/>
              </a:rPr>
              <a:t>Style</a:t>
            </a:r>
            <a:r>
              <a:rPr lang="pt-BR" sz="2400" b="0" dirty="0">
                <a:effectLst/>
                <a:latin typeface="Consolas" panose="020B0609020204030204" pitchFamily="49" charset="0"/>
              </a:rPr>
              <a:t> </a:t>
            </a:r>
            <a:r>
              <a:rPr lang="pt-BR" sz="2400" b="0" dirty="0" err="1">
                <a:effectLst/>
                <a:latin typeface="Consolas" panose="020B0609020204030204" pitchFamily="49" charset="0"/>
              </a:rPr>
              <a:t>Sheets</a:t>
            </a:r>
            <a:r>
              <a:rPr lang="pt-BR" sz="2400" b="0" dirty="0">
                <a:effectLst/>
                <a:latin typeface="Consolas" panose="020B0609020204030204" pitchFamily="49" charset="0"/>
              </a:rPr>
              <a:t>) é uma linguagem de estilo usada para descrever a apresentação de um documento escrito em HTML ou XML. Ela é uma das principais tecnologias da web, junto com HTML e JavaScript, e permite separar o conteúdo de um documento (HTML) da sua aparência.</a:t>
            </a:r>
          </a:p>
        </p:txBody>
      </p:sp>
    </p:spTree>
    <p:extLst>
      <p:ext uri="{BB962C8B-B14F-4D97-AF65-F5344CB8AC3E}">
        <p14:creationId xmlns:p14="http://schemas.microsoft.com/office/powerpoint/2010/main" val="381543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E211789-66E2-A1B5-0A07-9D6C468573BD}"/>
              </a:ext>
            </a:extLst>
          </p:cNvPr>
          <p:cNvPicPr>
            <a:picLocks noChangeAspect="1"/>
          </p:cNvPicPr>
          <p:nvPr/>
        </p:nvPicPr>
        <p:blipFill>
          <a:blip r:embed="rId2"/>
          <a:stretch>
            <a:fillRect/>
          </a:stretch>
        </p:blipFill>
        <p:spPr>
          <a:xfrm>
            <a:off x="-1" y="0"/>
            <a:ext cx="3544711" cy="6847988"/>
          </a:xfrm>
          <a:prstGeom prst="rect">
            <a:avLst/>
          </a:prstGeom>
          <a:ln>
            <a:noFill/>
          </a:ln>
          <a:effectLst>
            <a:outerShdw blurRad="292100" dist="139700" dir="2700000" algn="tl" rotWithShape="0">
              <a:srgbClr val="333333">
                <a:alpha val="65000"/>
              </a:srgbClr>
            </a:outerShdw>
          </a:effectLst>
        </p:spPr>
      </p:pic>
      <p:sp>
        <p:nvSpPr>
          <p:cNvPr id="4" name="CaixaDeTexto 3">
            <a:extLst>
              <a:ext uri="{FF2B5EF4-FFF2-40B4-BE49-F238E27FC236}">
                <a16:creationId xmlns:a16="http://schemas.microsoft.com/office/drawing/2014/main" id="{3BF68564-6B61-B367-3699-612D35EEE726}"/>
              </a:ext>
            </a:extLst>
          </p:cNvPr>
          <p:cNvSpPr txBox="1"/>
          <p:nvPr/>
        </p:nvSpPr>
        <p:spPr>
          <a:xfrm>
            <a:off x="3905956" y="1287218"/>
            <a:ext cx="8286044" cy="4755341"/>
          </a:xfrm>
          <a:prstGeom prst="rect">
            <a:avLst/>
          </a:prstGeom>
          <a:noFill/>
        </p:spPr>
        <p:txBody>
          <a:bodyPr wrap="square" rtlCol="0">
            <a:spAutoFit/>
          </a:bodyPr>
          <a:lstStyle/>
          <a:p>
            <a:pPr>
              <a:lnSpc>
                <a:spcPct val="150000"/>
              </a:lnSpc>
            </a:pPr>
            <a:r>
              <a:rPr lang="pt-BR" b="1" dirty="0">
                <a:latin typeface="Comic Sans MS" panose="030F0702030302020204" pitchFamily="66" charset="0"/>
              </a:rPr>
              <a:t>Criar pasta </a:t>
            </a:r>
            <a:r>
              <a:rPr lang="pt-BR" b="1" dirty="0" err="1">
                <a:latin typeface="Comic Sans MS" panose="030F0702030302020204" pitchFamily="66" charset="0"/>
              </a:rPr>
              <a:t>assets</a:t>
            </a:r>
            <a:r>
              <a:rPr lang="pt-BR" b="1" dirty="0">
                <a:latin typeface="Comic Sans MS" panose="030F0702030302020204" pitchFamily="66" charset="0"/>
              </a:rPr>
              <a:t>:</a:t>
            </a:r>
          </a:p>
          <a:p>
            <a:pPr>
              <a:lnSpc>
                <a:spcPct val="150000"/>
              </a:lnSpc>
            </a:pPr>
            <a:r>
              <a:rPr lang="pt-BR" b="1" dirty="0">
                <a:latin typeface="Comic Sans MS" panose="030F0702030302020204" pitchFamily="66" charset="0"/>
              </a:rPr>
              <a:t>A pasta "</a:t>
            </a:r>
            <a:r>
              <a:rPr lang="pt-BR" b="1" dirty="0" err="1">
                <a:latin typeface="Comic Sans MS" panose="030F0702030302020204" pitchFamily="66" charset="0"/>
              </a:rPr>
              <a:t>assets</a:t>
            </a:r>
            <a:r>
              <a:rPr lang="pt-BR" b="1" dirty="0">
                <a:latin typeface="Comic Sans MS" panose="030F0702030302020204" pitchFamily="66" charset="0"/>
              </a:rPr>
              <a:t>" em um projeto HTML é um diretório utilizado para armazenar recursos estáticos que são utilizados pela aplicação web. Esses recursos podem incluir:</a:t>
            </a:r>
          </a:p>
          <a:p>
            <a:pPr>
              <a:lnSpc>
                <a:spcPct val="150000"/>
              </a:lnSpc>
            </a:pPr>
            <a:endParaRPr lang="pt-BR" dirty="0"/>
          </a:p>
          <a:p>
            <a:pPr>
              <a:lnSpc>
                <a:spcPct val="150000"/>
              </a:lnSpc>
            </a:pP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Imagens (</a:t>
            </a: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images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dirty="0">
                <a:latin typeface="Comic Sans MS" panose="030F0702030302020204" pitchFamily="66" charset="0"/>
                <a:ea typeface="Sans Serif Collection" panose="020B0502040504020204" pitchFamily="34" charset="0"/>
                <a:cs typeface="Sans Serif Collection" panose="020B0502040504020204" pitchFamily="34" charset="0"/>
              </a:rPr>
              <a:t>Fotos, ícones, logos, e outras imagens utilizadas no site.</a:t>
            </a:r>
          </a:p>
          <a:p>
            <a:pPr>
              <a:lnSpc>
                <a:spcPct val="150000"/>
              </a:lnSpc>
            </a:pP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CSS (</a:t>
            </a: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css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dirty="0">
                <a:latin typeface="Comic Sans MS" panose="030F0702030302020204" pitchFamily="66" charset="0"/>
                <a:ea typeface="Sans Serif Collection" panose="020B0502040504020204" pitchFamily="34" charset="0"/>
                <a:cs typeface="Sans Serif Collection" panose="020B0502040504020204" pitchFamily="34" charset="0"/>
              </a:rPr>
              <a:t>Arquivos de folhas de estilo que definem a aparência e o layout do site.</a:t>
            </a:r>
          </a:p>
          <a:p>
            <a:pPr>
              <a:lnSpc>
                <a:spcPct val="150000"/>
              </a:lnSpc>
            </a:pP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JavaScript (</a:t>
            </a: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js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dirty="0">
                <a:latin typeface="Comic Sans MS" panose="030F0702030302020204" pitchFamily="66" charset="0"/>
                <a:ea typeface="Sans Serif Collection" panose="020B0502040504020204" pitchFamily="34" charset="0"/>
                <a:cs typeface="Sans Serif Collection" panose="020B0502040504020204" pitchFamily="34" charset="0"/>
              </a:rPr>
              <a:t>Arquivos de scripts que adicionam interatividade e funcionalidades ao site.</a:t>
            </a:r>
          </a:p>
          <a:p>
            <a:pPr>
              <a:lnSpc>
                <a:spcPct val="150000"/>
              </a:lnSpc>
            </a:pP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Fonts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fonts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dirty="0">
                <a:latin typeface="Comic Sans MS" panose="030F0702030302020204" pitchFamily="66" charset="0"/>
                <a:ea typeface="Sans Serif Collection" panose="020B0502040504020204" pitchFamily="34" charset="0"/>
                <a:cs typeface="Sans Serif Collection" panose="020B0502040504020204" pitchFamily="34" charset="0"/>
              </a:rPr>
              <a:t>Arquivos de fontes tipográficas que são usadas no site.</a:t>
            </a:r>
          </a:p>
          <a:p>
            <a:pPr>
              <a:lnSpc>
                <a:spcPct val="150000"/>
              </a:lnSpc>
            </a:pP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Vídeos (</a:t>
            </a: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videos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dirty="0">
                <a:latin typeface="Comic Sans MS" panose="030F0702030302020204" pitchFamily="66" charset="0"/>
                <a:ea typeface="Sans Serif Collection" panose="020B0502040504020204" pitchFamily="34" charset="0"/>
                <a:cs typeface="Sans Serif Collection" panose="020B0502040504020204" pitchFamily="34" charset="0"/>
              </a:rPr>
              <a:t>Arquivos de vídeo que podem ser incorporados nas páginas web.</a:t>
            </a:r>
          </a:p>
          <a:p>
            <a:pPr>
              <a:lnSpc>
                <a:spcPct val="150000"/>
              </a:lnSpc>
            </a:pP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Áudios (</a:t>
            </a:r>
            <a:r>
              <a:rPr lang="pt-BR" sz="1600" b="1" dirty="0" err="1">
                <a:latin typeface="Comic Sans MS" panose="030F0702030302020204" pitchFamily="66" charset="0"/>
                <a:ea typeface="Sans Serif Collection" panose="020B0502040504020204" pitchFamily="34" charset="0"/>
                <a:cs typeface="Sans Serif Collection" panose="020B0502040504020204" pitchFamily="34" charset="0"/>
              </a:rPr>
              <a:t>audios</a:t>
            </a:r>
            <a:r>
              <a:rPr lang="pt-BR" sz="1600" b="1" dirty="0">
                <a:latin typeface="Comic Sans MS" panose="030F0702030302020204" pitchFamily="66" charset="0"/>
                <a:ea typeface="Sans Serif Collection" panose="020B0502040504020204" pitchFamily="34" charset="0"/>
                <a:cs typeface="Sans Serif Collection" panose="020B0502040504020204" pitchFamily="34" charset="0"/>
              </a:rPr>
              <a:t>): </a:t>
            </a:r>
            <a:r>
              <a:rPr lang="pt-BR" sz="1600" dirty="0">
                <a:latin typeface="Comic Sans MS" panose="030F0702030302020204" pitchFamily="66" charset="0"/>
                <a:ea typeface="Sans Serif Collection" panose="020B0502040504020204" pitchFamily="34" charset="0"/>
                <a:cs typeface="Sans Serif Collection" panose="020B0502040504020204" pitchFamily="34" charset="0"/>
              </a:rPr>
              <a:t>Arquivos de áudio que podem ser utilizados no site.</a:t>
            </a:r>
          </a:p>
        </p:txBody>
      </p:sp>
      <p:pic>
        <p:nvPicPr>
          <p:cNvPr id="5" name="Picture 2" descr="HTML e CSS: crie e construa sites Desenvolvimento de sites Folhas de  estilos em cascata, world wide web, web design, texto, logotipo png |  PNGWing">
            <a:extLst>
              <a:ext uri="{FF2B5EF4-FFF2-40B4-BE49-F238E27FC236}">
                <a16:creationId xmlns:a16="http://schemas.microsoft.com/office/drawing/2014/main" id="{84317FA4-C196-C389-8818-6ACC6CD39DD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00" b="98200" l="10000" r="90000">
                        <a14:foregroundMark x1="40326" y1="7400" x2="58587" y2="7200"/>
                        <a14:foregroundMark x1="60000" y1="9600" x2="60543" y2="19800"/>
                        <a14:foregroundMark x1="40435" y1="8200" x2="39457" y2="19000"/>
                        <a14:foregroundMark x1="38913" y1="21800" x2="34674" y2="22800"/>
                        <a14:foregroundMark x1="34457" y1="22800" x2="50435" y2="87200"/>
                        <a14:foregroundMark x1="51957" y1="19200" x2="46413" y2="79600"/>
                        <a14:foregroundMark x1="62391" y1="26200" x2="50435" y2="73800"/>
                        <a14:foregroundMark x1="56848" y1="64200" x2="57065" y2="65000"/>
                        <a14:foregroundMark x1="58152" y1="73600" x2="58152" y2="73600"/>
                        <a14:foregroundMark x1="59674" y1="79600" x2="56957" y2="80400"/>
                        <a14:foregroundMark x1="49348" y1="85000" x2="49348" y2="85000"/>
                        <a14:foregroundMark x1="43913" y1="81800" x2="43696" y2="80800"/>
                        <a14:foregroundMark x1="42826" y1="78200" x2="40761" y2="75000"/>
                        <a14:foregroundMark x1="38913" y1="69400" x2="38370" y2="66400"/>
                        <a14:foregroundMark x1="38587" y1="60200" x2="39022" y2="54400"/>
                        <a14:foregroundMark x1="40000" y1="50200" x2="40543" y2="46600"/>
                        <a14:foregroundMark x1="43587" y1="36400" x2="45761" y2="34400"/>
                        <a14:foregroundMark x1="47283" y1="32800" x2="51522" y2="32800"/>
                        <a14:foregroundMark x1="55109" y1="32800" x2="57391" y2="32600"/>
                        <a14:foregroundMark x1="59783" y1="31800" x2="59783" y2="31800"/>
                        <a14:foregroundMark x1="60217" y1="30000" x2="56304" y2="26400"/>
                        <a14:foregroundMark x1="55326" y1="25600" x2="53696" y2="26200"/>
                        <a14:foregroundMark x1="48804" y1="26200" x2="43804" y2="30400"/>
                        <a14:foregroundMark x1="42391" y1="33400" x2="43696" y2="42400"/>
                        <a14:foregroundMark x1="47283" y1="50600" x2="52609" y2="62800"/>
                        <a14:foregroundMark x1="58152" y1="55200" x2="58913" y2="42800"/>
                        <a14:foregroundMark x1="52826" y1="36000" x2="48804" y2="59000"/>
                        <a14:foregroundMark x1="53043" y1="37200" x2="54348" y2="63400"/>
                        <a14:foregroundMark x1="53587" y1="33200" x2="52283" y2="57200"/>
                        <a14:foregroundMark x1="46413" y1="27600" x2="46739" y2="42400"/>
                        <a14:foregroundMark x1="42065" y1="23600" x2="41522" y2="33400"/>
                        <a14:foregroundMark x1="41848" y1="16600" x2="40761" y2="27600"/>
                        <a14:foregroundMark x1="46739" y1="15200" x2="47065" y2="25800"/>
                        <a14:foregroundMark x1="49022" y1="15000" x2="49891" y2="29000"/>
                        <a14:foregroundMark x1="53370" y1="12200" x2="54022" y2="21000"/>
                        <a14:foregroundMark x1="56087" y1="17200" x2="56522" y2="22400"/>
                        <a14:foregroundMark x1="57174" y1="18600" x2="58478" y2="24400"/>
                        <a14:foregroundMark x1="58913" y1="21800" x2="60326" y2="24000"/>
                        <a14:foregroundMark x1="62609" y1="22800" x2="65109" y2="23200"/>
                        <a14:foregroundMark x1="65761" y1="27400" x2="65978" y2="35800"/>
                        <a14:foregroundMark x1="65870" y1="41800" x2="65761" y2="55000"/>
                        <a14:foregroundMark x1="64783" y1="62600" x2="64348" y2="69400"/>
                        <a14:foregroundMark x1="64348" y1="76200" x2="64348" y2="83000"/>
                        <a14:foregroundMark x1="62935" y1="85600" x2="54891" y2="88600"/>
                        <a14:foregroundMark x1="53587" y1="89600" x2="49783" y2="92000"/>
                        <a14:foregroundMark x1="47283" y1="90400" x2="40109" y2="86400"/>
                        <a14:foregroundMark x1="38913" y1="86800" x2="36848" y2="84400"/>
                        <a14:foregroundMark x1="35326" y1="79600" x2="35109" y2="66400"/>
                        <a14:foregroundMark x1="34457" y1="52000" x2="33913" y2="30800"/>
                        <a14:foregroundMark x1="33587" y1="27800" x2="35217" y2="67800"/>
                      </a14:backgroundRemoval>
                    </a14:imgEffect>
                  </a14:imgLayer>
                </a14:imgProps>
              </a:ext>
              <a:ext uri="{28A0092B-C50C-407E-A947-70E740481C1C}">
                <a14:useLocalDpi xmlns:a14="http://schemas.microsoft.com/office/drawing/2010/main" val="0"/>
              </a:ext>
            </a:extLst>
          </a:blip>
          <a:srcRect/>
          <a:stretch>
            <a:fillRect/>
          </a:stretch>
        </p:blipFill>
        <p:spPr bwMode="auto">
          <a:xfrm>
            <a:off x="10128272" y="0"/>
            <a:ext cx="2880078" cy="156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3CCEB-3131-86D3-2F76-1DBE3CD846EA}"/>
              </a:ext>
            </a:extLst>
          </p:cNvPr>
          <p:cNvSpPr>
            <a:spLocks noGrp="1"/>
          </p:cNvSpPr>
          <p:nvPr>
            <p:ph type="title"/>
          </p:nvPr>
        </p:nvSpPr>
        <p:spPr/>
        <p:txBody>
          <a:bodyPr/>
          <a:lstStyle/>
          <a:p>
            <a:r>
              <a:rPr lang="pt-BR" dirty="0"/>
              <a:t>HTML + CSS</a:t>
            </a:r>
          </a:p>
        </p:txBody>
      </p:sp>
      <p:pic>
        <p:nvPicPr>
          <p:cNvPr id="6" name="Espaço Reservado para Conteúdo 5">
            <a:extLst>
              <a:ext uri="{FF2B5EF4-FFF2-40B4-BE49-F238E27FC236}">
                <a16:creationId xmlns:a16="http://schemas.microsoft.com/office/drawing/2014/main" id="{D43714B4-5246-3ADD-0928-C6927126334D}"/>
              </a:ext>
            </a:extLst>
          </p:cNvPr>
          <p:cNvPicPr>
            <a:picLocks noGrp="1" noChangeAspect="1"/>
          </p:cNvPicPr>
          <p:nvPr>
            <p:ph sz="half" idx="1"/>
          </p:nvPr>
        </p:nvPicPr>
        <p:blipFill>
          <a:blip r:embed="rId2"/>
          <a:stretch>
            <a:fillRect/>
          </a:stretch>
        </p:blipFill>
        <p:spPr>
          <a:xfrm>
            <a:off x="480484" y="2222287"/>
            <a:ext cx="5184775" cy="3638764"/>
          </a:xfrm>
        </p:spPr>
      </p:pic>
      <p:pic>
        <p:nvPicPr>
          <p:cNvPr id="10" name="Espaço Reservado para Conteúdo 9">
            <a:extLst>
              <a:ext uri="{FF2B5EF4-FFF2-40B4-BE49-F238E27FC236}">
                <a16:creationId xmlns:a16="http://schemas.microsoft.com/office/drawing/2014/main" id="{FBFA3DED-6207-3F0C-FF69-D2C8E5548D24}"/>
              </a:ext>
            </a:extLst>
          </p:cNvPr>
          <p:cNvPicPr>
            <a:picLocks noGrp="1" noChangeAspect="1"/>
          </p:cNvPicPr>
          <p:nvPr>
            <p:ph sz="half" idx="2"/>
          </p:nvPr>
        </p:nvPicPr>
        <p:blipFill>
          <a:blip r:embed="rId3"/>
          <a:stretch>
            <a:fillRect/>
          </a:stretch>
        </p:blipFill>
        <p:spPr>
          <a:xfrm>
            <a:off x="6526741" y="2222287"/>
            <a:ext cx="5184775" cy="3638764"/>
          </a:xfrm>
        </p:spPr>
      </p:pic>
      <p:sp>
        <p:nvSpPr>
          <p:cNvPr id="8" name="CaixaDeTexto 7">
            <a:extLst>
              <a:ext uri="{FF2B5EF4-FFF2-40B4-BE49-F238E27FC236}">
                <a16:creationId xmlns:a16="http://schemas.microsoft.com/office/drawing/2014/main" id="{448F8638-AEC1-4C27-A7E0-01ABB91894EA}"/>
              </a:ext>
            </a:extLst>
          </p:cNvPr>
          <p:cNvSpPr txBox="1"/>
          <p:nvPr/>
        </p:nvSpPr>
        <p:spPr>
          <a:xfrm>
            <a:off x="2228143" y="6226146"/>
            <a:ext cx="7735712" cy="369332"/>
          </a:xfrm>
          <a:prstGeom prst="rect">
            <a:avLst/>
          </a:prstGeom>
          <a:solidFill>
            <a:schemeClr val="bg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link</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rel</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stylesheet</a:t>
            </a:r>
            <a:r>
              <a:rPr lang="pt-BR" b="0" dirty="0">
                <a:solidFill>
                  <a:srgbClr val="CE9178"/>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href</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assets</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css</a:t>
            </a:r>
            <a:r>
              <a:rPr lang="pt-BR" b="0" dirty="0">
                <a:solidFill>
                  <a:srgbClr val="CE9178"/>
                </a:solidFill>
                <a:effectLst/>
                <a:latin typeface="Consolas" panose="020B0609020204030204" pitchFamily="49" charset="0"/>
              </a:rPr>
              <a:t>/Aula2.css"</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p:txBody>
      </p:sp>
      <p:sp>
        <p:nvSpPr>
          <p:cNvPr id="12" name="Cruz 11">
            <a:extLst>
              <a:ext uri="{FF2B5EF4-FFF2-40B4-BE49-F238E27FC236}">
                <a16:creationId xmlns:a16="http://schemas.microsoft.com/office/drawing/2014/main" id="{AA6F0383-F8F4-71A0-A8DE-493ADCDCEF7E}"/>
              </a:ext>
            </a:extLst>
          </p:cNvPr>
          <p:cNvSpPr/>
          <p:nvPr/>
        </p:nvSpPr>
        <p:spPr>
          <a:xfrm>
            <a:off x="5782733" y="3570398"/>
            <a:ext cx="626533" cy="710756"/>
          </a:xfrm>
          <a:prstGeom prst="plus">
            <a:avLst>
              <a:gd name="adj" fmla="val 370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Picture 2" descr="HTML e CSS: crie e construa sites Desenvolvimento de sites Folhas de  estilos em cascata, world wide web, web design, texto, logotipo png |  PNGWing">
            <a:extLst>
              <a:ext uri="{FF2B5EF4-FFF2-40B4-BE49-F238E27FC236}">
                <a16:creationId xmlns:a16="http://schemas.microsoft.com/office/drawing/2014/main" id="{79FDFDA2-D054-7EB3-6935-684E8964499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000" b="98200" l="10000" r="90000">
                        <a14:foregroundMark x1="40326" y1="7400" x2="58587" y2="7200"/>
                        <a14:foregroundMark x1="60000" y1="9600" x2="60543" y2="19800"/>
                        <a14:foregroundMark x1="40435" y1="8200" x2="39457" y2="19000"/>
                        <a14:foregroundMark x1="38913" y1="21800" x2="34674" y2="22800"/>
                        <a14:foregroundMark x1="34457" y1="22800" x2="50435" y2="87200"/>
                        <a14:foregroundMark x1="51957" y1="19200" x2="46413" y2="79600"/>
                        <a14:foregroundMark x1="62391" y1="26200" x2="50435" y2="73800"/>
                        <a14:foregroundMark x1="56848" y1="64200" x2="57065" y2="65000"/>
                        <a14:foregroundMark x1="58152" y1="73600" x2="58152" y2="73600"/>
                        <a14:foregroundMark x1="59674" y1="79600" x2="56957" y2="80400"/>
                        <a14:foregroundMark x1="49348" y1="85000" x2="49348" y2="85000"/>
                        <a14:foregroundMark x1="43913" y1="81800" x2="43696" y2="80800"/>
                        <a14:foregroundMark x1="42826" y1="78200" x2="40761" y2="75000"/>
                        <a14:foregroundMark x1="38913" y1="69400" x2="38370" y2="66400"/>
                        <a14:foregroundMark x1="38587" y1="60200" x2="39022" y2="54400"/>
                        <a14:foregroundMark x1="40000" y1="50200" x2="40543" y2="46600"/>
                        <a14:foregroundMark x1="43587" y1="36400" x2="45761" y2="34400"/>
                        <a14:foregroundMark x1="47283" y1="32800" x2="51522" y2="32800"/>
                        <a14:foregroundMark x1="55109" y1="32800" x2="57391" y2="32600"/>
                        <a14:foregroundMark x1="59783" y1="31800" x2="59783" y2="31800"/>
                        <a14:foregroundMark x1="60217" y1="30000" x2="56304" y2="26400"/>
                        <a14:foregroundMark x1="55326" y1="25600" x2="53696" y2="26200"/>
                        <a14:foregroundMark x1="48804" y1="26200" x2="43804" y2="30400"/>
                        <a14:foregroundMark x1="42391" y1="33400" x2="43696" y2="42400"/>
                        <a14:foregroundMark x1="47283" y1="50600" x2="52609" y2="62800"/>
                        <a14:foregroundMark x1="58152" y1="55200" x2="58913" y2="42800"/>
                        <a14:foregroundMark x1="52826" y1="36000" x2="48804" y2="59000"/>
                        <a14:foregroundMark x1="53043" y1="37200" x2="54348" y2="63400"/>
                        <a14:foregroundMark x1="53587" y1="33200" x2="52283" y2="57200"/>
                        <a14:foregroundMark x1="46413" y1="27600" x2="46739" y2="42400"/>
                        <a14:foregroundMark x1="42065" y1="23600" x2="41522" y2="33400"/>
                        <a14:foregroundMark x1="41848" y1="16600" x2="40761" y2="27600"/>
                        <a14:foregroundMark x1="46739" y1="15200" x2="47065" y2="25800"/>
                        <a14:foregroundMark x1="49022" y1="15000" x2="49891" y2="29000"/>
                        <a14:foregroundMark x1="53370" y1="12200" x2="54022" y2="21000"/>
                        <a14:foregroundMark x1="56087" y1="17200" x2="56522" y2="22400"/>
                        <a14:foregroundMark x1="57174" y1="18600" x2="58478" y2="24400"/>
                        <a14:foregroundMark x1="58913" y1="21800" x2="60326" y2="24000"/>
                        <a14:foregroundMark x1="62609" y1="22800" x2="65109" y2="23200"/>
                        <a14:foregroundMark x1="65761" y1="27400" x2="65978" y2="35800"/>
                        <a14:foregroundMark x1="65870" y1="41800" x2="65761" y2="55000"/>
                        <a14:foregroundMark x1="64783" y1="62600" x2="64348" y2="69400"/>
                        <a14:foregroundMark x1="64348" y1="76200" x2="64348" y2="83000"/>
                        <a14:foregroundMark x1="62935" y1="85600" x2="54891" y2="88600"/>
                        <a14:foregroundMark x1="53587" y1="89600" x2="49783" y2="92000"/>
                        <a14:foregroundMark x1="47283" y1="90400" x2="40109" y2="86400"/>
                        <a14:foregroundMark x1="38913" y1="86800" x2="36848" y2="84400"/>
                        <a14:foregroundMark x1="35326" y1="79600" x2="35109" y2="66400"/>
                        <a14:foregroundMark x1="34457" y1="52000" x2="33913" y2="30800"/>
                        <a14:foregroundMark x1="33587" y1="27800" x2="35217" y2="67800"/>
                      </a14:backgroundRemoval>
                    </a14:imgEffect>
                  </a14:imgLayer>
                </a14:imgProps>
              </a:ext>
              <a:ext uri="{28A0092B-C50C-407E-A947-70E740481C1C}">
                <a14:useLocalDpi xmlns:a14="http://schemas.microsoft.com/office/drawing/2010/main" val="0"/>
              </a:ext>
            </a:extLst>
          </a:blip>
          <a:srcRect/>
          <a:stretch>
            <a:fillRect/>
          </a:stretch>
        </p:blipFill>
        <p:spPr bwMode="auto">
          <a:xfrm>
            <a:off x="10848985" y="-21579"/>
            <a:ext cx="1725061" cy="93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59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9A079-5669-5B4A-723E-5A83B971A2A3}"/>
              </a:ext>
            </a:extLst>
          </p:cNvPr>
          <p:cNvSpPr>
            <a:spLocks noGrp="1"/>
          </p:cNvSpPr>
          <p:nvPr>
            <p:ph type="title"/>
          </p:nvPr>
        </p:nvSpPr>
        <p:spPr/>
        <p:txBody>
          <a:bodyPr/>
          <a:lstStyle/>
          <a:p>
            <a:r>
              <a:rPr lang="pt-BR" dirty="0" err="1"/>
              <a:t>Style</a:t>
            </a:r>
            <a:endParaRPr lang="pt-BR" dirty="0"/>
          </a:p>
        </p:txBody>
      </p:sp>
      <p:sp>
        <p:nvSpPr>
          <p:cNvPr id="4" name="CaixaDeTexto 3">
            <a:extLst>
              <a:ext uri="{FF2B5EF4-FFF2-40B4-BE49-F238E27FC236}">
                <a16:creationId xmlns:a16="http://schemas.microsoft.com/office/drawing/2014/main" id="{58A2FD48-3DD2-3DCB-FD76-2C438FFD730E}"/>
              </a:ext>
            </a:extLst>
          </p:cNvPr>
          <p:cNvSpPr txBox="1"/>
          <p:nvPr/>
        </p:nvSpPr>
        <p:spPr>
          <a:xfrm>
            <a:off x="810000" y="2544381"/>
            <a:ext cx="8904111" cy="3139321"/>
          </a:xfrm>
          <a:prstGeom prst="rect">
            <a:avLst/>
          </a:prstGeom>
          <a:noFill/>
        </p:spPr>
        <p:txBody>
          <a:bodyPr wrap="square">
            <a:spAutoFit/>
          </a:bodyPr>
          <a:lstStyle/>
          <a:p>
            <a:r>
              <a:rPr lang="pt-BR" b="0" dirty="0">
                <a:solidFill>
                  <a:srgbClr val="6A9955"/>
                </a:solidFill>
                <a:effectLst/>
                <a:latin typeface="Consolas" panose="020B0609020204030204" pitchFamily="49" charset="0"/>
              </a:rPr>
              <a:t>	/* Seleciona todos os elementos &lt;p&gt; e aplica a cor azul ao texto </a:t>
            </a:r>
          </a:p>
          <a:p>
            <a:r>
              <a:rPr lang="pt-BR" b="0" dirty="0">
                <a:solidFill>
                  <a:srgbClr val="D4D4D4"/>
                </a:solidFill>
                <a:effectLst/>
                <a:latin typeface="Consolas" panose="020B0609020204030204" pitchFamily="49" charset="0"/>
              </a:rPr>
              <a:t>    </a:t>
            </a:r>
            <a:r>
              <a:rPr lang="pt-BR" b="0" dirty="0">
                <a:solidFill>
                  <a:srgbClr val="D7BA7D"/>
                </a:solidFill>
                <a:effectLst/>
                <a:latin typeface="Consolas" panose="020B0609020204030204" pitchFamily="49" charset="0"/>
              </a:rPr>
              <a:t>p</a:t>
            </a:r>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6A9955"/>
                </a:solidFill>
                <a:effectLst/>
                <a:latin typeface="Consolas" panose="020B0609020204030204" pitchFamily="49" charset="0"/>
              </a:rPr>
              <a:t>/* Seleciona o elemento com id "header" e define um fundo cinza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D7BA7D"/>
                </a:solidFill>
                <a:effectLst/>
                <a:latin typeface="Consolas" panose="020B0609020204030204" pitchFamily="49" charset="0"/>
              </a:rPr>
              <a:t>#header</a:t>
            </a:r>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6A9955"/>
                </a:solidFill>
                <a:effectLst/>
                <a:latin typeface="Consolas" panose="020B0609020204030204" pitchFamily="49" charset="0"/>
              </a:rPr>
              <a:t>/* Seleciona todos os elementos com a classe "</a:t>
            </a:r>
            <a:r>
              <a:rPr lang="pt-BR" b="0" dirty="0" err="1">
                <a:solidFill>
                  <a:srgbClr val="6A9955"/>
                </a:solidFill>
                <a:effectLst/>
                <a:latin typeface="Consolas" panose="020B0609020204030204" pitchFamily="49" charset="0"/>
              </a:rPr>
              <a:t>button</a:t>
            </a:r>
            <a:r>
              <a:rPr lang="pt-BR" b="0" dirty="0">
                <a:solidFill>
                  <a:srgbClr val="6A9955"/>
                </a:solidFill>
                <a:effectLst/>
                <a:latin typeface="Consolas" panose="020B0609020204030204" pitchFamily="49" charset="0"/>
              </a:rPr>
              <a:t>" e estiliza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D7BA7D"/>
                </a:solidFill>
                <a:effectLst/>
                <a:latin typeface="Consolas" panose="020B0609020204030204" pitchFamily="49" charset="0"/>
              </a:rPr>
              <a:t>.</a:t>
            </a:r>
            <a:r>
              <a:rPr lang="pt-BR" b="0" dirty="0" err="1">
                <a:solidFill>
                  <a:srgbClr val="D7BA7D"/>
                </a:solidFill>
                <a:effectLst/>
                <a:latin typeface="Consolas" panose="020B0609020204030204" pitchFamily="49" charset="0"/>
              </a:rPr>
              <a:t>button</a:t>
            </a:r>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6A9955"/>
                </a:solidFill>
                <a:effectLst/>
                <a:latin typeface="Consolas" panose="020B0609020204030204" pitchFamily="49" charset="0"/>
              </a:rPr>
              <a:t>/* Estilos complexos e aninhamento */</a:t>
            </a:r>
            <a:endParaRPr lang="pt-BR" b="0" dirty="0">
              <a:solidFill>
                <a:srgbClr val="CCCCCC"/>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err="1">
                <a:solidFill>
                  <a:srgbClr val="D7BA7D"/>
                </a:solidFill>
                <a:effectLst/>
                <a:latin typeface="Consolas" panose="020B0609020204030204" pitchFamily="49" charset="0"/>
              </a:rPr>
              <a:t>nav</a:t>
            </a:r>
            <a:r>
              <a:rPr lang="pt-BR" b="0" dirty="0">
                <a:solidFill>
                  <a:srgbClr val="D4D4D4"/>
                </a:solidFill>
                <a:effectLst/>
                <a:latin typeface="Consolas" panose="020B0609020204030204" pitchFamily="49" charset="0"/>
              </a:rPr>
              <a:t> </a:t>
            </a:r>
            <a:r>
              <a:rPr lang="pt-BR" b="0" dirty="0" err="1">
                <a:solidFill>
                  <a:srgbClr val="D7BA7D"/>
                </a:solidFill>
                <a:effectLst/>
                <a:latin typeface="Consolas" panose="020B0609020204030204" pitchFamily="49" charset="0"/>
              </a:rPr>
              <a:t>ul</a:t>
            </a:r>
            <a:r>
              <a:rPr lang="pt-BR" b="0" dirty="0">
                <a:solidFill>
                  <a:srgbClr val="D4D4D4"/>
                </a:solidFill>
                <a:effectLst/>
                <a:latin typeface="Consolas" panose="020B0609020204030204" pitchFamily="49" charset="0"/>
              </a:rPr>
              <a:t> </a:t>
            </a:r>
            <a:r>
              <a:rPr lang="pt-BR" b="0" dirty="0">
                <a:solidFill>
                  <a:srgbClr val="D7BA7D"/>
                </a:solidFill>
                <a:effectLst/>
                <a:latin typeface="Consolas" panose="020B0609020204030204" pitchFamily="49" charset="0"/>
              </a:rPr>
              <a:t>li</a:t>
            </a:r>
            <a:r>
              <a:rPr lang="pt-BR" b="0" dirty="0">
                <a:solidFill>
                  <a:srgbClr val="D4D4D4"/>
                </a:solidFill>
                <a:effectLst/>
                <a:latin typeface="Consolas" panose="020B0609020204030204" pitchFamily="49" charset="0"/>
              </a:rPr>
              <a:t> </a:t>
            </a:r>
            <a:r>
              <a:rPr lang="pt-BR" b="0" dirty="0">
                <a:solidFill>
                  <a:srgbClr val="D7BA7D"/>
                </a:solidFill>
                <a:effectLst/>
                <a:latin typeface="Consolas" panose="020B0609020204030204" pitchFamily="49" charset="0"/>
              </a:rPr>
              <a:t>a</a:t>
            </a:r>
            <a:r>
              <a:rPr lang="pt-BR" b="0" dirty="0">
                <a:solidFill>
                  <a:srgbClr val="D4D4D4"/>
                </a:solidFill>
                <a:effectLst/>
                <a:latin typeface="Consolas" panose="020B0609020204030204" pitchFamily="49" charset="0"/>
              </a:rPr>
              <a:t> {</a:t>
            </a:r>
            <a:endParaRPr lang="pt-BR"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6489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444C2-674D-099B-7E69-4022BE1DF696}"/>
              </a:ext>
            </a:extLst>
          </p:cNvPr>
          <p:cNvSpPr>
            <a:spLocks noGrp="1"/>
          </p:cNvSpPr>
          <p:nvPr>
            <p:ph type="title"/>
          </p:nvPr>
        </p:nvSpPr>
        <p:spPr/>
        <p:txBody>
          <a:bodyPr/>
          <a:lstStyle/>
          <a:p>
            <a:r>
              <a:rPr lang="pt-BR" dirty="0" err="1"/>
              <a:t>Inline</a:t>
            </a:r>
            <a:r>
              <a:rPr lang="pt-BR" dirty="0"/>
              <a:t> CSS:</a:t>
            </a:r>
          </a:p>
        </p:txBody>
      </p:sp>
      <p:sp>
        <p:nvSpPr>
          <p:cNvPr id="3" name="Espaço Reservado para Conteúdo 2">
            <a:extLst>
              <a:ext uri="{FF2B5EF4-FFF2-40B4-BE49-F238E27FC236}">
                <a16:creationId xmlns:a16="http://schemas.microsoft.com/office/drawing/2014/main" id="{42C45271-8E77-255B-4359-4CCB460BCA20}"/>
              </a:ext>
            </a:extLst>
          </p:cNvPr>
          <p:cNvSpPr>
            <a:spLocks noGrp="1"/>
          </p:cNvSpPr>
          <p:nvPr>
            <p:ph idx="1"/>
          </p:nvPr>
        </p:nvSpPr>
        <p:spPr>
          <a:xfrm>
            <a:off x="818712" y="2222287"/>
            <a:ext cx="10554574" cy="1206713"/>
          </a:xfrm>
        </p:spPr>
        <p:txBody>
          <a:bodyPr/>
          <a:lstStyle/>
          <a:p>
            <a:r>
              <a:rPr lang="pt-BR" dirty="0"/>
              <a:t>Estilos aplicados diretamente nos elementos HTML usando o atributo </a:t>
            </a:r>
            <a:r>
              <a:rPr lang="pt-BR" dirty="0" err="1"/>
              <a:t>style</a:t>
            </a:r>
            <a:r>
              <a:rPr lang="pt-BR" dirty="0"/>
              <a:t>.</a:t>
            </a:r>
          </a:p>
        </p:txBody>
      </p:sp>
      <p:sp>
        <p:nvSpPr>
          <p:cNvPr id="6" name="CaixaDeTexto 5">
            <a:extLst>
              <a:ext uri="{FF2B5EF4-FFF2-40B4-BE49-F238E27FC236}">
                <a16:creationId xmlns:a16="http://schemas.microsoft.com/office/drawing/2014/main" id="{C1E3198F-E47B-EF39-2C38-6343055F4307}"/>
              </a:ext>
            </a:extLst>
          </p:cNvPr>
          <p:cNvSpPr txBox="1"/>
          <p:nvPr/>
        </p:nvSpPr>
        <p:spPr>
          <a:xfrm>
            <a:off x="2565533" y="4233649"/>
            <a:ext cx="7060932" cy="646331"/>
          </a:xfrm>
          <a:prstGeom prst="rect">
            <a:avLst/>
          </a:prstGeom>
          <a:noFill/>
        </p:spPr>
        <p:txBody>
          <a:bodyPr wrap="square">
            <a:spAutoFit/>
          </a:bodyPr>
          <a:lstStyle/>
          <a:p>
            <a:r>
              <a:rPr lang="pt-BR" b="1" dirty="0" err="1">
                <a:solidFill>
                  <a:srgbClr val="CCCCCC"/>
                </a:solidFill>
                <a:effectLst/>
                <a:latin typeface="Consolas" panose="020B0609020204030204" pitchFamily="49" charset="0"/>
              </a:rPr>
              <a:t>html</a:t>
            </a:r>
            <a:endParaRPr lang="pt-BR" b="1" dirty="0">
              <a:solidFill>
                <a:srgbClr val="CCCCCC"/>
              </a:solidFill>
              <a:effectLst/>
              <a:latin typeface="Consolas" panose="020B0609020204030204" pitchFamily="49" charset="0"/>
            </a:endParaRPr>
          </a:p>
          <a:p>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p</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style</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"color: blue;"</a:t>
            </a:r>
            <a:r>
              <a:rPr lang="pt-BR" b="0" dirty="0">
                <a:solidFill>
                  <a:srgbClr val="808080"/>
                </a:solidFill>
                <a:effectLst/>
                <a:latin typeface="Consolas" panose="020B0609020204030204" pitchFamily="49" charset="0"/>
              </a:rPr>
              <a:t>&gt;</a:t>
            </a:r>
            <a:r>
              <a:rPr lang="pt-BR" b="0" dirty="0">
                <a:solidFill>
                  <a:srgbClr val="CCCCCC"/>
                </a:solidFill>
                <a:effectLst/>
                <a:latin typeface="Consolas" panose="020B0609020204030204" pitchFamily="49" charset="0"/>
              </a:rPr>
              <a:t>Este é um texto azul.</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p</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9444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3F506-45A9-00CD-9833-E0018A15EBF0}"/>
              </a:ext>
            </a:extLst>
          </p:cNvPr>
          <p:cNvSpPr>
            <a:spLocks noGrp="1"/>
          </p:cNvSpPr>
          <p:nvPr>
            <p:ph type="title"/>
          </p:nvPr>
        </p:nvSpPr>
        <p:spPr/>
        <p:txBody>
          <a:bodyPr/>
          <a:lstStyle/>
          <a:p>
            <a:r>
              <a:rPr lang="pt-BR" dirty="0" err="1"/>
              <a:t>Internal</a:t>
            </a:r>
            <a:r>
              <a:rPr lang="pt-BR" dirty="0"/>
              <a:t> CSS</a:t>
            </a:r>
          </a:p>
        </p:txBody>
      </p:sp>
      <p:sp>
        <p:nvSpPr>
          <p:cNvPr id="3" name="Espaço Reservado para Conteúdo 2">
            <a:extLst>
              <a:ext uri="{FF2B5EF4-FFF2-40B4-BE49-F238E27FC236}">
                <a16:creationId xmlns:a16="http://schemas.microsoft.com/office/drawing/2014/main" id="{59286F56-9651-3BEC-D045-5FEBA197CFD2}"/>
              </a:ext>
            </a:extLst>
          </p:cNvPr>
          <p:cNvSpPr>
            <a:spLocks noGrp="1"/>
          </p:cNvSpPr>
          <p:nvPr>
            <p:ph idx="1"/>
          </p:nvPr>
        </p:nvSpPr>
        <p:spPr>
          <a:xfrm>
            <a:off x="818712" y="2222288"/>
            <a:ext cx="10554574" cy="970450"/>
          </a:xfrm>
        </p:spPr>
        <p:txBody>
          <a:bodyPr/>
          <a:lstStyle/>
          <a:p>
            <a:r>
              <a:rPr lang="pt-BR" dirty="0"/>
              <a:t>Estilos definidos dentro da </a:t>
            </a:r>
            <a:r>
              <a:rPr lang="pt-BR" dirty="0" err="1"/>
              <a:t>tag</a:t>
            </a:r>
            <a:r>
              <a:rPr lang="pt-BR" dirty="0"/>
              <a:t> &lt;</a:t>
            </a:r>
            <a:r>
              <a:rPr lang="pt-BR" dirty="0" err="1"/>
              <a:t>style</a:t>
            </a:r>
            <a:r>
              <a:rPr lang="pt-BR" dirty="0"/>
              <a:t>&gt; no cabeçalho do documento HTML.</a:t>
            </a:r>
          </a:p>
        </p:txBody>
      </p:sp>
      <p:sp>
        <p:nvSpPr>
          <p:cNvPr id="5" name="CaixaDeTexto 4">
            <a:extLst>
              <a:ext uri="{FF2B5EF4-FFF2-40B4-BE49-F238E27FC236}">
                <a16:creationId xmlns:a16="http://schemas.microsoft.com/office/drawing/2014/main" id="{0ADB2C20-4FCD-D3D6-B3F0-C38A748F5C85}"/>
              </a:ext>
            </a:extLst>
          </p:cNvPr>
          <p:cNvSpPr txBox="1"/>
          <p:nvPr/>
        </p:nvSpPr>
        <p:spPr>
          <a:xfrm>
            <a:off x="3141134" y="3538983"/>
            <a:ext cx="6101644" cy="2585323"/>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style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7BA7D"/>
                </a:solidFill>
                <a:effectLst/>
                <a:latin typeface="Consolas" panose="020B0609020204030204" pitchFamily="49" charset="0"/>
              </a:rPr>
              <a:t>p</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blue</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style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6409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v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tável">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vel">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Citável</Template>
  <TotalTime>1669</TotalTime>
  <Words>1173</Words>
  <Application>Microsoft Office PowerPoint</Application>
  <PresentationFormat>Widescreen</PresentationFormat>
  <Paragraphs>135</Paragraphs>
  <Slides>20</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20</vt:i4>
      </vt:variant>
    </vt:vector>
  </HeadingPairs>
  <TitlesOfParts>
    <vt:vector size="28" baseType="lpstr">
      <vt:lpstr>Arial</vt:lpstr>
      <vt:lpstr>Calibri</vt:lpstr>
      <vt:lpstr>Century Gothic</vt:lpstr>
      <vt:lpstr>Comic Sans MS</vt:lpstr>
      <vt:lpstr>Consolas</vt:lpstr>
      <vt:lpstr>Söhne</vt:lpstr>
      <vt:lpstr>Wingdings 2</vt:lpstr>
      <vt:lpstr>Citável</vt:lpstr>
      <vt:lpstr>Apresentação do PowerPoint</vt:lpstr>
      <vt:lpstr>Cascading Style Sheets</vt:lpstr>
      <vt:lpstr>Apresentação do PowerPoint</vt:lpstr>
      <vt:lpstr>CSS</vt:lpstr>
      <vt:lpstr>Apresentação do PowerPoint</vt:lpstr>
      <vt:lpstr>HTML + CSS</vt:lpstr>
      <vt:lpstr>Style</vt:lpstr>
      <vt:lpstr>Inline CSS:</vt:lpstr>
      <vt:lpstr>Internal CSS</vt:lpstr>
      <vt:lpstr>External CSS:</vt:lpstr>
      <vt:lpstr>Seletor de Atributos</vt:lpstr>
      <vt:lpstr>Pseudo-classes</vt:lpstr>
      <vt:lpstr>Pseudo-classes</vt:lpstr>
      <vt:lpstr>Apresentação do PowerPoint</vt:lpstr>
      <vt:lpstr>Especificidade</vt:lpstr>
      <vt:lpstr>Apresentação do PowerPoint</vt:lpstr>
      <vt:lpstr>Herança</vt:lpstr>
      <vt:lpstr>Herança</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137</cp:revision>
  <dcterms:created xsi:type="dcterms:W3CDTF">2024-03-27T13:54:59Z</dcterms:created>
  <dcterms:modified xsi:type="dcterms:W3CDTF">2024-05-23T12:13:27Z</dcterms:modified>
</cp:coreProperties>
</file>