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1" r:id="rId2"/>
    <p:sldId id="262" r:id="rId3"/>
    <p:sldId id="264" r:id="rId4"/>
    <p:sldId id="263" r:id="rId5"/>
    <p:sldId id="257" r:id="rId6"/>
    <p:sldId id="259" r:id="rId7"/>
    <p:sldId id="258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D127FA-F5CD-D89A-C388-97108AF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JavaScript® (frequentemente abreviado como JS) é uma linguagem de programação leve, interpretada e orientada a objetos com funções de primeira classe, conhecida como a linguagem de </a:t>
            </a:r>
            <a:r>
              <a:rPr lang="pt-BR" sz="2400" dirty="0" err="1"/>
              <a:t>scripting</a:t>
            </a:r>
            <a:r>
              <a:rPr lang="pt-BR" sz="2400" dirty="0"/>
              <a:t> para páginas Web, mas também utilizada em muitos ambientes fora dos navegadores. Ela é uma linguagem de </a:t>
            </a:r>
            <a:r>
              <a:rPr lang="pt-BR" sz="2400" dirty="0" err="1"/>
              <a:t>scripting</a:t>
            </a:r>
            <a:r>
              <a:rPr lang="pt-BR" sz="2400" dirty="0"/>
              <a:t> baseada em protótipos, </a:t>
            </a:r>
            <a:r>
              <a:rPr lang="pt-BR" sz="2400" dirty="0" err="1"/>
              <a:t>multi-paradigma</a:t>
            </a:r>
            <a:r>
              <a:rPr lang="pt-BR" sz="2400" dirty="0"/>
              <a:t> e dinâmica, suportando os estilos orientado a objetos, imperativo e funcional.</a:t>
            </a:r>
          </a:p>
          <a:p>
            <a:r>
              <a:rPr lang="pt-BR" sz="2400" dirty="0"/>
              <a:t>JavaScript roda no </a:t>
            </a:r>
            <a:r>
              <a:rPr lang="pt-BR" sz="2400" dirty="0" err="1"/>
              <a:t>client</a:t>
            </a:r>
            <a:r>
              <a:rPr lang="pt-BR" sz="2400" dirty="0"/>
              <a:t> </a:t>
            </a:r>
            <a:r>
              <a:rPr lang="pt-BR" sz="2400" dirty="0" err="1"/>
              <a:t>side</a:t>
            </a:r>
            <a:r>
              <a:rPr lang="pt-BR" sz="2400" dirty="0"/>
              <a:t> da web, o que pode ser usado para projetar / programar o comportamento de uma página web a partir da ocorrência de um evento. JavaScript é uma linguagem fácil de se aprender mas que também é poderosa, sendo amplamente utilizada para controlar o comportamento de páginas web.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5B316F-6460-335E-3435-C0B3E4EE382A}"/>
              </a:ext>
            </a:extLst>
          </p:cNvPr>
          <p:cNvSpPr txBox="1"/>
          <p:nvPr/>
        </p:nvSpPr>
        <p:spPr>
          <a:xfrm>
            <a:off x="1383865" y="6356764"/>
            <a:ext cx="892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https://developer.mozilla.org/pt-BR/docs/conflicting/Web/JavaScript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F20D55-75AD-C3BC-46DB-232FA023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3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37" y="5593976"/>
            <a:ext cx="1264024" cy="11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26DAE-7A25-6BA0-1F3E-2547A4A6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A93A9-0FF1-2B34-115E-2C2713C3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 é um ambiente de execução de JavaScript construído sobre o motor V8 do Google Chrome. Ele permite que os desenvolvedores usem JavaScript para escrever código do lado do servidor, criando servidores e aplicações de rede de alto desempenho.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7D40CB-C9A0-3E24-4B79-97E9696C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608" y="6010414"/>
            <a:ext cx="1308779" cy="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99CE46-6ADA-5042-3989-CF5EB89CD2DC}"/>
              </a:ext>
            </a:extLst>
          </p:cNvPr>
          <p:cNvSpPr txBox="1"/>
          <p:nvPr/>
        </p:nvSpPr>
        <p:spPr>
          <a:xfrm>
            <a:off x="818712" y="6226145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https://nodejs.org/en/about</a:t>
            </a:r>
          </a:p>
        </p:txBody>
      </p:sp>
    </p:spTree>
    <p:extLst>
      <p:ext uri="{BB962C8B-B14F-4D97-AF65-F5344CB8AC3E}">
        <p14:creationId xmlns:p14="http://schemas.microsoft.com/office/powerpoint/2010/main" val="409388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la Logo Free Png Png - Free PNG Images ID 488001 | TOPpng">
            <a:extLst>
              <a:ext uri="{FF2B5EF4-FFF2-40B4-BE49-F238E27FC236}">
                <a16:creationId xmlns:a16="http://schemas.microsoft.com/office/drawing/2014/main" id="{B2D0CDCA-40E7-2BB0-5FDE-14EE026C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22857" y1="6403" x2="22857" y2="6403"/>
                        <a14:foregroundMark x1="17619" y1="91153" x2="17619" y2="91153"/>
                        <a14:foregroundMark x1="32381" y1="90570" x2="32381" y2="90570"/>
                        <a14:foregroundMark x1="33095" y1="94063" x2="33095" y2="94063"/>
                        <a14:foregroundMark x1="35595" y1="98021" x2="35595" y2="98021"/>
                        <a14:foregroundMark x1="55714" y1="95693" x2="55714" y2="95693"/>
                        <a14:foregroundMark x1="63095" y1="95111" x2="63095" y2="95111"/>
                        <a14:foregroundMark x1="81548" y1="94296" x2="81548" y2="94296"/>
                        <a14:foregroundMark x1="83929" y1="90338" x2="83929" y2="903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946183"/>
            <a:ext cx="1764254" cy="180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 Logo Cheap Sale | skribix.com">
            <a:extLst>
              <a:ext uri="{FF2B5EF4-FFF2-40B4-BE49-F238E27FC236}">
                <a16:creationId xmlns:a16="http://schemas.microsoft.com/office/drawing/2014/main" id="{E11D3E6A-2FFC-6DA6-D54E-A95C41F2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67" b="98000" l="4667" r="95000">
                        <a14:foregroundMark x1="30500" y1="37500" x2="79000" y2="68667"/>
                        <a14:foregroundMark x1="45167" y1="43667" x2="45167" y2="43667"/>
                        <a14:foregroundMark x1="42000" y1="52167" x2="42000" y2="52167"/>
                        <a14:foregroundMark x1="65667" y1="39833" x2="65667" y2="39833"/>
                        <a14:foregroundMark x1="63000" y1="32333" x2="63000" y2="32333"/>
                        <a14:foregroundMark x1="37667" y1="33500" x2="37667" y2="33500"/>
                        <a14:foregroundMark x1="44167" y1="32167" x2="44167" y2="32167"/>
                        <a14:foregroundMark x1="52667" y1="32167" x2="52667" y2="32167"/>
                        <a14:foregroundMark x1="70000" y1="34667" x2="70000" y2="34667"/>
                        <a14:foregroundMark x1="72500" y1="68667" x2="72500" y2="68667"/>
                        <a14:foregroundMark x1="69000" y1="71500" x2="69000" y2="71500"/>
                        <a14:foregroundMark x1="63500" y1="72833" x2="63500" y2="72833"/>
                        <a14:foregroundMark x1="54833" y1="73167" x2="54833" y2="73167"/>
                        <a14:foregroundMark x1="48500" y1="73333" x2="48500" y2="73333"/>
                        <a14:foregroundMark x1="40833" y1="72333" x2="40833" y2="72333"/>
                        <a14:foregroundMark x1="68667" y1="58167" x2="68667" y2="58167"/>
                        <a14:foregroundMark x1="70500" y1="47833" x2="70500" y2="47833"/>
                        <a14:foregroundMark x1="79833" y1="52000" x2="79833" y2="52000"/>
                        <a14:foregroundMark x1="80667" y1="65000" x2="80667" y2="65000"/>
                        <a14:foregroundMark x1="77667" y1="74500" x2="77667" y2="74500"/>
                        <a14:foregroundMark x1="31500" y1="62833" x2="31500" y2="62833"/>
                        <a14:foregroundMark x1="18000" y1="56833" x2="18000" y2="56833"/>
                        <a14:foregroundMark x1="29500" y1="73833" x2="29500" y2="73833"/>
                        <a14:foregroundMark x1="34833" y1="82667" x2="34833" y2="82667"/>
                        <a14:foregroundMark x1="50667" y1="82833" x2="50667" y2="82833"/>
                        <a14:foregroundMark x1="49000" y1="8667" x2="49000" y2="8667"/>
                        <a14:foregroundMark x1="76833" y1="25167" x2="76833" y2="25167"/>
                        <a14:foregroundMark x1="43167" y1="21667" x2="43167" y2="21667"/>
                        <a14:foregroundMark x1="30667" y1="31000" x2="30667" y2="31000"/>
                        <a14:foregroundMark x1="15667" y1="37167" x2="15667" y2="3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1419654"/>
            <a:ext cx="3603811" cy="360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EA8A45A-8DA6-9356-8B23-4622C61DE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22333" y1="42619" x2="22333" y2="42619"/>
                        <a14:foregroundMark x1="29222" y1="44762" x2="29222" y2="44762"/>
                        <a14:foregroundMark x1="34444" y1="48810" x2="34444" y2="48810"/>
                        <a14:foregroundMark x1="53333" y1="53095" x2="53333" y2="53095"/>
                        <a14:foregroundMark x1="62222" y1="50952" x2="62222" y2="50952"/>
                        <a14:foregroundMark x1="70000" y1="50238" x2="70000" y2="50238"/>
                        <a14:foregroundMark x1="83556" y1="40476" x2="83556" y2="40476"/>
                        <a14:foregroundMark x1="90000" y1="31190" x2="90000" y2="31190"/>
                        <a14:foregroundMark x1="96222" y1="39524" x2="96222" y2="39524"/>
                        <a14:foregroundMark x1="96556" y1="57143" x2="96556" y2="57143"/>
                        <a14:foregroundMark x1="89444" y1="64762" x2="89444" y2="64762"/>
                        <a14:foregroundMark x1="81333" y1="59048" x2="81333" y2="590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6875" y="4782256"/>
            <a:ext cx="2712047" cy="12656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D5D5F2-7A65-9B54-305E-ACD3B2AE6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7285" y="946183"/>
            <a:ext cx="1764254" cy="1804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5087B0-8012-2CCE-87F8-C3F3E5700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778" y1="31167" x2="55778" y2="31167"/>
                        <a14:foregroundMark x1="57222" y1="44000" x2="57222" y2="44000"/>
                        <a14:foregroundMark x1="70333" y1="37167" x2="70333" y2="37167"/>
                        <a14:foregroundMark x1="57444" y1="31333" x2="57444" y2="31333"/>
                        <a14:foregroundMark x1="53889" y1="36000" x2="53889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" y="4650846"/>
            <a:ext cx="2372975" cy="15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5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AF6-6777-7783-A379-29971194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32" y="2231136"/>
            <a:ext cx="3090672" cy="1197864"/>
          </a:xfrm>
        </p:spPr>
        <p:txBody>
          <a:bodyPr anchor="b">
            <a:normAutofit/>
          </a:bodyPr>
          <a:lstStyle/>
          <a:p>
            <a:r>
              <a:rPr lang="pt-BR" sz="1900" dirty="0">
                <a:solidFill>
                  <a:schemeClr val="accent1"/>
                </a:solidFill>
              </a:rPr>
              <a:t>Download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6E5C4-45BF-7EDD-6707-1C7FF3B3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532" y="2764715"/>
            <a:ext cx="4883972" cy="3114878"/>
          </a:xfrm>
        </p:spPr>
        <p:txBody>
          <a:bodyPr>
            <a:normAutofit/>
          </a:bodyPr>
          <a:lstStyle/>
          <a:p>
            <a:r>
              <a:rPr lang="pt-BR" sz="16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pt-BR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b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pt-BR" sz="1600" dirty="0"/>
          </a:p>
          <a:p>
            <a:r>
              <a:rPr lang="pt-BR" sz="1600" b="1" u="sng" dirty="0"/>
              <a:t>Node: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u="sng" dirty="0"/>
              <a:t>https://nodejs.org/en/download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3074" name="Picture 2" descr="Setup VSCode to always use the right Node version | by Leonardo Rick |  Medium">
            <a:extLst>
              <a:ext uri="{FF2B5EF4-FFF2-40B4-BE49-F238E27FC236}">
                <a16:creationId xmlns:a16="http://schemas.microsoft.com/office/drawing/2014/main" id="{F0CAFD80-E5DA-BDB6-EF27-3C4CDFFA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5" y="2764716"/>
            <a:ext cx="5819776" cy="3114877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B0477F2-C0A0-CA85-011C-D3357BBA0E62}"/>
              </a:ext>
            </a:extLst>
          </p:cNvPr>
          <p:cNvSpPr/>
          <p:nvPr/>
        </p:nvSpPr>
        <p:spPr>
          <a:xfrm>
            <a:off x="95353" y="772776"/>
            <a:ext cx="3688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2100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336733A-8B38-9DAE-0751-17471C46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7C64DD9-DA12-588D-BD96-FF5129E4CA4B}"/>
              </a:ext>
            </a:extLst>
          </p:cNvPr>
          <p:cNvSpPr/>
          <p:nvPr/>
        </p:nvSpPr>
        <p:spPr>
          <a:xfrm rot="7114163">
            <a:off x="2086180" y="1171105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C426CCE-BF62-03D4-4A7D-8006774BC34C}"/>
              </a:ext>
            </a:extLst>
          </p:cNvPr>
          <p:cNvSpPr/>
          <p:nvPr/>
        </p:nvSpPr>
        <p:spPr>
          <a:xfrm rot="12909798">
            <a:off x="3981318" y="1764568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5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9F8100F-3F42-0A68-7DFC-9486A379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95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C170C4-9491-2CEB-0C17-E9EAC58BB31A}"/>
              </a:ext>
            </a:extLst>
          </p:cNvPr>
          <p:cNvSpPr txBox="1"/>
          <p:nvPr/>
        </p:nvSpPr>
        <p:spPr>
          <a:xfrm>
            <a:off x="4184724" y="1893346"/>
            <a:ext cx="24527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Crie uma pasta</a:t>
            </a:r>
          </a:p>
          <a:p>
            <a:r>
              <a:rPr lang="pt-BR" b="1" dirty="0">
                <a:solidFill>
                  <a:schemeClr val="tx1"/>
                </a:solidFill>
              </a:rPr>
              <a:t>Depois abra a pasta no </a:t>
            </a:r>
            <a:r>
              <a:rPr lang="pt-BR" b="1" dirty="0" err="1">
                <a:solidFill>
                  <a:schemeClr val="tx1"/>
                </a:solidFill>
              </a:rPr>
              <a:t>VSCode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16BAF64-032E-83D0-3268-C94A8076BABC}"/>
              </a:ext>
            </a:extLst>
          </p:cNvPr>
          <p:cNvCxnSpPr>
            <a:cxnSpLocks/>
          </p:cNvCxnSpPr>
          <p:nvPr/>
        </p:nvCxnSpPr>
        <p:spPr>
          <a:xfrm flipV="1">
            <a:off x="2710927" y="570155"/>
            <a:ext cx="3041105" cy="14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9F0A2CE-77F2-A429-F81A-ACFD91AC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7" y="136707"/>
            <a:ext cx="84784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F2275A-008A-7B7F-C7CE-F7FD5EC5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" y="144584"/>
            <a:ext cx="12117088" cy="67134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AB5B33-B7D2-8BB4-208C-4110683C6A56}"/>
              </a:ext>
            </a:extLst>
          </p:cNvPr>
          <p:cNvSpPr txBox="1"/>
          <p:nvPr/>
        </p:nvSpPr>
        <p:spPr>
          <a:xfrm>
            <a:off x="559396" y="2732443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Criar Primeiro arquivo</a:t>
            </a:r>
          </a:p>
          <a:p>
            <a:r>
              <a:rPr lang="pt-BR" b="1" dirty="0">
                <a:solidFill>
                  <a:schemeClr val="tx1"/>
                </a:solidFill>
              </a:rPr>
              <a:t>Aula1.JS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847693E-B158-5CD9-7BA3-30704D6D2437}"/>
              </a:ext>
            </a:extLst>
          </p:cNvPr>
          <p:cNvCxnSpPr>
            <a:cxnSpLocks/>
          </p:cNvCxnSpPr>
          <p:nvPr/>
        </p:nvCxnSpPr>
        <p:spPr>
          <a:xfrm flipV="1">
            <a:off x="1796527" y="1686726"/>
            <a:ext cx="185031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5A6E8D-39E0-0F39-E7B5-A747C8233464}"/>
              </a:ext>
            </a:extLst>
          </p:cNvPr>
          <p:cNvSpPr txBox="1"/>
          <p:nvPr/>
        </p:nvSpPr>
        <p:spPr>
          <a:xfrm>
            <a:off x="5439782" y="1957020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Escreva o código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Console.Log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DB24B01-BB67-7ED3-D5B7-29957E12F27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364043" y="1531210"/>
            <a:ext cx="560295" cy="42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71D171-94DE-DBE8-84B6-819323CD1A4C}"/>
              </a:ext>
            </a:extLst>
          </p:cNvPr>
          <p:cNvSpPr txBox="1"/>
          <p:nvPr/>
        </p:nvSpPr>
        <p:spPr>
          <a:xfrm>
            <a:off x="10286100" y="1531210"/>
            <a:ext cx="14630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Executar F5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5FCCB1D-F9D6-A699-1D9D-FE582EA5F689}"/>
              </a:ext>
            </a:extLst>
          </p:cNvPr>
          <p:cNvCxnSpPr>
            <a:cxnSpLocks/>
          </p:cNvCxnSpPr>
          <p:nvPr/>
        </p:nvCxnSpPr>
        <p:spPr>
          <a:xfrm flipV="1">
            <a:off x="10908254" y="535221"/>
            <a:ext cx="56029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5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2C49D5-81AD-3F71-6B51-9C039D49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808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3209E9-2FA7-37C8-5982-93B8F54D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8476"/>
            <a:ext cx="6096000" cy="310104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3C66C8-C2EF-41B0-AB51-E8200236B524}"/>
              </a:ext>
            </a:extLst>
          </p:cNvPr>
          <p:cNvCxnSpPr/>
          <p:nvPr/>
        </p:nvCxnSpPr>
        <p:spPr>
          <a:xfrm flipV="1">
            <a:off x="5766099" y="3969572"/>
            <a:ext cx="1312433" cy="13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72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179</TotalTime>
  <Words>252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Citável</vt:lpstr>
      <vt:lpstr>Apresentação do PowerPoint</vt:lpstr>
      <vt:lpstr>Java Script</vt:lpstr>
      <vt:lpstr>Node JS</vt:lpstr>
      <vt:lpstr>Apresentação do PowerPoint</vt:lpstr>
      <vt:lpstr>Download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12</cp:revision>
  <dcterms:created xsi:type="dcterms:W3CDTF">2024-03-27T13:54:59Z</dcterms:created>
  <dcterms:modified xsi:type="dcterms:W3CDTF">2024-05-14T16:36:01Z</dcterms:modified>
</cp:coreProperties>
</file>