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8" r:id="rId4"/>
    <p:sldId id="279" r:id="rId5"/>
    <p:sldId id="289" r:id="rId6"/>
    <p:sldId id="290" r:id="rId7"/>
    <p:sldId id="286" r:id="rId8"/>
    <p:sldId id="287" r:id="rId9"/>
    <p:sldId id="291" r:id="rId10"/>
    <p:sldId id="292" r:id="rId11"/>
    <p:sldId id="297" r:id="rId12"/>
    <p:sldId id="293" r:id="rId13"/>
    <p:sldId id="294" r:id="rId14"/>
    <p:sldId id="296" r:id="rId15"/>
    <p:sldId id="295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Funções em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pt-BR" sz="6100"/>
              <a:t>Funções</a:t>
            </a:r>
            <a:br>
              <a:rPr lang="pt-BR" sz="6100"/>
            </a:br>
            <a:r>
              <a:rPr lang="pt-BR" sz="6100"/>
              <a:t>Condicionais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48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380780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Inicializar</a:t>
            </a:r>
            <a:br>
              <a:rPr lang="pt-BR" sz="2800" dirty="0">
                <a:solidFill>
                  <a:srgbClr val="2A1A00"/>
                </a:solidFill>
              </a:rPr>
            </a:br>
            <a:r>
              <a:rPr lang="pt-BR" sz="2800" dirty="0">
                <a:solidFill>
                  <a:srgbClr val="2A1A00"/>
                </a:solidFill>
              </a:rPr>
              <a:t>Variável </a:t>
            </a:r>
            <a:br>
              <a:rPr lang="pt-BR" sz="2800" dirty="0">
                <a:solidFill>
                  <a:srgbClr val="2A1A00"/>
                </a:solidFill>
              </a:rPr>
            </a:br>
            <a:r>
              <a:rPr lang="pt-BR" sz="2800" dirty="0">
                <a:solidFill>
                  <a:srgbClr val="2A1A00"/>
                </a:solidFill>
              </a:rPr>
              <a:t>Função 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419878"/>
            <a:ext cx="7601419" cy="599025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Inicializar um parâmetro com um valor padrão, como z=</a:t>
            </a:r>
            <a:r>
              <a:rPr lang="pt-BR" sz="2400" dirty="0" err="1">
                <a:solidFill>
                  <a:schemeClr val="tx2"/>
                </a:solidFill>
              </a:rPr>
              <a:t>None</a:t>
            </a:r>
            <a:r>
              <a:rPr lang="pt-BR" sz="2400" dirty="0">
                <a:solidFill>
                  <a:schemeClr val="tx2"/>
                </a:solidFill>
              </a:rPr>
              <a:t> ou z = 10 , é útil por várias razões: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Flexibilidade: Permite que você chame a função sem fornecer um valor para o parâmetro opcional. Isso pode ser útil quando você tem um caso comum em que o terceiro parâmetro não é necessário.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Legibilidade: Define explicitamente o comportamento padrão da função. Quando alguém lê ou usa a função, fica claro que o parâmetro opcional pode ser omitido, a menos que seja necessário um valor diferente.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Evita erros: Se você não inicializar z com </a:t>
            </a:r>
            <a:r>
              <a:rPr lang="pt-BR" sz="2400" dirty="0" err="1">
                <a:solidFill>
                  <a:schemeClr val="tx2"/>
                </a:solidFill>
              </a:rPr>
              <a:t>None</a:t>
            </a:r>
            <a:r>
              <a:rPr lang="pt-BR" sz="2400" dirty="0">
                <a:solidFill>
                  <a:schemeClr val="tx2"/>
                </a:solidFill>
              </a:rPr>
              <a:t>, a função irá lançar um erro caso não seja fornecido um valor para z quando a função é chamada sem ele. Inicializar com </a:t>
            </a:r>
            <a:r>
              <a:rPr lang="pt-BR" sz="2400" dirty="0" err="1">
                <a:solidFill>
                  <a:schemeClr val="tx2"/>
                </a:solidFill>
              </a:rPr>
              <a:t>None</a:t>
            </a:r>
            <a:r>
              <a:rPr lang="pt-BR" sz="2400" dirty="0">
                <a:solidFill>
                  <a:schemeClr val="tx2"/>
                </a:solidFill>
              </a:rPr>
              <a:t> permite que a função seja chamada sem z e ainda funcione corretamente.</a:t>
            </a:r>
          </a:p>
        </p:txBody>
      </p:sp>
    </p:spTree>
    <p:extLst>
      <p:ext uri="{BB962C8B-B14F-4D97-AF65-F5344CB8AC3E}">
        <p14:creationId xmlns:p14="http://schemas.microsoft.com/office/powerpoint/2010/main" val="62239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 4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AE52B1-BE6A-0332-6387-6C9A11D11857}"/>
              </a:ext>
            </a:extLst>
          </p:cNvPr>
          <p:cNvSpPr txBox="1"/>
          <p:nvPr/>
        </p:nvSpPr>
        <p:spPr>
          <a:xfrm>
            <a:off x="5805017" y="2495281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6FFE25-357F-2E70-2F53-9502B5116DE0}"/>
              </a:ext>
            </a:extLst>
          </p:cNvPr>
          <p:cNvSpPr txBox="1"/>
          <p:nvPr/>
        </p:nvSpPr>
        <p:spPr>
          <a:xfrm>
            <a:off x="289429" y="2633780"/>
            <a:ext cx="50658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Valores padrão para parâmetros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Ao definir uma função, os parâmetros podem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ter valores padrão. Caso o valor não seja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enviado para o parâmetro, o valor padrão será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usado.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Refatorar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editar o seu código.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7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Funções</a:t>
            </a:r>
            <a:br>
              <a:rPr lang="pt-BR" sz="7200" dirty="0"/>
            </a:br>
            <a:r>
              <a:rPr lang="pt-BR" sz="7200" dirty="0"/>
              <a:t>Escopo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46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Escopo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419878"/>
            <a:ext cx="7601419" cy="599025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Escopo Local: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Variáveis ou funções definidas dentro de um bloco específico, como uma função ou um loop, têm escopo local.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Elas só podem ser acessadas dentro desse bloco onde foram definidas.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Quando o bloco é concluído, essas variáveis geralmente são descartadas da memória (a menos que estejam ligadas a um encerramento em linguagens como Python ou </a:t>
            </a:r>
            <a:r>
              <a:rPr lang="pt-BR" sz="2400" dirty="0" err="1">
                <a:solidFill>
                  <a:schemeClr val="tx2"/>
                </a:solidFill>
              </a:rPr>
              <a:t>JavaScript</a:t>
            </a:r>
            <a:r>
              <a:rPr lang="pt-BR" sz="2400" dirty="0">
                <a:solidFill>
                  <a:schemeClr val="tx2"/>
                </a:solidFill>
              </a:rPr>
              <a:t>).</a:t>
            </a:r>
          </a:p>
          <a:p>
            <a:pPr marL="0" indent="0">
              <a:buNone/>
            </a:pPr>
            <a:endParaRPr lang="pt-BR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tx2"/>
                </a:solidFill>
              </a:rPr>
              <a:t>Escopo Global: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Variáveis ou funções definidas fora de todos os blocos de código têm escopo global.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Elas podem ser acessadas de qualquer lugar no programa, incluindo dentro de funções ou blocos locais.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tx2"/>
                </a:solidFill>
              </a:rPr>
              <a:t>Variáveis globais geralmente têm uma vida útil mais longa e podem ser acessadas de qualquer lugar do programa.</a:t>
            </a:r>
          </a:p>
        </p:txBody>
      </p:sp>
    </p:spTree>
    <p:extLst>
      <p:ext uri="{BB962C8B-B14F-4D97-AF65-F5344CB8AC3E}">
        <p14:creationId xmlns:p14="http://schemas.microsoft.com/office/powerpoint/2010/main" val="2278746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Aula5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8296B17-0AD6-452F-7C95-B1215564D1DC}"/>
              </a:ext>
            </a:extLst>
          </p:cNvPr>
          <p:cNvSpPr txBox="1"/>
          <p:nvPr/>
        </p:nvSpPr>
        <p:spPr>
          <a:xfrm>
            <a:off x="1251678" y="1582340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Escopo de variáveis globais e locais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#Utilizando desta forma consegue trabalhar com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variveis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fora do escopo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 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4892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148FF07-CB41-F533-D1A8-41E9CA41BFF8}"/>
              </a:ext>
            </a:extLst>
          </p:cNvPr>
          <p:cNvSpPr txBox="1"/>
          <p:nvPr/>
        </p:nvSpPr>
        <p:spPr>
          <a:xfrm>
            <a:off x="5997251" y="1397302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Variável global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Função que modifica a variável global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modificar_variavel_global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Função que recebe a variável global como argumento e a utiliza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"Valor da variável global:"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Chamadas das funções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modificar_variavel_global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#Adiciona 10 a variável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usar_variavel_global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var_global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0B6437-C412-91D9-623F-EDCB75BEA295}"/>
              </a:ext>
            </a:extLst>
          </p:cNvPr>
          <p:cNvSpPr txBox="1"/>
          <p:nvPr/>
        </p:nvSpPr>
        <p:spPr>
          <a:xfrm>
            <a:off x="335903" y="2470493"/>
            <a:ext cx="54210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Crie uma variável global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Atribua para ela o valor 10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Mude no escopo o valor dela somando 20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Exiba a variável global</a:t>
            </a:r>
          </a:p>
          <a:p>
            <a:pPr marL="742950" indent="-742950">
              <a:buFont typeface="+mj-lt"/>
              <a:buAutoNum type="arabicPeriod"/>
            </a:pPr>
            <a:endParaRPr lang="pt-B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0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490143" cy="4339177"/>
          </a:xfrm>
        </p:spPr>
        <p:txBody>
          <a:bodyPr>
            <a:normAutofit/>
          </a:bodyPr>
          <a:lstStyle/>
          <a:p>
            <a:pPr algn="l"/>
            <a:r>
              <a:rPr lang="pt-BR" sz="8800">
                <a:solidFill>
                  <a:srgbClr val="2A1A00"/>
                </a:solidFill>
              </a:rPr>
              <a:t>Retorno</a:t>
            </a:r>
            <a:br>
              <a:rPr lang="pt-BR" sz="8800">
                <a:solidFill>
                  <a:srgbClr val="2A1A00"/>
                </a:solidFill>
              </a:rPr>
            </a:br>
            <a:r>
              <a:rPr lang="pt-BR" sz="8800">
                <a:solidFill>
                  <a:srgbClr val="2A1A00"/>
                </a:solidFill>
              </a:rPr>
              <a:t>Funções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 6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D81CC35-8176-616A-4DDB-D2A60C4C2388}"/>
              </a:ext>
            </a:extLst>
          </p:cNvPr>
          <p:cNvSpPr txBox="1"/>
          <p:nvPr/>
        </p:nvSpPr>
        <p:spPr>
          <a:xfrm>
            <a:off x="1251677" y="1579422"/>
            <a:ext cx="84894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#caso valores passado para x for maior que 10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#return finaliza a função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#----------------------------------------------------------------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Texto Explicativo: Linha 5">
            <a:extLst>
              <a:ext uri="{FF2B5EF4-FFF2-40B4-BE49-F238E27FC236}">
                <a16:creationId xmlns:a16="http://schemas.microsoft.com/office/drawing/2014/main" id="{5AAACC08-F92C-C0E0-B85F-E6148C123DB3}"/>
              </a:ext>
            </a:extLst>
          </p:cNvPr>
          <p:cNvSpPr/>
          <p:nvPr/>
        </p:nvSpPr>
        <p:spPr>
          <a:xfrm>
            <a:off x="6578082" y="4572000"/>
            <a:ext cx="2565918" cy="1371600"/>
          </a:xfrm>
          <a:prstGeom prst="borderCallout1">
            <a:avLst>
              <a:gd name="adj1" fmla="val 18750"/>
              <a:gd name="adj2" fmla="val -8333"/>
              <a:gd name="adj3" fmla="val -82058"/>
              <a:gd name="adj4" fmla="val -1139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 e finalizada </a:t>
            </a:r>
          </a:p>
          <a:p>
            <a:pPr algn="ctr"/>
            <a:r>
              <a:rPr lang="pt-BR" dirty="0"/>
              <a:t>No </a:t>
            </a:r>
            <a:r>
              <a:rPr lang="pt-BR" dirty="0" err="1"/>
              <a:t>return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953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pt-BR" sz="7200"/>
              <a:t>Args</a:t>
            </a:r>
            <a:endParaRPr lang="pt-BR" sz="7200" dirty="0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34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DEF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 7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751454-10AE-94DD-0D6A-C872A72CAB4C}"/>
              </a:ext>
            </a:extLst>
          </p:cNvPr>
          <p:cNvSpPr txBox="1"/>
          <p:nvPr/>
        </p:nvSpPr>
        <p:spPr>
          <a:xfrm>
            <a:off x="1251678" y="1498938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total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total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</a:t>
            </a:r>
            <a:endParaRPr lang="en-US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total</a:t>
            </a:r>
          </a:p>
          <a:p>
            <a:b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soma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64523DD9-59CF-8DC0-4E50-31349CA76E2E}"/>
              </a:ext>
            </a:extLst>
          </p:cNvPr>
          <p:cNvSpPr/>
          <p:nvPr/>
        </p:nvSpPr>
        <p:spPr>
          <a:xfrm>
            <a:off x="7349232" y="4767943"/>
            <a:ext cx="2565918" cy="1371600"/>
          </a:xfrm>
          <a:prstGeom prst="borderCallout1">
            <a:avLst>
              <a:gd name="adj1" fmla="val 18750"/>
              <a:gd name="adj2" fmla="val -8333"/>
              <a:gd name="adj3" fmla="val -82058"/>
              <a:gd name="adj4" fmla="val -1139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 receber vários argumentos com as </a:t>
            </a:r>
            <a:r>
              <a:rPr lang="pt-BR" dirty="0" err="1"/>
              <a:t>Turplas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625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6CDA99F-A0D8-ACAE-5EFA-0F7D05092785}"/>
              </a:ext>
            </a:extLst>
          </p:cNvPr>
          <p:cNvSpPr txBox="1"/>
          <p:nvPr/>
        </p:nvSpPr>
        <p:spPr>
          <a:xfrm>
            <a:off x="1537636" y="1528388"/>
            <a:ext cx="83775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multiplica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total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Inicializa total com 1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total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# Multiplica cada argumento ao total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total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multiplica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7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F98A62-CDE5-2A97-42FC-511A1B1E1634}"/>
              </a:ext>
            </a:extLst>
          </p:cNvPr>
          <p:cNvSpPr txBox="1"/>
          <p:nvPr/>
        </p:nvSpPr>
        <p:spPr>
          <a:xfrm>
            <a:off x="1726164" y="4280632"/>
            <a:ext cx="708193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Crie uma função 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Para realizar a multiplicação de vários itens.</a:t>
            </a:r>
          </a:p>
          <a:p>
            <a:pPr marL="742950" indent="-742950">
              <a:buFont typeface="+mj-lt"/>
              <a:buAutoNum type="arabicPeriod"/>
            </a:pPr>
            <a:r>
              <a:rPr lang="pt-BR" sz="2500" dirty="0">
                <a:solidFill>
                  <a:schemeClr val="bg2"/>
                </a:solidFill>
              </a:rPr>
              <a:t>Utilizando </a:t>
            </a:r>
            <a:r>
              <a:rPr lang="pt-BR" sz="2500">
                <a:solidFill>
                  <a:schemeClr val="bg2"/>
                </a:solidFill>
              </a:rPr>
              <a:t>Args</a:t>
            </a:r>
            <a:endParaRPr lang="pt-BR" sz="2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8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pt-BR" sz="6100"/>
              <a:t>Funções</a:t>
            </a:r>
            <a:br>
              <a:rPr lang="pt-BR" sz="6100"/>
            </a:br>
            <a:r>
              <a:rPr lang="pt-BR" sz="6100"/>
              <a:t>Higher Order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1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 8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64523DD9-59CF-8DC0-4E50-31349CA76E2E}"/>
              </a:ext>
            </a:extLst>
          </p:cNvPr>
          <p:cNvSpPr/>
          <p:nvPr/>
        </p:nvSpPr>
        <p:spPr>
          <a:xfrm>
            <a:off x="8374404" y="3485921"/>
            <a:ext cx="2565918" cy="1371600"/>
          </a:xfrm>
          <a:prstGeom prst="borderCallout1">
            <a:avLst>
              <a:gd name="adj1" fmla="val 18750"/>
              <a:gd name="adj2" fmla="val -8333"/>
              <a:gd name="adj3" fmla="val -82058"/>
              <a:gd name="adj4" fmla="val -1139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Funções utilizando outras funções.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29C427-4028-7534-FC05-8AEB9A7B3D9E}"/>
              </a:ext>
            </a:extLst>
          </p:cNvPr>
          <p:cNvSpPr txBox="1"/>
          <p:nvPr/>
        </p:nvSpPr>
        <p:spPr>
          <a:xfrm>
            <a:off x="1251678" y="1361717"/>
            <a:ext cx="609755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Higher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Order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Functions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Funções de primeira classe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"""</a:t>
            </a:r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msg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msg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!'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executa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*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args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executa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'Bom dia'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'Luiz'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executa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'Boa noite'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5192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</a:t>
            </a:r>
            <a:r>
              <a:rPr lang="pt-BR"/>
              <a:t>Aula 9</a:t>
            </a:r>
            <a:r>
              <a:rPr lang="pt-BR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64523DD9-59CF-8DC0-4E50-31349CA76E2E}"/>
              </a:ext>
            </a:extLst>
          </p:cNvPr>
          <p:cNvSpPr/>
          <p:nvPr/>
        </p:nvSpPr>
        <p:spPr>
          <a:xfrm>
            <a:off x="8458380" y="3680927"/>
            <a:ext cx="2565918" cy="1371600"/>
          </a:xfrm>
          <a:prstGeom prst="borderCallout1">
            <a:avLst>
              <a:gd name="adj1" fmla="val 18750"/>
              <a:gd name="adj2" fmla="val -8333"/>
              <a:gd name="adj3" fmla="val 36309"/>
              <a:gd name="adj4" fmla="val -645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Funções retornam outras funções.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3C3802-3646-BDBB-265D-9FB666C90826}"/>
              </a:ext>
            </a:extLst>
          </p:cNvPr>
          <p:cNvSpPr txBox="1"/>
          <p:nvPr/>
        </p:nvSpPr>
        <p:spPr>
          <a:xfrm>
            <a:off x="902737" y="1568059"/>
            <a:ext cx="65151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Closure</a:t>
            </a:r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e funções que retornam outras funções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0689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criar_saudacao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saudar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EDA85D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F86EB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!'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saudar</a:t>
            </a:r>
            <a:endParaRPr lang="pt-BR" b="0" dirty="0">
              <a:solidFill>
                <a:srgbClr val="D1D4E0"/>
              </a:solidFill>
              <a:effectLst/>
              <a:highlight>
                <a:srgbClr val="1B1D28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falar_bom_dia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criar_saudacao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'Bom dia'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falar_boa_noite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criar_saudacao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'Boa noite'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nome </a:t>
            </a:r>
            <a:r>
              <a:rPr lang="pt-BR" b="0" dirty="0">
                <a:solidFill>
                  <a:srgbClr val="F269B9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'Joana'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E97C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'Luiz'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]: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falar_bom_dia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(nome))</a:t>
            </a:r>
          </a:p>
          <a:p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2DE266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falar_boa_noite</a:t>
            </a:r>
            <a:r>
              <a:rPr lang="pt-BR" b="0" dirty="0">
                <a:solidFill>
                  <a:srgbClr val="D1D4E0"/>
                </a:solidFill>
                <a:effectLst/>
                <a:highlight>
                  <a:srgbClr val="1B1D28"/>
                </a:highlight>
                <a:latin typeface="Consolas" panose="020B0609020204030204" pitchFamily="49" charset="0"/>
              </a:rPr>
              <a:t>(nome))</a:t>
            </a:r>
          </a:p>
        </p:txBody>
      </p:sp>
    </p:spTree>
    <p:extLst>
      <p:ext uri="{BB962C8B-B14F-4D97-AF65-F5344CB8AC3E}">
        <p14:creationId xmlns:p14="http://schemas.microsoft.com/office/powerpoint/2010/main" val="330688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C56AC-69C0-9250-ABFF-EEDEB609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rgbClr val="2A1A00"/>
                </a:solidFill>
              </a:rPr>
              <a:t>Funções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7C2F9-6024-503C-CFEE-48C4893D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pt-BR" sz="2400" dirty="0">
                <a:solidFill>
                  <a:schemeClr val="tx2"/>
                </a:solidFill>
              </a:rPr>
              <a:t>Uma função em Python é um bloco de código reutilizável que executa uma tarefa específica. Quando você define uma função usando </a:t>
            </a:r>
            <a:r>
              <a:rPr lang="pt-BR" sz="2400" dirty="0" err="1">
                <a:solidFill>
                  <a:schemeClr val="tx2"/>
                </a:solidFill>
              </a:rPr>
              <a:t>def</a:t>
            </a:r>
            <a:r>
              <a:rPr lang="pt-BR" sz="2400" dirty="0">
                <a:solidFill>
                  <a:schemeClr val="tx2"/>
                </a:solidFill>
              </a:rPr>
              <a:t>, você está criando um nome para a função e especificando os parâmetros que ela pode receber gerando assim um retorno.</a:t>
            </a:r>
          </a:p>
        </p:txBody>
      </p:sp>
    </p:spTree>
    <p:extLst>
      <p:ext uri="{BB962C8B-B14F-4D97-AF65-F5344CB8AC3E}">
        <p14:creationId xmlns:p14="http://schemas.microsoft.com/office/powerpoint/2010/main" val="101868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DEF – Aula 1</a:t>
            </a:r>
            <a:r>
              <a:rPr lang="pt-BR" dirty="0"/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#Funções rodam bloco de códigos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#melhora reutilização de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codigos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   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#Função com variáveis já inicializadas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'Sem nome'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'Olá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'Fábio'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'Sofia'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'Ana'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319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 – Aula3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5DA591-7122-C6D4-78C1-FE9998EC46A0}"/>
              </a:ext>
            </a:extLst>
          </p:cNvPr>
          <p:cNvSpPr txBox="1"/>
          <p:nvPr/>
        </p:nvSpPr>
        <p:spPr>
          <a:xfrm>
            <a:off x="1251678" y="1408551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+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multiplica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soma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multiplica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96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Exercício1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A063CA9-2D7C-EBD4-A6E0-80E3DD4DC7F0}"/>
              </a:ext>
            </a:extLst>
          </p:cNvPr>
          <p:cNvSpPr txBox="1"/>
          <p:nvPr/>
        </p:nvSpPr>
        <p:spPr>
          <a:xfrm>
            <a:off x="1251678" y="1508269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fucaoMutiplicar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fucaoMutiplicar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3338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83CD-F92A-00AD-B4C0-6F1AF616398F}"/>
              </a:ext>
            </a:extLst>
          </p:cNvPr>
          <p:cNvSpPr txBox="1"/>
          <p:nvPr/>
        </p:nvSpPr>
        <p:spPr>
          <a:xfrm>
            <a:off x="1251678" y="1495446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"Informe a Base: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"Informe as linhas: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tabuada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linhas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20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83CD-F92A-00AD-B4C0-6F1AF616398F}"/>
              </a:ext>
            </a:extLst>
          </p:cNvPr>
          <p:cNvSpPr txBox="1"/>
          <p:nvPr/>
        </p:nvSpPr>
        <p:spPr>
          <a:xfrm>
            <a:off x="1251678" y="1532768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#Faça a divisão 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#Faça a subtração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divisao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subtracao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divisao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subtracao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9068399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1724</TotalTime>
  <Words>1357</Words>
  <Application>Microsoft Office PowerPoint</Application>
  <PresentationFormat>Widescreen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Consolas</vt:lpstr>
      <vt:lpstr>Gill Sans MT</vt:lpstr>
      <vt:lpstr>Impact</vt:lpstr>
      <vt:lpstr>Selo</vt:lpstr>
      <vt:lpstr>Apresentação do PowerPoint</vt:lpstr>
      <vt:lpstr>DEF</vt:lpstr>
      <vt:lpstr>Funções</vt:lpstr>
      <vt:lpstr>DEF – Aula 1 </vt:lpstr>
      <vt:lpstr>DEF – Aula2 </vt:lpstr>
      <vt:lpstr>DEF – Aula3 </vt:lpstr>
      <vt:lpstr>Exercício1 </vt:lpstr>
      <vt:lpstr>Exercício 2 </vt:lpstr>
      <vt:lpstr>Exercício 3 </vt:lpstr>
      <vt:lpstr>Funções Condicionais</vt:lpstr>
      <vt:lpstr>Inicializar Variável  Função Python</vt:lpstr>
      <vt:lpstr>DEF – Aula 4 </vt:lpstr>
      <vt:lpstr>Funções Escopo</vt:lpstr>
      <vt:lpstr>Escopo</vt:lpstr>
      <vt:lpstr>DEF – Aula5 </vt:lpstr>
      <vt:lpstr>Exercício 4 </vt:lpstr>
      <vt:lpstr>Retorno Funções</vt:lpstr>
      <vt:lpstr>DEF – Aula 6 </vt:lpstr>
      <vt:lpstr>Args</vt:lpstr>
      <vt:lpstr>DEF – Aula 7 </vt:lpstr>
      <vt:lpstr>Exercício 8</vt:lpstr>
      <vt:lpstr>Funções Higher Order</vt:lpstr>
      <vt:lpstr>DEF – Aula 8 </vt:lpstr>
      <vt:lpstr>DEF – Aula 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123</cp:revision>
  <dcterms:created xsi:type="dcterms:W3CDTF">2024-03-27T13:54:59Z</dcterms:created>
  <dcterms:modified xsi:type="dcterms:W3CDTF">2024-05-22T23:00:32Z</dcterms:modified>
</cp:coreProperties>
</file>