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98" r:id="rId5"/>
    <p:sldId id="300" r:id="rId6"/>
    <p:sldId id="302" r:id="rId7"/>
    <p:sldId id="303" r:id="rId8"/>
    <p:sldId id="304" r:id="rId9"/>
    <p:sldId id="306" r:id="rId10"/>
    <p:sldId id="305" r:id="rId11"/>
    <p:sldId id="307" r:id="rId12"/>
    <p:sldId id="308" r:id="rId13"/>
    <p:sldId id="309" r:id="rId14"/>
    <p:sldId id="310" r:id="rId15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7013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8" autoAdjust="0"/>
    <p:restoredTop sz="94619" autoAdjust="0"/>
  </p:normalViewPr>
  <p:slideViewPr>
    <p:cSldViewPr snapToGrid="0">
      <p:cViewPr varScale="1">
        <p:scale>
          <a:sx n="80" d="100"/>
          <a:sy n="80" d="100"/>
        </p:scale>
        <p:origin x="73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282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EE934025-49D4-466F-A32B-A2FDB7A0E6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8183C2F4-A2DD-47E3-BA71-E835724BFB0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4C3549-3EB8-4F70-9156-BFEA76FE21D9}" type="datetime1">
              <a:rPr lang="pt-PT" smtClean="0"/>
              <a:t>23/06/2025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E3B665A-7F8D-4A55-B3AA-4EE92871D5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9000949-E61B-4CE2-872D-035D92792D9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D2C36-DD1E-45EB-88DE-40570377BFC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814067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694A2B-A38F-4C3B-B064-586D04E4C978}" type="datetime1">
              <a:rPr lang="pt-PT" smtClean="0"/>
              <a:pPr/>
              <a:t>23/06/2025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7475197-EF76-48B8-96B8-921BFA77342C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8220481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7475197-EF76-48B8-96B8-921BFA77342C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36324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384BB5-DC47-1753-AC12-0E37F4D55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52830A74-5833-82A2-AB06-4F9B3FACEE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1243F6EE-FF50-A311-7ED6-9427925902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0C4B538-B719-3AE7-C2EF-76EE9EB890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7475197-EF76-48B8-96B8-921BFA77342C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20474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3047D3-A9AE-5B2F-A7CA-9CA8DB822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C2DA74D3-FBEA-880C-7D26-54F25FEE2C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88FC54B5-FEA4-55BF-B931-E94AE79A02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96CABDA-971B-D92A-5445-3B6DF5901D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7475197-EF76-48B8-96B8-921BFA77342C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32250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7475197-EF76-48B8-96B8-921BFA77342C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82002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825069-DD49-5000-2963-FA0844E5E7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5924F2EA-1BD9-AD05-FA83-B87CEDB81F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D0C698B7-F151-9109-8354-39C0493EFC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AD9443F-CE85-63C7-1318-CC6C4DCD37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7475197-EF76-48B8-96B8-921BFA77342C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4319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397F03-1B66-CC88-14DF-FE79FC652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A8E96266-DEA1-1C53-C390-5ACB757051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7EC68566-AEC4-708D-2AB1-F2577B1FC7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CA0C698-0827-D6EB-BAD5-E9210DE1DA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7475197-EF76-48B8-96B8-921BFA77342C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35325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FB270-29FB-8AFA-3DA6-E14732A9B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96257619-AE24-F9B7-A7BC-A4565BBCC5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FCFBBFAF-6255-E3CA-AEE9-A5A90E8B19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E3C6529-C44D-59EC-6A6D-1DC9A0A63D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7475197-EF76-48B8-96B8-921BFA77342C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99413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EF71B8-39DC-8795-9576-38DABC5D2B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755D64CF-89B5-4509-0A96-BBC981CD21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6B2895AB-C0F1-E0E1-76FE-403BE60443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49760C6-1314-D39D-8A40-70B2036A0D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7475197-EF76-48B8-96B8-921BFA77342C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6121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D6CE1D-906F-58CE-0F75-E37FB010F0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394059AE-EB50-A7AE-AE2C-497A56715B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D423222F-C8E9-2412-ECF5-46FC042C0F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1C9339E-DC59-C01E-4FD6-075CF0B69B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7475197-EF76-48B8-96B8-921BFA77342C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30332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FAA7F8-A03B-5D3A-B6CF-B16F09BFF0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E2D8A071-26A9-02D7-A861-ACE0149C78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3DC6C8E2-C26E-E52C-EFD7-C2BD7ED47F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3B6217A-6F47-7650-65D4-F2DE3F8232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7475197-EF76-48B8-96B8-921BFA77342C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84574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4609BD-148C-F25A-7AB4-182D62570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8C808154-1B65-29B8-4065-C84B7AB907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D6600500-D0C1-BC6B-086C-85161F5E5F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547EAD5-F0A4-F87C-F5EB-2315C05367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7475197-EF76-48B8-96B8-921BFA77342C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1847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75C7F7-CFFF-444E-8173-AB6C483CE05B}" type="datetime1">
              <a:rPr lang="pt-PT" noProof="0" smtClean="0"/>
              <a:t>23/06/2025</a:t>
            </a:fld>
            <a:endParaRPr lang="pt-PT" noProof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C14EB2-0EFE-48F5-A7B9-F5F9A347D6AC}" type="datetime1">
              <a:rPr lang="pt-PT" noProof="0" smtClean="0"/>
              <a:t>23/06/2025</a:t>
            </a:fld>
            <a:endParaRPr lang="pt-PT" noProof="0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33D263-A25F-46DF-8F53-7A5714745A6C}" type="datetime1">
              <a:rPr lang="pt-PT" noProof="0" smtClean="0"/>
              <a:t>23/06/2025</a:t>
            </a:fld>
            <a:endParaRPr lang="pt-PT" noProof="0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11" name="Marcador de Posição do Número do Diapositivo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 hasCustomPrompt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09FC94-9A1E-4769-ACED-58F9F09657DC}" type="datetime1">
              <a:rPr lang="pt-PT" noProof="0" smtClean="0"/>
              <a:t>23/06/2025</a:t>
            </a:fld>
            <a:endParaRPr lang="pt-PT" noProof="0"/>
          </a:p>
        </p:txBody>
      </p:sp>
      <p:sp>
        <p:nvSpPr>
          <p:cNvPr id="9" name="Marcador de Posição do Rodapé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10" name="Marcador de Posição do Número do Diapositivo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 hasCustomPrompt="1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5C456A-1A29-442A-8401-8D435CDF19DB}" type="datetime1">
              <a:rPr lang="pt-PT" noProof="0" smtClean="0"/>
              <a:t>23/06/2025</a:t>
            </a:fld>
            <a:endParaRPr lang="pt-PT" noProof="0"/>
          </a:p>
        </p:txBody>
      </p:sp>
      <p:sp>
        <p:nvSpPr>
          <p:cNvPr id="11" name="Marcador de Posição do Rodapé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12" name="Marcador de Posição do Número do Diapositivo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6" name="Marcador de Posição da Dat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6EE730-116F-4C83-B151-3A2EC1397D16}" type="datetime1">
              <a:rPr lang="pt-PT" noProof="0" smtClean="0"/>
              <a:t>23/06/2025</a:t>
            </a:fld>
            <a:endParaRPr lang="pt-PT" noProof="0"/>
          </a:p>
        </p:txBody>
      </p:sp>
      <p:sp>
        <p:nvSpPr>
          <p:cNvPr id="7" name="Marcador de Posição do Rodapé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8" name="Marcador de Posição do Número do Diapositivo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EF3080-E7F5-4CFA-9DB0-D5B5BCCADC41}" type="datetime1">
              <a:rPr lang="pt-PT" noProof="0" smtClean="0"/>
              <a:t>23/06/2025</a:t>
            </a:fld>
            <a:endParaRPr lang="pt-PT" noProof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D3F7AAA4-656C-44F4-9265-F1D626DF8F47}" type="datetime1">
              <a:rPr lang="pt-PT" noProof="0" smtClean="0"/>
              <a:t>23/06/2025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e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Posição da Imagem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2C1A9205-DB4A-4BD1-8BCE-5BDB3940CD12}" type="datetime1">
              <a:rPr lang="pt-PT" noProof="0" smtClean="0"/>
              <a:t>23/06/2025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D62584D8-33D2-4422-9B94-57E46D91BD7C}" type="datetime1">
              <a:rPr lang="pt-PT" noProof="0" smtClean="0"/>
              <a:t>23/06/2025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pt-PT" noProof="0" smtClean="0"/>
              <a:t>‹Nº›</a:t>
            </a:fld>
            <a:endParaRPr lang="pt-PT" noProof="0"/>
          </a:p>
        </p:txBody>
      </p: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ângulo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Imagem 3" descr="Um grande plano de um pedaço de papel com um lápis sobreposto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tângulo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425117" cy="2901694"/>
          </a:xfrm>
        </p:spPr>
        <p:txBody>
          <a:bodyPr rtlCol="0" anchor="b">
            <a:normAutofit/>
          </a:bodyPr>
          <a:lstStyle/>
          <a:p>
            <a:pPr rtl="0"/>
            <a:r>
              <a:rPr lang="pt-PT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y Entropía </a:t>
            </a:r>
            <a:br>
              <a:rPr lang="pt-PT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PT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dos Idiomas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rtlCol="0" anchor="t">
            <a:normAutofit/>
          </a:bodyPr>
          <a:lstStyle/>
          <a:p>
            <a:pPr rtl="0">
              <a:lnSpc>
                <a:spcPct val="100000"/>
              </a:lnSpc>
            </a:pPr>
            <a:r>
              <a:rPr lang="pt-PT" sz="1600" dirty="0"/>
              <a:t>INTRODUCCIÓN A LA CRIPTOGRAFÍA</a:t>
            </a:r>
          </a:p>
        </p:txBody>
      </p:sp>
      <p:cxnSp>
        <p:nvCxnSpPr>
          <p:cNvPr id="37" name="Conexão Reta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4EB6BBD-97C8-74B5-BAB4-727296A03A5C}"/>
              </a:ext>
            </a:extLst>
          </p:cNvPr>
          <p:cNvSpPr txBox="1"/>
          <p:nvPr/>
        </p:nvSpPr>
        <p:spPr>
          <a:xfrm>
            <a:off x="1580838" y="341906"/>
            <a:ext cx="54762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2400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UNIVERSIDAD DE LA HABANA</a:t>
            </a:r>
          </a:p>
          <a:p>
            <a:pPr algn="ctr"/>
            <a:r>
              <a:rPr lang="pt-PT" sz="2400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FACULTAD MATEMÁTICA Y COMPUTACIÓN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A5BD0DE-34B6-1058-4BBF-BAED8AC117AB}"/>
              </a:ext>
            </a:extLst>
          </p:cNvPr>
          <p:cNvSpPr txBox="1"/>
          <p:nvPr/>
        </p:nvSpPr>
        <p:spPr>
          <a:xfrm>
            <a:off x="357810" y="5276140"/>
            <a:ext cx="37592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Alumno</a:t>
            </a:r>
            <a:r>
              <a:rPr lang="pt-PT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pt-PT" dirty="0" err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Fabio</a:t>
            </a:r>
            <a:r>
              <a:rPr lang="pt-PT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Víctor Alonso Banobre</a:t>
            </a:r>
          </a:p>
          <a:p>
            <a:r>
              <a:rPr lang="pt-PT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Curso: 2024-2025</a:t>
            </a:r>
          </a:p>
          <a:p>
            <a:r>
              <a:rPr lang="pt-PT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Grupo: C-211</a:t>
            </a:r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E4D7CD-AF13-1A0A-1C73-1E6741342C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1F80C-03F5-D195-3EA4-485A757FD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solidFill>
            <a:srgbClr val="EB7013"/>
          </a:solidFill>
        </p:spPr>
        <p:txBody>
          <a:bodyPr vert="horz" lIns="91440" tIns="45720" rIns="91440" bIns="45720" rtlCol="0">
            <a:normAutofit/>
          </a:bodyPr>
          <a:lstStyle/>
          <a:p>
            <a:pPr rtl="0"/>
            <a:r>
              <a:rPr lang="pt-PT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59755A8-3E32-9556-8985-87E0849167C4}"/>
              </a:ext>
            </a:extLst>
          </p:cNvPr>
          <p:cNvSpPr txBox="1"/>
          <p:nvPr/>
        </p:nvSpPr>
        <p:spPr>
          <a:xfrm>
            <a:off x="8162051" y="6433011"/>
            <a:ext cx="355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>
                <a:solidFill>
                  <a:schemeClr val="bg1"/>
                </a:solidFill>
                <a:latin typeface="Arial Narrow" panose="020B0606020202030204" pitchFamily="34" charset="0"/>
              </a:rPr>
              <a:t>Probabilidad</a:t>
            </a:r>
            <a:r>
              <a:rPr lang="pt-PT" dirty="0">
                <a:solidFill>
                  <a:schemeClr val="bg1"/>
                </a:solidFill>
                <a:latin typeface="Arial Narrow" panose="020B0606020202030204" pitchFamily="34" charset="0"/>
              </a:rPr>
              <a:t> y </a:t>
            </a:r>
            <a:r>
              <a:rPr lang="pt-PT" dirty="0" err="1">
                <a:solidFill>
                  <a:schemeClr val="bg1"/>
                </a:solidFill>
                <a:latin typeface="Arial Narrow" panose="020B0606020202030204" pitchFamily="34" charset="0"/>
              </a:rPr>
              <a:t>Entropía</a:t>
            </a:r>
            <a:r>
              <a:rPr lang="pt-PT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Arial Narrow" panose="020B0606020202030204" pitchFamily="34" charset="0"/>
              </a:rPr>
              <a:t>en</a:t>
            </a:r>
            <a:r>
              <a:rPr lang="pt-PT" dirty="0">
                <a:solidFill>
                  <a:schemeClr val="bg1"/>
                </a:solidFill>
                <a:latin typeface="Arial Narrow" panose="020B0606020202030204" pitchFamily="34" charset="0"/>
              </a:rPr>
              <a:t> dos Idiomas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92B4CE6-49BF-B387-33D1-99C5884E303C}"/>
              </a:ext>
            </a:extLst>
          </p:cNvPr>
          <p:cNvSpPr txBox="1"/>
          <p:nvPr/>
        </p:nvSpPr>
        <p:spPr>
          <a:xfrm>
            <a:off x="1097280" y="2192359"/>
            <a:ext cx="1018426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EB7013"/>
              </a:buClr>
            </a:pPr>
            <a:r>
              <a:rPr lang="es-ES" sz="2000" dirty="0"/>
              <a:t>Los resultados muestran que tanto el español como el inglés presentan una clara </a:t>
            </a:r>
          </a:p>
          <a:p>
            <a:pPr>
              <a:buClr>
                <a:srgbClr val="EB7013"/>
              </a:buClr>
            </a:pPr>
            <a:r>
              <a:rPr lang="es-ES" sz="2000" dirty="0"/>
              <a:t>redundancia estadística, evidenciada por el hecho de que su entropía real es inferior a </a:t>
            </a:r>
          </a:p>
          <a:p>
            <a:pPr>
              <a:buClr>
                <a:srgbClr val="EB7013"/>
              </a:buClr>
            </a:pPr>
            <a:r>
              <a:rPr lang="es-ES" sz="2000" dirty="0"/>
              <a:t>la teórica. Esto implica que los datos pueden ser comprimidos eficientemente utilizando </a:t>
            </a:r>
          </a:p>
          <a:p>
            <a:pPr>
              <a:buClr>
                <a:srgbClr val="EB7013"/>
              </a:buClr>
            </a:pPr>
            <a:r>
              <a:rPr lang="es-ES" sz="2000" dirty="0"/>
              <a:t>métodos como </a:t>
            </a:r>
            <a:r>
              <a:rPr lang="es-ES" sz="2000" dirty="0" err="1"/>
              <a:t>Huffman</a:t>
            </a:r>
            <a:r>
              <a:rPr lang="es-ES" sz="2000" dirty="0"/>
              <a:t> o codificación aritmética. </a:t>
            </a:r>
          </a:p>
          <a:p>
            <a:pPr>
              <a:buClr>
                <a:srgbClr val="EB7013"/>
              </a:buClr>
            </a:pPr>
            <a:endParaRPr lang="es-ES" sz="2000" dirty="0"/>
          </a:p>
          <a:p>
            <a:pPr>
              <a:buClr>
                <a:srgbClr val="EB7013"/>
              </a:buClr>
            </a:pPr>
            <a:r>
              <a:rPr lang="es-ES" sz="2000" dirty="0"/>
              <a:t>La entropía de </a:t>
            </a:r>
            <a:r>
              <a:rPr lang="es-ES" sz="2000" dirty="0" err="1"/>
              <a:t>bigramas</a:t>
            </a:r>
            <a:r>
              <a:rPr lang="es-ES" sz="2000" dirty="0"/>
              <a:t> y la entropía condicionada revelan dependencia entre caracteres </a:t>
            </a:r>
          </a:p>
          <a:p>
            <a:pPr>
              <a:buClr>
                <a:srgbClr val="EB7013"/>
              </a:buClr>
            </a:pPr>
            <a:r>
              <a:rPr lang="es-ES" sz="2000" dirty="0"/>
              <a:t>consecutivos. Esta reducción en la incertidumbre es clave en sistemas de predicción, </a:t>
            </a:r>
          </a:p>
          <a:p>
            <a:pPr>
              <a:buClr>
                <a:srgbClr val="EB7013"/>
              </a:buClr>
            </a:pPr>
            <a:r>
              <a:rPr lang="es-ES" sz="2000" dirty="0"/>
              <a:t>compresión basada en contexto y análisis lingüístico. </a:t>
            </a:r>
          </a:p>
          <a:p>
            <a:pPr>
              <a:buClr>
                <a:srgbClr val="EB7013"/>
              </a:buClr>
            </a:pPr>
            <a:endParaRPr lang="es-ES" sz="2000" dirty="0"/>
          </a:p>
          <a:p>
            <a:pPr>
              <a:buClr>
                <a:srgbClr val="EB7013"/>
              </a:buClr>
            </a:pPr>
            <a:r>
              <a:rPr lang="es-ES" sz="2000" dirty="0"/>
              <a:t>Desde la perspectiva criptográfica, esta redundancia representa una vulnerabilidad </a:t>
            </a:r>
          </a:p>
          <a:p>
            <a:pPr>
              <a:buClr>
                <a:srgbClr val="EB7013"/>
              </a:buClr>
            </a:pPr>
            <a:r>
              <a:rPr lang="es-ES" sz="2000" dirty="0"/>
              <a:t>potencial para sistemas que no consideran estas características. Los algoritmos modernos </a:t>
            </a:r>
          </a:p>
          <a:p>
            <a:pPr>
              <a:buClr>
                <a:srgbClr val="EB7013"/>
              </a:buClr>
            </a:pPr>
            <a:r>
              <a:rPr lang="es-ES" sz="2000" dirty="0"/>
              <a:t>incorporan mecanismos de difusión para contrarrestar esta predictibilidad. 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2812082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2744C1-F5FD-6F5D-4DA4-70973949C9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 grande plano de um pedaço de papel com um lápis sobreposto">
            <a:extLst>
              <a:ext uri="{FF2B5EF4-FFF2-40B4-BE49-F238E27FC236}">
                <a16:creationId xmlns:a16="http://schemas.microsoft.com/office/drawing/2014/main" id="{7E9F3AAC-C3C6-A485-AAE9-737D672DDC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6B6C9E4-0E4F-6E15-B263-CF9CDDECB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2567" y="2099144"/>
            <a:ext cx="4185203" cy="1132796"/>
          </a:xfrm>
        </p:spPr>
        <p:txBody>
          <a:bodyPr rtlCol="0" anchor="b">
            <a:noAutofit/>
          </a:bodyPr>
          <a:lstStyle/>
          <a:p>
            <a:pPr rtl="0"/>
            <a:r>
              <a:rPr lang="pt-PT" sz="6600" dirty="0">
                <a:solidFill>
                  <a:srgbClr val="EB701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ush Script MT" panose="03060802040406070304" pitchFamily="66" charset="0"/>
              </a:rPr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1802724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solidFill>
            <a:srgbClr val="EB7013"/>
          </a:solidFill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INTRODUCCIÓN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96AFB2A-D007-DC02-9D2B-99310CC04E42}"/>
              </a:ext>
            </a:extLst>
          </p:cNvPr>
          <p:cNvSpPr txBox="1"/>
          <p:nvPr/>
        </p:nvSpPr>
        <p:spPr>
          <a:xfrm>
            <a:off x="8162051" y="6433011"/>
            <a:ext cx="355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Probabilidad</a:t>
            </a:r>
            <a:r>
              <a:rPr lang="pt-PT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y </a:t>
            </a:r>
            <a:r>
              <a:rPr lang="pt-PT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Entropía</a:t>
            </a:r>
            <a:r>
              <a:rPr lang="pt-PT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pt-PT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en</a:t>
            </a:r>
            <a:r>
              <a:rPr lang="pt-PT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dos Idiomas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F82D598-A7C7-4273-B31F-9102216C2B3B}"/>
              </a:ext>
            </a:extLst>
          </p:cNvPr>
          <p:cNvSpPr txBox="1"/>
          <p:nvPr/>
        </p:nvSpPr>
        <p:spPr>
          <a:xfrm>
            <a:off x="1129084" y="2520564"/>
            <a:ext cx="910069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ES" dirty="0"/>
              <a:t>En este trabajo se analiza la frecuencia de los símbolos del alfabeto en dos idiomas </a:t>
            </a:r>
          </a:p>
          <a:p>
            <a:pPr algn="just"/>
            <a:r>
              <a:rPr lang="es-ES" dirty="0"/>
              <a:t>distintos —español e inglés— utilizando textos periodísticos digitalizados de al menos </a:t>
            </a:r>
          </a:p>
          <a:p>
            <a:pPr algn="just"/>
            <a:r>
              <a:rPr lang="es-ES" dirty="0"/>
              <a:t>un millón de caracteres cada uno. 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Posteriormente, se realiza el cálculo de entropía, cantidad de información y análisis </a:t>
            </a:r>
          </a:p>
          <a:p>
            <a:pPr algn="just"/>
            <a:r>
              <a:rPr lang="es-ES" dirty="0"/>
              <a:t>de distribución probabilística de los símbolos. Estos conceptos son fundamentales para </a:t>
            </a:r>
          </a:p>
          <a:p>
            <a:pPr algn="just"/>
            <a:r>
              <a:rPr lang="es-ES" dirty="0"/>
              <a:t>la criptografía y el tratamiento eficiente de la información.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FB33DD-5596-959E-E43B-CED3DE504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C6BAF0-DF7E-2952-F515-13B890A9B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solidFill>
            <a:srgbClr val="EB7013"/>
          </a:solidFill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FUNDAMENTOS TEÓRICOS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C181DAB-48C9-69C4-C82F-419059071258}"/>
              </a:ext>
            </a:extLst>
          </p:cNvPr>
          <p:cNvSpPr txBox="1"/>
          <p:nvPr/>
        </p:nvSpPr>
        <p:spPr>
          <a:xfrm>
            <a:off x="8162051" y="6433011"/>
            <a:ext cx="355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>
                <a:solidFill>
                  <a:schemeClr val="bg1"/>
                </a:solidFill>
                <a:latin typeface="Arial Narrow" panose="020B0606020202030204" pitchFamily="34" charset="0"/>
              </a:rPr>
              <a:t>Probabilidad</a:t>
            </a:r>
            <a:r>
              <a:rPr lang="pt-PT" dirty="0">
                <a:solidFill>
                  <a:schemeClr val="bg1"/>
                </a:solidFill>
                <a:latin typeface="Arial Narrow" panose="020B0606020202030204" pitchFamily="34" charset="0"/>
              </a:rPr>
              <a:t> y </a:t>
            </a:r>
            <a:r>
              <a:rPr lang="pt-PT" dirty="0" err="1">
                <a:solidFill>
                  <a:schemeClr val="bg1"/>
                </a:solidFill>
                <a:latin typeface="Arial Narrow" panose="020B0606020202030204" pitchFamily="34" charset="0"/>
              </a:rPr>
              <a:t>Entropía</a:t>
            </a:r>
            <a:r>
              <a:rPr lang="pt-PT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Arial Narrow" panose="020B0606020202030204" pitchFamily="34" charset="0"/>
              </a:rPr>
              <a:t>en</a:t>
            </a:r>
            <a:r>
              <a:rPr lang="pt-PT" dirty="0">
                <a:solidFill>
                  <a:schemeClr val="bg1"/>
                </a:solidFill>
                <a:latin typeface="Arial Narrow" panose="020B0606020202030204" pitchFamily="34" charset="0"/>
              </a:rPr>
              <a:t> dos Idiomas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1E2D042-60CB-4177-6095-3B0DC9965B95}"/>
              </a:ext>
            </a:extLst>
          </p:cNvPr>
          <p:cNvSpPr txBox="1"/>
          <p:nvPr/>
        </p:nvSpPr>
        <p:spPr>
          <a:xfrm>
            <a:off x="1105231" y="2003729"/>
            <a:ext cx="3529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rgbClr val="EB701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DE LOS SÍMBOLOS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84C207B-B70F-8C46-B5A0-F83D80075B14}"/>
              </a:ext>
            </a:extLst>
          </p:cNvPr>
          <p:cNvSpPr txBox="1"/>
          <p:nvPr/>
        </p:nvSpPr>
        <p:spPr>
          <a:xfrm>
            <a:off x="1105231" y="2373061"/>
            <a:ext cx="9543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En teoría de la información, la probabilidad </a:t>
            </a:r>
            <a:r>
              <a:rPr lang="es-ES" sz="1600" i="1" dirty="0"/>
              <a:t>p(x</a:t>
            </a:r>
            <a:r>
              <a:rPr lang="es-ES" i="1" baseline="-25000" dirty="0"/>
              <a:t>i</a:t>
            </a:r>
            <a:r>
              <a:rPr lang="es-ES" sz="1600" i="1" dirty="0"/>
              <a:t>) </a:t>
            </a:r>
            <a:r>
              <a:rPr lang="es-ES" sz="1600" dirty="0"/>
              <a:t>de un símbolo </a:t>
            </a:r>
            <a:r>
              <a:rPr lang="es-ES" sz="1600" i="1" dirty="0"/>
              <a:t>x</a:t>
            </a:r>
            <a:r>
              <a:rPr lang="es-ES" sz="1600" i="1" baseline="-25000" dirty="0"/>
              <a:t>i</a:t>
            </a:r>
            <a:r>
              <a:rPr lang="es-ES" sz="1600" dirty="0"/>
              <a:t> representa la frecuencia relativa en la que aparece en un mensaje o en un conjunto de datos.</a:t>
            </a:r>
            <a:endParaRPr lang="pt-PT" sz="16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4D43D1D-8260-A256-0B53-004A48AEA890}"/>
              </a:ext>
            </a:extLst>
          </p:cNvPr>
          <p:cNvSpPr txBox="1"/>
          <p:nvPr/>
        </p:nvSpPr>
        <p:spPr>
          <a:xfrm>
            <a:off x="1105231" y="3054928"/>
            <a:ext cx="2976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rgbClr val="EB701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CANTIDAD DE INFORMACIÓN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0A443E7-E53A-ED3C-2AF8-13DF303D82DE}"/>
              </a:ext>
            </a:extLst>
          </p:cNvPr>
          <p:cNvSpPr txBox="1"/>
          <p:nvPr/>
        </p:nvSpPr>
        <p:spPr>
          <a:xfrm>
            <a:off x="1105231" y="3925982"/>
            <a:ext cx="117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rgbClr val="EB701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ENTROPÍA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6F692169-0A36-6ACC-5FA5-184F0AE45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3987" y="3501792"/>
            <a:ext cx="1781424" cy="371527"/>
          </a:xfrm>
          <a:prstGeom prst="rect">
            <a:avLst/>
          </a:prstGeom>
        </p:spPr>
      </p:pic>
      <p:pic>
        <p:nvPicPr>
          <p:cNvPr id="14" name="Imagem 13" descr="Uma imagem com Tipo de letra, texto, branco, tipografia&#10;&#10;Os conteúdos gerados por IA podem estar incorretos.">
            <a:extLst>
              <a:ext uri="{FF2B5EF4-FFF2-40B4-BE49-F238E27FC236}">
                <a16:creationId xmlns:a16="http://schemas.microsoft.com/office/drawing/2014/main" id="{CDE7A908-4990-7B49-80E5-88C1AA49C7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2557" y="4138640"/>
            <a:ext cx="2657846" cy="704948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A7492DFC-9EC0-A317-234B-EE08D44507F9}"/>
              </a:ext>
            </a:extLst>
          </p:cNvPr>
          <p:cNvSpPr txBox="1"/>
          <p:nvPr/>
        </p:nvSpPr>
        <p:spPr>
          <a:xfrm>
            <a:off x="1105231" y="4751309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rgbClr val="EB701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LEY DE </a:t>
            </a:r>
            <a:r>
              <a:rPr lang="pt-PT" dirty="0" err="1">
                <a:solidFill>
                  <a:srgbClr val="EB701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Zipf</a:t>
            </a:r>
            <a:endParaRPr lang="pt-PT" dirty="0">
              <a:solidFill>
                <a:srgbClr val="EB701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BBE7B19-D261-F64B-7DBA-94E4A8A140BB}"/>
              </a:ext>
            </a:extLst>
          </p:cNvPr>
          <p:cNvSpPr txBox="1"/>
          <p:nvPr/>
        </p:nvSpPr>
        <p:spPr>
          <a:xfrm>
            <a:off x="1116330" y="5118865"/>
            <a:ext cx="9543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La ley de </a:t>
            </a:r>
            <a:r>
              <a:rPr lang="es-ES" sz="1600" dirty="0" err="1"/>
              <a:t>Zipf</a:t>
            </a:r>
            <a:r>
              <a:rPr lang="es-ES" sz="1600" dirty="0"/>
              <a:t> describe una distribución empírica donde la frecuencia </a:t>
            </a:r>
            <a:r>
              <a:rPr lang="es-ES" sz="1600" i="1" dirty="0" err="1"/>
              <a:t>f</a:t>
            </a:r>
            <a:r>
              <a:rPr lang="es-ES" i="1" baseline="-25000" dirty="0" err="1"/>
              <a:t>r</a:t>
            </a:r>
            <a:r>
              <a:rPr lang="es-ES" sz="1600" dirty="0"/>
              <a:t> de un símbolo está inversamente relacionada con su rango </a:t>
            </a:r>
            <a:r>
              <a:rPr lang="es-ES" sz="1600" i="1" dirty="0"/>
              <a:t>r</a:t>
            </a:r>
            <a:r>
              <a:rPr lang="es-ES" sz="1600" dirty="0"/>
              <a:t> en frecuencia:</a:t>
            </a:r>
            <a:endParaRPr lang="pt-PT" sz="1600" dirty="0"/>
          </a:p>
        </p:txBody>
      </p:sp>
      <p:pic>
        <p:nvPicPr>
          <p:cNvPr id="18" name="Imagem 17" descr="Uma imagem com Tipo de letra, número, tipografia, relógio&#10;&#10;Os conteúdos gerados por IA podem estar incorretos.">
            <a:extLst>
              <a:ext uri="{FF2B5EF4-FFF2-40B4-BE49-F238E27FC236}">
                <a16:creationId xmlns:a16="http://schemas.microsoft.com/office/drawing/2014/main" id="{4E3117B5-4E1E-AF4E-32B8-BC124A7072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8299" y="5413087"/>
            <a:ext cx="828791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904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D72409-8485-25C0-501D-23BD31E24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E05974-9BE0-0483-2E52-81892F745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solidFill>
            <a:srgbClr val="EB7013"/>
          </a:solidFill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FUNDAMENTOS TEÓRICOS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85D2DCF-ADDA-C061-EDB9-DDCFAB156004}"/>
              </a:ext>
            </a:extLst>
          </p:cNvPr>
          <p:cNvSpPr txBox="1"/>
          <p:nvPr/>
        </p:nvSpPr>
        <p:spPr>
          <a:xfrm>
            <a:off x="8162051" y="6433011"/>
            <a:ext cx="355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>
                <a:solidFill>
                  <a:schemeClr val="bg1"/>
                </a:solidFill>
                <a:latin typeface="Arial Narrow" panose="020B0606020202030204" pitchFamily="34" charset="0"/>
              </a:rPr>
              <a:t>Probabilidad</a:t>
            </a:r>
            <a:r>
              <a:rPr lang="pt-PT" dirty="0">
                <a:solidFill>
                  <a:schemeClr val="bg1"/>
                </a:solidFill>
                <a:latin typeface="Arial Narrow" panose="020B0606020202030204" pitchFamily="34" charset="0"/>
              </a:rPr>
              <a:t> y </a:t>
            </a:r>
            <a:r>
              <a:rPr lang="pt-PT" dirty="0" err="1">
                <a:solidFill>
                  <a:schemeClr val="bg1"/>
                </a:solidFill>
                <a:latin typeface="Arial Narrow" panose="020B0606020202030204" pitchFamily="34" charset="0"/>
              </a:rPr>
              <a:t>Entropía</a:t>
            </a:r>
            <a:r>
              <a:rPr lang="pt-PT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Arial Narrow" panose="020B0606020202030204" pitchFamily="34" charset="0"/>
              </a:rPr>
              <a:t>en</a:t>
            </a:r>
            <a:r>
              <a:rPr lang="pt-PT" dirty="0">
                <a:solidFill>
                  <a:schemeClr val="bg1"/>
                </a:solidFill>
                <a:latin typeface="Arial Narrow" panose="020B0606020202030204" pitchFamily="34" charset="0"/>
              </a:rPr>
              <a:t> dos Idiomas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1E73AA5-8513-6A51-5E0B-12977772E3CB}"/>
              </a:ext>
            </a:extLst>
          </p:cNvPr>
          <p:cNvSpPr txBox="1"/>
          <p:nvPr/>
        </p:nvSpPr>
        <p:spPr>
          <a:xfrm>
            <a:off x="1105231" y="2003729"/>
            <a:ext cx="309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rgbClr val="EB701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ENTROPÍA DE DOS SÍMBOLOS</a:t>
            </a:r>
          </a:p>
        </p:txBody>
      </p:sp>
      <p:pic>
        <p:nvPicPr>
          <p:cNvPr id="8" name="Imagem 7" descr="Uma imagem com Tipo de letra, texto, branco, file&#10;&#10;Os conteúdos gerados por IA podem estar incorretos.">
            <a:extLst>
              <a:ext uri="{FF2B5EF4-FFF2-40B4-BE49-F238E27FC236}">
                <a16:creationId xmlns:a16="http://schemas.microsoft.com/office/drawing/2014/main" id="{D94545C3-6499-3876-A9CE-88216F433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597" y="2525461"/>
            <a:ext cx="3620005" cy="61921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23D567A7-4D52-4D34-1D6B-08A53121DA1F}"/>
              </a:ext>
            </a:extLst>
          </p:cNvPr>
          <p:cNvSpPr txBox="1"/>
          <p:nvPr/>
        </p:nvSpPr>
        <p:spPr>
          <a:xfrm>
            <a:off x="1105231" y="3467715"/>
            <a:ext cx="2746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rgbClr val="EB701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ENTROPÍA CONDICIONADA</a:t>
            </a:r>
          </a:p>
        </p:txBody>
      </p:sp>
      <p:pic>
        <p:nvPicPr>
          <p:cNvPr id="13" name="Imagem 12" descr="Uma imagem com Tipo de letra, tipografia, texto, caligrafia&#10;&#10;Os conteúdos gerados por IA podem estar incorretos.">
            <a:extLst>
              <a:ext uri="{FF2B5EF4-FFF2-40B4-BE49-F238E27FC236}">
                <a16:creationId xmlns:a16="http://schemas.microsoft.com/office/drawing/2014/main" id="{8B805AA4-46A9-F928-8D53-C97AA4B04D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2966" y="3980623"/>
            <a:ext cx="3305636" cy="600159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33D6AA1A-AE21-6391-B107-A92DE4516B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9028" y="4887244"/>
            <a:ext cx="2676899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009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559123-215D-9E9E-702E-D367D58187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F4E68B-D456-FED0-13CC-EA8B92387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solidFill>
            <a:srgbClr val="EB7013"/>
          </a:solidFill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Inciso a: </a:t>
            </a:r>
            <a:r>
              <a:rPr lang="pt-PT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Análisis</a:t>
            </a:r>
            <a:r>
              <a:rPr lang="pt-PT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Probabilístico de los Idiomas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CD9BAEC-720F-3D8A-CAA4-059161F1D151}"/>
              </a:ext>
            </a:extLst>
          </p:cNvPr>
          <p:cNvSpPr txBox="1"/>
          <p:nvPr/>
        </p:nvSpPr>
        <p:spPr>
          <a:xfrm>
            <a:off x="8162051" y="6433011"/>
            <a:ext cx="355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>
                <a:solidFill>
                  <a:schemeClr val="bg1"/>
                </a:solidFill>
                <a:latin typeface="Arial Narrow" panose="020B0606020202030204" pitchFamily="34" charset="0"/>
              </a:rPr>
              <a:t>Probabilidad</a:t>
            </a:r>
            <a:r>
              <a:rPr lang="pt-PT" dirty="0">
                <a:solidFill>
                  <a:schemeClr val="bg1"/>
                </a:solidFill>
                <a:latin typeface="Arial Narrow" panose="020B0606020202030204" pitchFamily="34" charset="0"/>
              </a:rPr>
              <a:t> y </a:t>
            </a:r>
            <a:r>
              <a:rPr lang="pt-PT" dirty="0" err="1">
                <a:solidFill>
                  <a:schemeClr val="bg1"/>
                </a:solidFill>
                <a:latin typeface="Arial Narrow" panose="020B0606020202030204" pitchFamily="34" charset="0"/>
              </a:rPr>
              <a:t>Entropía</a:t>
            </a:r>
            <a:r>
              <a:rPr lang="pt-PT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Arial Narrow" panose="020B0606020202030204" pitchFamily="34" charset="0"/>
              </a:rPr>
              <a:t>en</a:t>
            </a:r>
            <a:r>
              <a:rPr lang="pt-PT" dirty="0">
                <a:solidFill>
                  <a:schemeClr val="bg1"/>
                </a:solidFill>
                <a:latin typeface="Arial Narrow" panose="020B0606020202030204" pitchFamily="34" charset="0"/>
              </a:rPr>
              <a:t> dos Idiomas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BB55CD5-1028-C0D3-C356-E2F20E38E867}"/>
              </a:ext>
            </a:extLst>
          </p:cNvPr>
          <p:cNvSpPr txBox="1"/>
          <p:nvPr/>
        </p:nvSpPr>
        <p:spPr>
          <a:xfrm>
            <a:off x="1105231" y="1965629"/>
            <a:ext cx="1629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rgbClr val="EB701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METODOLOGÍA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D520D81-3EDF-7951-4F9D-06F5607F71BE}"/>
              </a:ext>
            </a:extLst>
          </p:cNvPr>
          <p:cNvSpPr txBox="1"/>
          <p:nvPr/>
        </p:nvSpPr>
        <p:spPr>
          <a:xfrm>
            <a:off x="1124281" y="2287336"/>
            <a:ext cx="981041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Se seleccionaron dos corpus de texto periodístico: </a:t>
            </a:r>
          </a:p>
          <a:p>
            <a:pPr marL="742950" lvl="1" indent="-285750">
              <a:buClr>
                <a:srgbClr val="EB7013"/>
              </a:buClr>
              <a:buFont typeface="Wingdings" panose="05000000000000000000" pitchFamily="2" charset="2"/>
              <a:buChar char="ü"/>
            </a:pPr>
            <a:r>
              <a:rPr lang="es-ES" sz="1400" dirty="0"/>
              <a:t>Español: artículos del periódico </a:t>
            </a:r>
            <a:r>
              <a:rPr lang="es-ES" sz="1400" i="1" dirty="0"/>
              <a:t>“El País”</a:t>
            </a:r>
            <a:r>
              <a:rPr lang="es-ES" sz="1400" dirty="0"/>
              <a:t> </a:t>
            </a:r>
          </a:p>
          <a:p>
            <a:pPr marL="742950" lvl="1" indent="-285750">
              <a:buClr>
                <a:srgbClr val="EB7013"/>
              </a:buClr>
              <a:buFont typeface="Wingdings" panose="05000000000000000000" pitchFamily="2" charset="2"/>
              <a:buChar char="ü"/>
            </a:pPr>
            <a:r>
              <a:rPr lang="es-ES" sz="1400" dirty="0"/>
              <a:t>Inglés: artículos del diario británico </a:t>
            </a:r>
            <a:r>
              <a:rPr lang="es-ES" sz="1400" i="1" dirty="0"/>
              <a:t>“</a:t>
            </a:r>
            <a:r>
              <a:rPr lang="es-ES" sz="1400" i="1" dirty="0" err="1"/>
              <a:t>The</a:t>
            </a:r>
            <a:r>
              <a:rPr lang="es-ES" sz="1400" i="1" dirty="0"/>
              <a:t> Guardian”</a:t>
            </a:r>
          </a:p>
          <a:p>
            <a:endParaRPr lang="es-ES" sz="1400" dirty="0"/>
          </a:p>
          <a:p>
            <a:r>
              <a:rPr lang="es-ES" sz="1400" dirty="0"/>
              <a:t>Se programó un software en Python para: </a:t>
            </a:r>
          </a:p>
          <a:p>
            <a:pPr marL="742950" lvl="1" indent="-285750">
              <a:buClr>
                <a:srgbClr val="EB7013"/>
              </a:buClr>
              <a:buFont typeface="Wingdings" panose="05000000000000000000" pitchFamily="2" charset="2"/>
              <a:buChar char="§"/>
            </a:pPr>
            <a:r>
              <a:rPr lang="es-ES" sz="1400" dirty="0"/>
              <a:t>Limpiar los textos (eliminar puntuación, convertir a minúsculas y normalizar acentos: “</a:t>
            </a:r>
            <a:r>
              <a:rPr lang="es-ES" sz="1400" dirty="0" err="1"/>
              <a:t>á”→“a</a:t>
            </a:r>
            <a:r>
              <a:rPr lang="es-ES" sz="1400" dirty="0"/>
              <a:t>”, </a:t>
            </a:r>
            <a:r>
              <a:rPr lang="es-ES" sz="1400" dirty="0" err="1"/>
              <a:t>etc</a:t>
            </a:r>
            <a:r>
              <a:rPr lang="es-ES" sz="1400" dirty="0"/>
              <a:t>) </a:t>
            </a:r>
          </a:p>
          <a:p>
            <a:pPr marL="742950" lvl="1" indent="-285750">
              <a:buClr>
                <a:srgbClr val="EB7013"/>
              </a:buClr>
              <a:buFont typeface="Wingdings" panose="05000000000000000000" pitchFamily="2" charset="2"/>
              <a:buChar char="§"/>
            </a:pPr>
            <a:r>
              <a:rPr lang="es-ES" sz="1400" dirty="0"/>
              <a:t>Calcular la frecuencia de cada símbolo del alfabeto. </a:t>
            </a:r>
          </a:p>
          <a:p>
            <a:pPr marL="742950" lvl="1" indent="-285750">
              <a:buClr>
                <a:srgbClr val="EB7013"/>
              </a:buClr>
              <a:buFont typeface="Wingdings" panose="05000000000000000000" pitchFamily="2" charset="2"/>
              <a:buChar char="§"/>
            </a:pPr>
            <a:r>
              <a:rPr lang="es-ES" sz="1400" dirty="0"/>
              <a:t>Generar histogramas y calcular las distribuciones. </a:t>
            </a:r>
          </a:p>
          <a:p>
            <a:endParaRPr lang="es-ES" sz="1400" dirty="0"/>
          </a:p>
          <a:p>
            <a:r>
              <a:rPr lang="es-ES" sz="1400" dirty="0"/>
              <a:t>Se eliminaron signos de puntuación, espacios, números y símbolos no alfabéticos, y se consideró la “ñ” en el alfabeto español. Los datos se normalizaron según el total de letras.</a:t>
            </a:r>
            <a:endParaRPr lang="pt-PT" sz="14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7BBE027-4461-5C3C-0589-08BDDA88F32D}"/>
              </a:ext>
            </a:extLst>
          </p:cNvPr>
          <p:cNvSpPr txBox="1"/>
          <p:nvPr/>
        </p:nvSpPr>
        <p:spPr>
          <a:xfrm>
            <a:off x="1124280" y="4930193"/>
            <a:ext cx="2843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rgbClr val="EB701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DISTRIBUCIÓN OBSERVADA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55AEDD2-8BDE-14EA-DCDA-CA9BDE139A8D}"/>
              </a:ext>
            </a:extLst>
          </p:cNvPr>
          <p:cNvSpPr txBox="1"/>
          <p:nvPr/>
        </p:nvSpPr>
        <p:spPr>
          <a:xfrm>
            <a:off x="1124280" y="5224211"/>
            <a:ext cx="9810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Se observa que ambos idiomas presentan una distribución de tipo </a:t>
            </a:r>
            <a:r>
              <a:rPr lang="es-ES" sz="1400" dirty="0" err="1"/>
              <a:t>Zipf</a:t>
            </a:r>
            <a:r>
              <a:rPr lang="es-ES" sz="1400" dirty="0"/>
              <a:t>. </a:t>
            </a:r>
          </a:p>
          <a:p>
            <a:r>
              <a:rPr lang="es-ES" sz="1400" dirty="0"/>
              <a:t>En Español, la letra más frecuente es la “e”; en inglés, también es la “e”, seguida por “t” y “a”.</a:t>
            </a:r>
            <a:endParaRPr lang="pt-PT" sz="1400" dirty="0"/>
          </a:p>
        </p:txBody>
      </p:sp>
      <p:sp>
        <p:nvSpPr>
          <p:cNvPr id="11" name="Retângulo: Canto Dobrado 10">
            <a:extLst>
              <a:ext uri="{FF2B5EF4-FFF2-40B4-BE49-F238E27FC236}">
                <a16:creationId xmlns:a16="http://schemas.microsoft.com/office/drawing/2014/main" id="{F0B51687-6CF3-28E9-7031-D5F663EE6A5D}"/>
              </a:ext>
            </a:extLst>
          </p:cNvPr>
          <p:cNvSpPr/>
          <p:nvPr/>
        </p:nvSpPr>
        <p:spPr>
          <a:xfrm>
            <a:off x="7762875" y="2287336"/>
            <a:ext cx="2676525" cy="679401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tângulo: Canto Dobrado 11">
            <a:extLst>
              <a:ext uri="{FF2B5EF4-FFF2-40B4-BE49-F238E27FC236}">
                <a16:creationId xmlns:a16="http://schemas.microsoft.com/office/drawing/2014/main" id="{45651596-D5C1-683B-D4DB-3F8E8D8D9B14}"/>
              </a:ext>
            </a:extLst>
          </p:cNvPr>
          <p:cNvSpPr/>
          <p:nvPr/>
        </p:nvSpPr>
        <p:spPr>
          <a:xfrm>
            <a:off x="7900987" y="2587073"/>
            <a:ext cx="2400300" cy="379664"/>
          </a:xfrm>
          <a:prstGeom prst="foldedCorner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/>
              <a:t>Cada corpus contenía más de 1,000,000 de caracteres.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90355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B1493F-4B76-C542-A492-239A02784B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569119-A1A6-50F2-C615-150D86DB3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solidFill>
            <a:srgbClr val="EB7013"/>
          </a:solidFill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Inciso b: </a:t>
            </a:r>
            <a:r>
              <a:rPr lang="pt-PT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Evaluación</a:t>
            </a:r>
            <a:r>
              <a:rPr lang="pt-PT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la </a:t>
            </a:r>
            <a:r>
              <a:rPr lang="pt-PT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Entropía</a:t>
            </a:r>
            <a:endParaRPr lang="pt-PT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71D5CEE-FFCE-A72F-DF53-D5BD158C4652}"/>
              </a:ext>
            </a:extLst>
          </p:cNvPr>
          <p:cNvSpPr txBox="1"/>
          <p:nvPr/>
        </p:nvSpPr>
        <p:spPr>
          <a:xfrm>
            <a:off x="8162051" y="6433011"/>
            <a:ext cx="355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>
                <a:solidFill>
                  <a:schemeClr val="bg1"/>
                </a:solidFill>
                <a:latin typeface="Arial Narrow" panose="020B0606020202030204" pitchFamily="34" charset="0"/>
              </a:rPr>
              <a:t>Probabilidad</a:t>
            </a:r>
            <a:r>
              <a:rPr lang="pt-PT" dirty="0">
                <a:solidFill>
                  <a:schemeClr val="bg1"/>
                </a:solidFill>
                <a:latin typeface="Arial Narrow" panose="020B0606020202030204" pitchFamily="34" charset="0"/>
              </a:rPr>
              <a:t> y </a:t>
            </a:r>
            <a:r>
              <a:rPr lang="pt-PT" dirty="0" err="1">
                <a:solidFill>
                  <a:schemeClr val="bg1"/>
                </a:solidFill>
                <a:latin typeface="Arial Narrow" panose="020B0606020202030204" pitchFamily="34" charset="0"/>
              </a:rPr>
              <a:t>Entropía</a:t>
            </a:r>
            <a:r>
              <a:rPr lang="pt-PT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Arial Narrow" panose="020B0606020202030204" pitchFamily="34" charset="0"/>
              </a:rPr>
              <a:t>en</a:t>
            </a:r>
            <a:r>
              <a:rPr lang="pt-PT" dirty="0">
                <a:solidFill>
                  <a:schemeClr val="bg1"/>
                </a:solidFill>
                <a:latin typeface="Arial Narrow" panose="020B0606020202030204" pitchFamily="34" charset="0"/>
              </a:rPr>
              <a:t> dos Idiomas </a:t>
            </a:r>
          </a:p>
        </p:txBody>
      </p:sp>
      <p:pic>
        <p:nvPicPr>
          <p:cNvPr id="9" name="Imagem 8" descr="Uma imagem com texto, captura de ecrã, Gráfico, diagrama&#10;&#10;Os conteúdos gerados por IA podem estar incorretos.">
            <a:extLst>
              <a:ext uri="{FF2B5EF4-FFF2-40B4-BE49-F238E27FC236}">
                <a16:creationId xmlns:a16="http://schemas.microsoft.com/office/drawing/2014/main" id="{DDC16FE3-97C1-DA46-8527-340FBE580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79" y="1962150"/>
            <a:ext cx="5499437" cy="4090206"/>
          </a:xfrm>
          <a:prstGeom prst="rect">
            <a:avLst/>
          </a:prstGeom>
        </p:spPr>
      </p:pic>
      <p:pic>
        <p:nvPicPr>
          <p:cNvPr id="13" name="Imagem 12" descr="Uma imagem com texto, captura de ecrã, Gráfico, diagrama&#10;&#10;Os conteúdos gerados por IA podem estar incorretos.">
            <a:extLst>
              <a:ext uri="{FF2B5EF4-FFF2-40B4-BE49-F238E27FC236}">
                <a16:creationId xmlns:a16="http://schemas.microsoft.com/office/drawing/2014/main" id="{4CBB5BAB-D172-4A97-8488-39CA8FCE7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7766" y="1962149"/>
            <a:ext cx="5499437" cy="409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122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4AED80-23A9-0C7F-851A-3843F8D08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7F368-6600-CC61-9A29-CEE323398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solidFill>
            <a:srgbClr val="EB7013"/>
          </a:solidFill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Inciso b: </a:t>
            </a:r>
            <a:r>
              <a:rPr lang="pt-PT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Evaluación</a:t>
            </a:r>
            <a:r>
              <a:rPr lang="pt-PT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la </a:t>
            </a:r>
            <a:r>
              <a:rPr lang="pt-PT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Entropía</a:t>
            </a:r>
            <a:endParaRPr lang="pt-PT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DAA7BE0-9437-E2F1-E1AA-6228A01C849F}"/>
              </a:ext>
            </a:extLst>
          </p:cNvPr>
          <p:cNvSpPr txBox="1"/>
          <p:nvPr/>
        </p:nvSpPr>
        <p:spPr>
          <a:xfrm>
            <a:off x="8162051" y="6433011"/>
            <a:ext cx="4029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>
                <a:solidFill>
                  <a:schemeClr val="bg1"/>
                </a:solidFill>
              </a:rPr>
              <a:t>Probabilidad</a:t>
            </a:r>
            <a:r>
              <a:rPr lang="pt-PT" dirty="0">
                <a:solidFill>
                  <a:schemeClr val="bg1"/>
                </a:solidFill>
              </a:rPr>
              <a:t> y </a:t>
            </a:r>
            <a:r>
              <a:rPr lang="pt-PT" dirty="0" err="1">
                <a:solidFill>
                  <a:schemeClr val="bg1"/>
                </a:solidFill>
              </a:rPr>
              <a:t>Entropía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en</a:t>
            </a:r>
            <a:r>
              <a:rPr lang="pt-PT" dirty="0">
                <a:solidFill>
                  <a:schemeClr val="bg1"/>
                </a:solidFill>
              </a:rPr>
              <a:t> dos Idiomas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7A238E5-9D68-2AE0-3617-B87B67F63776}"/>
              </a:ext>
            </a:extLst>
          </p:cNvPr>
          <p:cNvSpPr txBox="1"/>
          <p:nvPr/>
        </p:nvSpPr>
        <p:spPr>
          <a:xfrm>
            <a:off x="1105231" y="2070404"/>
            <a:ext cx="4114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rgbClr val="EB701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CANTIDAD DE INFORMACIÓN PROMEDIO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B5FD340-F3F8-6603-A9A3-09C81C0E5D2F}"/>
              </a:ext>
            </a:extLst>
          </p:cNvPr>
          <p:cNvSpPr txBox="1"/>
          <p:nvPr/>
        </p:nvSpPr>
        <p:spPr>
          <a:xfrm>
            <a:off x="1847776" y="2514600"/>
            <a:ext cx="4248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 err="1"/>
              <a:t>Español</a:t>
            </a:r>
            <a:r>
              <a:rPr lang="pt-PT" dirty="0"/>
              <a:t>: ≈ 4,18 bits por símbolo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 err="1"/>
              <a:t>Inglés</a:t>
            </a:r>
            <a:r>
              <a:rPr lang="pt-PT" dirty="0"/>
              <a:t>: ≈ 4,05 bits por símbolo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6531A29-9539-A94C-32C8-EF2770DA1EE9}"/>
              </a:ext>
            </a:extLst>
          </p:cNvPr>
          <p:cNvSpPr txBox="1"/>
          <p:nvPr/>
        </p:nvSpPr>
        <p:spPr>
          <a:xfrm>
            <a:off x="1171906" y="3454870"/>
            <a:ext cx="3178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rgbClr val="EB701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ENTROPÍA DE LOS ALFABETOS 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55C4C20-F764-CB10-1B86-C6B73E374357}"/>
              </a:ext>
            </a:extLst>
          </p:cNvPr>
          <p:cNvSpPr txBox="1"/>
          <p:nvPr/>
        </p:nvSpPr>
        <p:spPr>
          <a:xfrm>
            <a:off x="1847776" y="3919452"/>
            <a:ext cx="3151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Teórica (Uniforme </a:t>
            </a:r>
            <a:r>
              <a:rPr lang="pt-PT" dirty="0" err="1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en</a:t>
            </a:r>
            <a:r>
              <a:rPr lang="pt-PT" dirty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pt-PT" dirty="0" err="1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Español</a:t>
            </a:r>
            <a:r>
              <a:rPr lang="pt-PT" dirty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) 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935187F-D6AE-F040-5060-7D47426B60BD}"/>
              </a:ext>
            </a:extLst>
          </p:cNvPr>
          <p:cNvSpPr txBox="1"/>
          <p:nvPr/>
        </p:nvSpPr>
        <p:spPr>
          <a:xfrm>
            <a:off x="1847776" y="4435866"/>
            <a:ext cx="2950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Teórica (Uniforme </a:t>
            </a:r>
            <a:r>
              <a:rPr lang="pt-PT" dirty="0" err="1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en</a:t>
            </a:r>
            <a:r>
              <a:rPr lang="pt-PT" dirty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pt-PT" dirty="0" err="1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Inglés</a:t>
            </a:r>
            <a:r>
              <a:rPr lang="pt-PT" dirty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) </a:t>
            </a:r>
          </a:p>
        </p:txBody>
      </p:sp>
      <p:pic>
        <p:nvPicPr>
          <p:cNvPr id="19" name="Imagem 18" descr="Uma imagem com Tipo de letra, texto, branco, caligrafia&#10;&#10;Os conteúdos gerados por IA podem estar incorretos.">
            <a:extLst>
              <a:ext uri="{FF2B5EF4-FFF2-40B4-BE49-F238E27FC236}">
                <a16:creationId xmlns:a16="http://schemas.microsoft.com/office/drawing/2014/main" id="{18B7A5E3-8932-2ADF-9FD1-B95740CC3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627" y="3824202"/>
            <a:ext cx="2924583" cy="552527"/>
          </a:xfrm>
          <a:prstGeom prst="rect">
            <a:avLst/>
          </a:prstGeom>
        </p:spPr>
      </p:pic>
      <p:pic>
        <p:nvPicPr>
          <p:cNvPr id="21" name="Imagem 20" descr="Uma imagem com Tipo de letra, texto, tipografia, branco&#10;&#10;Os conteúdos gerados por IA podem estar incorretos.">
            <a:extLst>
              <a:ext uri="{FF2B5EF4-FFF2-40B4-BE49-F238E27FC236}">
                <a16:creationId xmlns:a16="http://schemas.microsoft.com/office/drawing/2014/main" id="{D721C9CD-AB5E-A502-73D2-F80E38CE8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416" y="4349031"/>
            <a:ext cx="3000794" cy="543001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0A9D660A-8800-FD6A-F3F0-F510FF447C79}"/>
              </a:ext>
            </a:extLst>
          </p:cNvPr>
          <p:cNvSpPr txBox="1"/>
          <p:nvPr/>
        </p:nvSpPr>
        <p:spPr>
          <a:xfrm>
            <a:off x="1879580" y="495228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Calculada</a:t>
            </a:r>
          </a:p>
        </p:txBody>
      </p:sp>
      <p:pic>
        <p:nvPicPr>
          <p:cNvPr id="24" name="Imagem 23" descr="Uma imagem com Tipo de letra, texto, tipografia, branco&#10;&#10;Os conteúdos gerados por IA podem estar incorretos.">
            <a:extLst>
              <a:ext uri="{FF2B5EF4-FFF2-40B4-BE49-F238E27FC236}">
                <a16:creationId xmlns:a16="http://schemas.microsoft.com/office/drawing/2014/main" id="{A2F9B2FF-B1FA-3FF6-A36A-E13739041F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7501" y="4825321"/>
            <a:ext cx="3924848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66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CA6B9-4DCC-45D8-7C9B-CACB22CDF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4387DC-458E-C967-1576-A4235AD40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solidFill>
            <a:srgbClr val="EB7013"/>
          </a:solidFill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Inciso b: </a:t>
            </a:r>
            <a:r>
              <a:rPr lang="pt-PT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Evaluación</a:t>
            </a:r>
            <a:r>
              <a:rPr lang="pt-PT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la </a:t>
            </a:r>
            <a:r>
              <a:rPr lang="pt-PT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Entropía</a:t>
            </a:r>
            <a:endParaRPr lang="pt-PT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9DCA181-8069-1C8E-2D88-203E1735A3A5}"/>
              </a:ext>
            </a:extLst>
          </p:cNvPr>
          <p:cNvSpPr txBox="1"/>
          <p:nvPr/>
        </p:nvSpPr>
        <p:spPr>
          <a:xfrm>
            <a:off x="8162051" y="6433011"/>
            <a:ext cx="4029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>
                <a:solidFill>
                  <a:schemeClr val="bg1"/>
                </a:solidFill>
              </a:rPr>
              <a:t>Probabilidad</a:t>
            </a:r>
            <a:r>
              <a:rPr lang="pt-PT" dirty="0">
                <a:solidFill>
                  <a:schemeClr val="bg1"/>
                </a:solidFill>
              </a:rPr>
              <a:t> y </a:t>
            </a:r>
            <a:r>
              <a:rPr lang="pt-PT" dirty="0" err="1">
                <a:solidFill>
                  <a:schemeClr val="bg1"/>
                </a:solidFill>
              </a:rPr>
              <a:t>Entropía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en</a:t>
            </a:r>
            <a:r>
              <a:rPr lang="pt-PT" dirty="0">
                <a:solidFill>
                  <a:schemeClr val="bg1"/>
                </a:solidFill>
              </a:rPr>
              <a:t> dos Idiomas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7101B3E-B5F1-07DA-139D-766DEDC1AC95}"/>
              </a:ext>
            </a:extLst>
          </p:cNvPr>
          <p:cNvSpPr txBox="1"/>
          <p:nvPr/>
        </p:nvSpPr>
        <p:spPr>
          <a:xfrm>
            <a:off x="1105231" y="2070404"/>
            <a:ext cx="309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rgbClr val="EB701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ENTROPÍA DE DOS SÍMBOLOS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B56FFF0-D685-D137-30E4-07BB94629661}"/>
              </a:ext>
            </a:extLst>
          </p:cNvPr>
          <p:cNvSpPr txBox="1"/>
          <p:nvPr/>
        </p:nvSpPr>
        <p:spPr>
          <a:xfrm>
            <a:off x="1105231" y="4233599"/>
            <a:ext cx="2746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rgbClr val="EB701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ENTROPÍA CONDICIONADA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CAA1C9F-D46B-08C5-723B-004446D9AEE0}"/>
              </a:ext>
            </a:extLst>
          </p:cNvPr>
          <p:cNvSpPr txBox="1"/>
          <p:nvPr/>
        </p:nvSpPr>
        <p:spPr>
          <a:xfrm>
            <a:off x="1847776" y="2489197"/>
            <a:ext cx="937501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pt-PT" dirty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Teórica</a:t>
            </a:r>
            <a:r>
              <a:rPr lang="pt-PT" dirty="0">
                <a:solidFill>
                  <a:srgbClr val="EB7013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01F99C6-09ED-AE7D-DEBD-647951A163A5}"/>
              </a:ext>
            </a:extLst>
          </p:cNvPr>
          <p:cNvSpPr txBox="1"/>
          <p:nvPr/>
        </p:nvSpPr>
        <p:spPr>
          <a:xfrm>
            <a:off x="1847776" y="3244334"/>
            <a:ext cx="971741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pt-PT" dirty="0" err="1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Práctica</a:t>
            </a:r>
            <a:endParaRPr lang="pt-PT" dirty="0"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007F04D-781A-2BBA-07C1-C749B54D0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1972" y="2635035"/>
            <a:ext cx="6277851" cy="733527"/>
          </a:xfrm>
          <a:prstGeom prst="rect">
            <a:avLst/>
          </a:prstGeom>
        </p:spPr>
      </p:pic>
      <p:pic>
        <p:nvPicPr>
          <p:cNvPr id="12" name="Imagem 11" descr="Uma imagem com Tipo de letra, texto, branco, tipografia&#10;&#10;Os conteúdos gerados por IA podem estar incorretos.">
            <a:extLst>
              <a:ext uri="{FF2B5EF4-FFF2-40B4-BE49-F238E27FC236}">
                <a16:creationId xmlns:a16="http://schemas.microsoft.com/office/drawing/2014/main" id="{21900824-825C-3F90-F149-94E9C1A224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1972" y="3542184"/>
            <a:ext cx="3648584" cy="543001"/>
          </a:xfrm>
          <a:prstGeom prst="rect">
            <a:avLst/>
          </a:prstGeom>
        </p:spPr>
      </p:pic>
      <p:pic>
        <p:nvPicPr>
          <p:cNvPr id="18" name="Imagem 17" descr="Uma imagem com texto, Tipo de letra, branco, escrita à mão&#10;&#10;Os conteúdos gerados por IA podem estar incorretos.">
            <a:extLst>
              <a:ext uri="{FF2B5EF4-FFF2-40B4-BE49-F238E27FC236}">
                <a16:creationId xmlns:a16="http://schemas.microsoft.com/office/drawing/2014/main" id="{BF648D90-4CF0-6BE1-C0AD-C64EE277B1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2129" y="4647248"/>
            <a:ext cx="3639058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409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1AAD1E-93B9-712A-92D2-185A8A6C1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F97FCB-4634-FB08-27C0-35E3F5101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solidFill>
            <a:srgbClr val="EB7013"/>
          </a:solidFill>
        </p:spPr>
        <p:txBody>
          <a:bodyPr vert="horz" lIns="91440" tIns="45720" rIns="91440" bIns="45720" rtlCol="0">
            <a:normAutofit/>
          </a:bodyPr>
          <a:lstStyle/>
          <a:p>
            <a:pPr rtl="0"/>
            <a:r>
              <a:rPr lang="pt-PT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ANÁLISIS DE LOS RESULTADOS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40036D4-2084-A39D-EA73-ED3B268422D8}"/>
              </a:ext>
            </a:extLst>
          </p:cNvPr>
          <p:cNvSpPr txBox="1"/>
          <p:nvPr/>
        </p:nvSpPr>
        <p:spPr>
          <a:xfrm>
            <a:off x="8162051" y="6433011"/>
            <a:ext cx="355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>
                <a:solidFill>
                  <a:schemeClr val="bg1"/>
                </a:solidFill>
                <a:latin typeface="Arial Narrow" panose="020B0606020202030204" pitchFamily="34" charset="0"/>
              </a:rPr>
              <a:t>Probabilidad</a:t>
            </a:r>
            <a:r>
              <a:rPr lang="pt-PT" dirty="0">
                <a:solidFill>
                  <a:schemeClr val="bg1"/>
                </a:solidFill>
                <a:latin typeface="Arial Narrow" panose="020B0606020202030204" pitchFamily="34" charset="0"/>
              </a:rPr>
              <a:t> y </a:t>
            </a:r>
            <a:r>
              <a:rPr lang="pt-PT" dirty="0" err="1">
                <a:solidFill>
                  <a:schemeClr val="bg1"/>
                </a:solidFill>
                <a:latin typeface="Arial Narrow" panose="020B0606020202030204" pitchFamily="34" charset="0"/>
              </a:rPr>
              <a:t>Entropía</a:t>
            </a:r>
            <a:r>
              <a:rPr lang="pt-PT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Arial Narrow" panose="020B0606020202030204" pitchFamily="34" charset="0"/>
              </a:rPr>
              <a:t>en</a:t>
            </a:r>
            <a:r>
              <a:rPr lang="pt-PT" dirty="0">
                <a:solidFill>
                  <a:schemeClr val="bg1"/>
                </a:solidFill>
                <a:latin typeface="Arial Narrow" panose="020B0606020202030204" pitchFamily="34" charset="0"/>
              </a:rPr>
              <a:t> dos Idiomas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870BBE5-F23B-4950-04A4-8E6F1D3B5ADD}"/>
              </a:ext>
            </a:extLst>
          </p:cNvPr>
          <p:cNvSpPr txBox="1"/>
          <p:nvPr/>
        </p:nvSpPr>
        <p:spPr>
          <a:xfrm>
            <a:off x="1097280" y="2286000"/>
            <a:ext cx="10700109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EB7013"/>
              </a:buClr>
              <a:buFont typeface="Wingdings" panose="05000000000000000000" pitchFamily="2" charset="2"/>
              <a:buChar char="§"/>
            </a:pPr>
            <a:r>
              <a:rPr lang="es-ES" sz="2000" dirty="0"/>
              <a:t>La entropía real es menor a la teórica, lo que indica redundancia lingüística. </a:t>
            </a:r>
          </a:p>
          <a:p>
            <a:pPr marL="342900" indent="-342900">
              <a:buClr>
                <a:srgbClr val="EB7013"/>
              </a:buClr>
              <a:buFont typeface="Wingdings" panose="05000000000000000000" pitchFamily="2" charset="2"/>
              <a:buChar char="§"/>
            </a:pPr>
            <a:endParaRPr lang="es-ES" sz="2000" dirty="0"/>
          </a:p>
          <a:p>
            <a:pPr marL="342900" indent="-342900">
              <a:buClr>
                <a:srgbClr val="EB7013"/>
              </a:buClr>
              <a:buFont typeface="Wingdings" panose="05000000000000000000" pitchFamily="2" charset="2"/>
              <a:buChar char="§"/>
            </a:pPr>
            <a:r>
              <a:rPr lang="es-ES" sz="2000" dirty="0"/>
              <a:t>El inglés presenta una menor entropía promedio, lo que podría deberse a diferencias </a:t>
            </a:r>
          </a:p>
          <a:p>
            <a:pPr>
              <a:buClr>
                <a:srgbClr val="EB7013"/>
              </a:buClr>
            </a:pPr>
            <a:r>
              <a:rPr lang="es-ES" sz="2000" dirty="0"/>
              <a:t>      morfosintácticas o al alfabeto. </a:t>
            </a:r>
          </a:p>
          <a:p>
            <a:pPr marL="342900" indent="-342900">
              <a:buClr>
                <a:srgbClr val="EB7013"/>
              </a:buClr>
              <a:buFont typeface="Wingdings" panose="05000000000000000000" pitchFamily="2" charset="2"/>
              <a:buChar char="§"/>
            </a:pPr>
            <a:endParaRPr lang="es-ES" sz="2000" dirty="0"/>
          </a:p>
          <a:p>
            <a:pPr marL="342900" indent="-342900">
              <a:buClr>
                <a:srgbClr val="EB7013"/>
              </a:buClr>
              <a:buFont typeface="Wingdings" panose="05000000000000000000" pitchFamily="2" charset="2"/>
              <a:buChar char="§"/>
            </a:pPr>
            <a:r>
              <a:rPr lang="es-ES" sz="2000" dirty="0"/>
              <a:t>Se observan patrones de </a:t>
            </a:r>
            <a:r>
              <a:rPr lang="es-ES" sz="2000" dirty="0" err="1"/>
              <a:t>bigramas</a:t>
            </a:r>
            <a:r>
              <a:rPr lang="es-ES" sz="2000" dirty="0"/>
              <a:t> frecuentes: en español “es”, “de”; en inglés “</a:t>
            </a:r>
            <a:r>
              <a:rPr lang="es-ES" sz="2000" dirty="0" err="1"/>
              <a:t>th</a:t>
            </a:r>
            <a:r>
              <a:rPr lang="es-ES" sz="2000" dirty="0"/>
              <a:t>”, “he”. </a:t>
            </a:r>
          </a:p>
          <a:p>
            <a:pPr marL="342900" indent="-342900">
              <a:buClr>
                <a:srgbClr val="EB7013"/>
              </a:buClr>
              <a:buFont typeface="Wingdings" panose="05000000000000000000" pitchFamily="2" charset="2"/>
              <a:buChar char="§"/>
            </a:pPr>
            <a:endParaRPr lang="es-ES" sz="2000" dirty="0"/>
          </a:p>
          <a:p>
            <a:pPr marL="342900" indent="-342900">
              <a:buClr>
                <a:srgbClr val="EB7013"/>
              </a:buClr>
              <a:buFont typeface="Wingdings" panose="05000000000000000000" pitchFamily="2" charset="2"/>
              <a:buChar char="§"/>
            </a:pPr>
            <a:r>
              <a:rPr lang="es-ES" sz="2000" dirty="0"/>
              <a:t>Los resultados coinciden con valores reportados en la literatura: 4.01–4.11 bits para español </a:t>
            </a:r>
          </a:p>
          <a:p>
            <a:pPr>
              <a:buClr>
                <a:srgbClr val="EB7013"/>
              </a:buClr>
            </a:pPr>
            <a:r>
              <a:rPr lang="es-ES" sz="2000" dirty="0"/>
              <a:t>      y 3.9–4.03 bits para inglés. </a:t>
            </a:r>
          </a:p>
          <a:p>
            <a:pPr>
              <a:buClr>
                <a:srgbClr val="EB7013"/>
              </a:buClr>
            </a:pPr>
            <a:endParaRPr lang="es-ES" sz="2000" dirty="0"/>
          </a:p>
          <a:p>
            <a:pPr marL="342900" indent="-342900">
              <a:buClr>
                <a:srgbClr val="EB7013"/>
              </a:buClr>
              <a:buFont typeface="Wingdings" panose="05000000000000000000" pitchFamily="2" charset="2"/>
              <a:buChar char="§"/>
            </a:pPr>
            <a:r>
              <a:rPr lang="es-ES" sz="2000" dirty="0"/>
              <a:t>Ambos idiomas siguen la Ley de </a:t>
            </a:r>
            <a:r>
              <a:rPr lang="es-ES" sz="2000" dirty="0" err="1"/>
              <a:t>Zipf</a:t>
            </a:r>
            <a:r>
              <a:rPr lang="es-ES" sz="2000" dirty="0"/>
              <a:t> con α ≈ 1.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73386051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766_TF22712842_Win32" id="{1B4F3FDA-7311-4E8F-9428-96A87CB3E049}" vid="{48C433BC-6191-44F4-95D6-CFF132A441E2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{341A9924-D345-4E90-A7A4-4D37E82BB79D}tf22712842_win32</Template>
  <TotalTime>272</TotalTime>
  <Words>694</Words>
  <Application>Microsoft Office PowerPoint</Application>
  <PresentationFormat>Panorámica</PresentationFormat>
  <Paragraphs>101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Arial Narrow</vt:lpstr>
      <vt:lpstr>Bookman Old Style</vt:lpstr>
      <vt:lpstr>Brush Script MT</vt:lpstr>
      <vt:lpstr>Calibri</vt:lpstr>
      <vt:lpstr>Franklin Gothic Book</vt:lpstr>
      <vt:lpstr>Wingdings</vt:lpstr>
      <vt:lpstr>1_RetrospectVTI</vt:lpstr>
      <vt:lpstr>Probabilidad y Entropía  en dos Idiomas</vt:lpstr>
      <vt:lpstr>INTRODUCCIÓN</vt:lpstr>
      <vt:lpstr>FUNDAMENTOS TEÓRICOS</vt:lpstr>
      <vt:lpstr>FUNDAMENTOS TEÓRICOS</vt:lpstr>
      <vt:lpstr>Inciso a: Análisis Probabilístico de los Idiomas</vt:lpstr>
      <vt:lpstr>Inciso b: Evaluación de la Entropía</vt:lpstr>
      <vt:lpstr>Inciso b: Evaluación de la Entropía</vt:lpstr>
      <vt:lpstr>Inciso b: Evaluación de la Entropía</vt:lpstr>
      <vt:lpstr>ANÁLISIS DE LOS RESULTADOS</vt:lpstr>
      <vt:lpstr>CONCLUSIONES</vt:lpstr>
      <vt:lpstr>GRACIAS</vt:lpstr>
    </vt:vector>
  </TitlesOfParts>
  <Company>Negocios Estrangeiros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Dianette Banobre Álvarez</dc:creator>
  <cp:lastModifiedBy>Fabio Alonso</cp:lastModifiedBy>
  <cp:revision>5</cp:revision>
  <dcterms:created xsi:type="dcterms:W3CDTF">2025-06-23T13:13:15Z</dcterms:created>
  <dcterms:modified xsi:type="dcterms:W3CDTF">2025-06-24T03:02:32Z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